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72" r:id="rId3"/>
  </p:sldMasterIdLst>
  <p:notesMasterIdLst>
    <p:notesMasterId r:id="rId41"/>
  </p:notesMasterIdLst>
  <p:sldIdLst>
    <p:sldId id="360" r:id="rId4"/>
    <p:sldId id="368" r:id="rId5"/>
    <p:sldId id="258" r:id="rId6"/>
    <p:sldId id="409" r:id="rId7"/>
    <p:sldId id="369" r:id="rId8"/>
    <p:sldId id="370" r:id="rId9"/>
    <p:sldId id="371" r:id="rId10"/>
    <p:sldId id="372" r:id="rId11"/>
    <p:sldId id="475" r:id="rId12"/>
    <p:sldId id="476" r:id="rId13"/>
    <p:sldId id="477" r:id="rId14"/>
    <p:sldId id="359" r:id="rId15"/>
    <p:sldId id="470" r:id="rId16"/>
    <p:sldId id="471" r:id="rId17"/>
    <p:sldId id="464" r:id="rId18"/>
    <p:sldId id="379" r:id="rId19"/>
    <p:sldId id="380" r:id="rId20"/>
    <p:sldId id="329" r:id="rId21"/>
    <p:sldId id="330" r:id="rId22"/>
    <p:sldId id="362" r:id="rId23"/>
    <p:sldId id="363" r:id="rId24"/>
    <p:sldId id="383" r:id="rId25"/>
    <p:sldId id="384" r:id="rId26"/>
    <p:sldId id="385" r:id="rId27"/>
    <p:sldId id="386" r:id="rId28"/>
    <p:sldId id="387" r:id="rId29"/>
    <p:sldId id="388" r:id="rId30"/>
    <p:sldId id="389" r:id="rId31"/>
    <p:sldId id="390" r:id="rId32"/>
    <p:sldId id="391" r:id="rId33"/>
    <p:sldId id="478" r:id="rId34"/>
    <p:sldId id="398" r:id="rId35"/>
    <p:sldId id="397" r:id="rId36"/>
    <p:sldId id="399" r:id="rId37"/>
    <p:sldId id="403" r:id="rId38"/>
    <p:sldId id="473" r:id="rId39"/>
    <p:sldId id="474" r:id="rId4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4"/>
    <a:srgbClr val="FF66CC"/>
    <a:srgbClr val="FF0000"/>
    <a:srgbClr val="F57B17"/>
    <a:srgbClr val="FFFF9F"/>
    <a:srgbClr val="8A6900"/>
    <a:srgbClr val="004158"/>
    <a:srgbClr val="B9EDFF"/>
    <a:srgbClr val="83C5D7"/>
    <a:srgbClr val="FFFF6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62" autoAdjust="0"/>
    <p:restoredTop sz="94280" autoAdjust="0"/>
  </p:normalViewPr>
  <p:slideViewPr>
    <p:cSldViewPr snapToObjects="1" showGuides="1">
      <p:cViewPr varScale="1">
        <p:scale>
          <a:sx n="67" d="100"/>
          <a:sy n="67" d="100"/>
        </p:scale>
        <p:origin x="116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692"/>
    </p:cViewPr>
  </p:sorterViewPr>
  <p:notesViewPr>
    <p:cSldViewPr snapToObjects="1">
      <p:cViewPr varScale="1">
        <p:scale>
          <a:sx n="51" d="100"/>
          <a:sy n="51"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6" y="0"/>
            <a:ext cx="2945659" cy="496332"/>
          </a:xfrm>
          <a:prstGeom prst="rect">
            <a:avLst/>
          </a:prstGeom>
        </p:spPr>
        <p:txBody>
          <a:bodyPr vert="horz" lIns="91440" tIns="45720" rIns="91440" bIns="45720" rtlCol="0"/>
          <a:lstStyle>
            <a:lvl1pPr algn="r">
              <a:defRPr sz="1200"/>
            </a:lvl1pPr>
          </a:lstStyle>
          <a:p>
            <a:fld id="{0D0E9334-D339-4877-82DD-3E531521171A}" type="datetimeFigureOut">
              <a:rPr kumimoji="1" lang="ja-JP" altLang="en-US" smtClean="0"/>
              <a:pPr/>
              <a:t>2025/8/15</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6" y="9428584"/>
            <a:ext cx="2945659" cy="496332"/>
          </a:xfrm>
          <a:prstGeom prst="rect">
            <a:avLst/>
          </a:prstGeom>
        </p:spPr>
        <p:txBody>
          <a:bodyPr vert="horz" lIns="91440" tIns="45720" rIns="91440" bIns="45720" rtlCol="0" anchor="b"/>
          <a:lstStyle>
            <a:lvl1pPr algn="r">
              <a:defRPr sz="1200"/>
            </a:lvl1pPr>
          </a:lstStyle>
          <a:p>
            <a:fld id="{01EF8366-9330-427D-966C-FF7374513165}"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1</a:t>
            </a:fld>
            <a:endParaRPr kumimoji="1" lang="ja-JP" altLang="en-US"/>
          </a:p>
        </p:txBody>
      </p:sp>
    </p:spTree>
    <p:extLst>
      <p:ext uri="{BB962C8B-B14F-4D97-AF65-F5344CB8AC3E}">
        <p14:creationId xmlns:p14="http://schemas.microsoft.com/office/powerpoint/2010/main" val="3516301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10</a:t>
            </a:fld>
            <a:endParaRPr kumimoji="1" lang="ja-JP" altLang="en-US"/>
          </a:p>
        </p:txBody>
      </p:sp>
    </p:spTree>
    <p:extLst>
      <p:ext uri="{BB962C8B-B14F-4D97-AF65-F5344CB8AC3E}">
        <p14:creationId xmlns:p14="http://schemas.microsoft.com/office/powerpoint/2010/main" val="2748061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11</a:t>
            </a:fld>
            <a:endParaRPr kumimoji="1" lang="ja-JP" altLang="en-US"/>
          </a:p>
        </p:txBody>
      </p:sp>
    </p:spTree>
    <p:extLst>
      <p:ext uri="{BB962C8B-B14F-4D97-AF65-F5344CB8AC3E}">
        <p14:creationId xmlns:p14="http://schemas.microsoft.com/office/powerpoint/2010/main" val="4054469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gn="just"/>
            <a:endParaRPr lang="ja-JP" altLang="ja-JP" dirty="0"/>
          </a:p>
        </p:txBody>
      </p:sp>
      <p:sp>
        <p:nvSpPr>
          <p:cNvPr id="4" name="スライド番号プレースホルダー 3"/>
          <p:cNvSpPr>
            <a:spLocks noGrp="1"/>
          </p:cNvSpPr>
          <p:nvPr>
            <p:ph type="sldNum" sz="quarter" idx="5"/>
          </p:nvPr>
        </p:nvSpPr>
        <p:spPr/>
        <p:txBody>
          <a:bodyPr/>
          <a:lstStyle/>
          <a:p>
            <a:pPr>
              <a:defRPr/>
            </a:pPr>
            <a:fld id="{8A489DE8-9B67-436B-A05E-92E9F398E10E}" type="slidenum">
              <a:rPr lang="ja-JP" altLang="en-US" smtClean="0"/>
              <a:pPr>
                <a:defRPr/>
              </a:pPr>
              <a:t>12</a:t>
            </a:fld>
            <a:endParaRPr lang="ja-JP" altLang="en-US"/>
          </a:p>
        </p:txBody>
      </p:sp>
    </p:spTree>
    <p:extLst>
      <p:ext uri="{BB962C8B-B14F-4D97-AF65-F5344CB8AC3E}">
        <p14:creationId xmlns:p14="http://schemas.microsoft.com/office/powerpoint/2010/main" val="80481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94655" y="4704558"/>
            <a:ext cx="5438775" cy="4467225"/>
          </a:xfrm>
        </p:spPr>
        <p:txBody>
          <a:bodyPr>
            <a:normAutofit/>
          </a:bodyPr>
          <a:lstStyle/>
          <a:p>
            <a:pPr algn="just"/>
            <a:endParaRPr lang="ja-JP" altLang="en-US" dirty="0"/>
          </a:p>
        </p:txBody>
      </p:sp>
      <p:sp>
        <p:nvSpPr>
          <p:cNvPr id="4" name="スライド番号プレースホルダー 3"/>
          <p:cNvSpPr>
            <a:spLocks noGrp="1"/>
          </p:cNvSpPr>
          <p:nvPr>
            <p:ph type="sldNum" sz="quarter" idx="5"/>
          </p:nvPr>
        </p:nvSpPr>
        <p:spPr/>
        <p:txBody>
          <a:bodyPr/>
          <a:lstStyle/>
          <a:p>
            <a:pPr>
              <a:defRPr/>
            </a:pPr>
            <a:fld id="{8A489DE8-9B67-436B-A05E-92E9F398E10E}" type="slidenum">
              <a:rPr lang="ja-JP" altLang="en-US" smtClean="0"/>
              <a:pPr>
                <a:defRPr/>
              </a:pPr>
              <a:t>13</a:t>
            </a:fld>
            <a:endParaRPr lang="ja-JP" altLang="en-US"/>
          </a:p>
        </p:txBody>
      </p:sp>
    </p:spTree>
    <p:extLst>
      <p:ext uri="{BB962C8B-B14F-4D97-AF65-F5344CB8AC3E}">
        <p14:creationId xmlns:p14="http://schemas.microsoft.com/office/powerpoint/2010/main" val="147336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8A489DE8-9B67-436B-A05E-92E9F398E10E}" type="slidenum">
              <a:rPr lang="ja-JP" altLang="en-US" smtClean="0"/>
              <a:pPr>
                <a:defRPr/>
              </a:pPr>
              <a:t>14</a:t>
            </a:fld>
            <a:endParaRPr lang="ja-JP" altLang="en-US"/>
          </a:p>
        </p:txBody>
      </p:sp>
    </p:spTree>
    <p:extLst>
      <p:ext uri="{BB962C8B-B14F-4D97-AF65-F5344CB8AC3E}">
        <p14:creationId xmlns:p14="http://schemas.microsoft.com/office/powerpoint/2010/main" val="145470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A489DE8-9B67-436B-A05E-92E9F398E10E}" type="slidenum">
              <a:rPr lang="ja-JP" altLang="en-US" smtClean="0"/>
              <a:pPr>
                <a:defRPr/>
              </a:pPr>
              <a:t>15</a:t>
            </a:fld>
            <a:endParaRPr lang="ja-JP" altLang="en-US"/>
          </a:p>
        </p:txBody>
      </p:sp>
    </p:spTree>
    <p:extLst>
      <p:ext uri="{BB962C8B-B14F-4D97-AF65-F5344CB8AC3E}">
        <p14:creationId xmlns:p14="http://schemas.microsoft.com/office/powerpoint/2010/main" val="1516708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16</a:t>
            </a:fld>
            <a:endParaRPr kumimoji="1" lang="ja-JP" altLang="en-US"/>
          </a:p>
        </p:txBody>
      </p:sp>
    </p:spTree>
    <p:extLst>
      <p:ext uri="{BB962C8B-B14F-4D97-AF65-F5344CB8AC3E}">
        <p14:creationId xmlns:p14="http://schemas.microsoft.com/office/powerpoint/2010/main" val="3187654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17</a:t>
            </a:fld>
            <a:endParaRPr kumimoji="1" lang="ja-JP" altLang="en-US"/>
          </a:p>
        </p:txBody>
      </p:sp>
    </p:spTree>
    <p:extLst>
      <p:ext uri="{BB962C8B-B14F-4D97-AF65-F5344CB8AC3E}">
        <p14:creationId xmlns:p14="http://schemas.microsoft.com/office/powerpoint/2010/main" val="3578763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18</a:t>
            </a:fld>
            <a:endParaRPr kumimoji="1" lang="ja-JP" altLang="en-US"/>
          </a:p>
        </p:txBody>
      </p:sp>
    </p:spTree>
    <p:extLst>
      <p:ext uri="{BB962C8B-B14F-4D97-AF65-F5344CB8AC3E}">
        <p14:creationId xmlns:p14="http://schemas.microsoft.com/office/powerpoint/2010/main" val="1787964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19</a:t>
            </a:fld>
            <a:endParaRPr kumimoji="1" lang="ja-JP" altLang="en-US"/>
          </a:p>
        </p:txBody>
      </p:sp>
    </p:spTree>
    <p:extLst>
      <p:ext uri="{BB962C8B-B14F-4D97-AF65-F5344CB8AC3E}">
        <p14:creationId xmlns:p14="http://schemas.microsoft.com/office/powerpoint/2010/main" val="3050998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a:t>
            </a:fld>
            <a:endParaRPr kumimoji="1" lang="ja-JP" altLang="en-US"/>
          </a:p>
        </p:txBody>
      </p:sp>
    </p:spTree>
    <p:extLst>
      <p:ext uri="{BB962C8B-B14F-4D97-AF65-F5344CB8AC3E}">
        <p14:creationId xmlns:p14="http://schemas.microsoft.com/office/powerpoint/2010/main" val="580105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20</a:t>
            </a:fld>
            <a:endParaRPr kumimoji="1" lang="ja-JP" altLang="en-US"/>
          </a:p>
        </p:txBody>
      </p:sp>
    </p:spTree>
    <p:extLst>
      <p:ext uri="{BB962C8B-B14F-4D97-AF65-F5344CB8AC3E}">
        <p14:creationId xmlns:p14="http://schemas.microsoft.com/office/powerpoint/2010/main" val="2329180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21</a:t>
            </a:fld>
            <a:endParaRPr kumimoji="1" lang="ja-JP" altLang="en-US"/>
          </a:p>
        </p:txBody>
      </p:sp>
    </p:spTree>
    <p:extLst>
      <p:ext uri="{BB962C8B-B14F-4D97-AF65-F5344CB8AC3E}">
        <p14:creationId xmlns:p14="http://schemas.microsoft.com/office/powerpoint/2010/main" val="1221016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22</a:t>
            </a:fld>
            <a:endParaRPr kumimoji="1" lang="ja-JP" altLang="en-US"/>
          </a:p>
        </p:txBody>
      </p:sp>
    </p:spTree>
    <p:extLst>
      <p:ext uri="{BB962C8B-B14F-4D97-AF65-F5344CB8AC3E}">
        <p14:creationId xmlns:p14="http://schemas.microsoft.com/office/powerpoint/2010/main" val="4149447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23</a:t>
            </a:fld>
            <a:endParaRPr kumimoji="1" lang="ja-JP" altLang="en-US"/>
          </a:p>
        </p:txBody>
      </p:sp>
    </p:spTree>
    <p:extLst>
      <p:ext uri="{BB962C8B-B14F-4D97-AF65-F5344CB8AC3E}">
        <p14:creationId xmlns:p14="http://schemas.microsoft.com/office/powerpoint/2010/main" val="1557260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24</a:t>
            </a:fld>
            <a:endParaRPr kumimoji="1" lang="ja-JP" altLang="en-US"/>
          </a:p>
        </p:txBody>
      </p:sp>
    </p:spTree>
    <p:extLst>
      <p:ext uri="{BB962C8B-B14F-4D97-AF65-F5344CB8AC3E}">
        <p14:creationId xmlns:p14="http://schemas.microsoft.com/office/powerpoint/2010/main" val="3263574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25</a:t>
            </a:fld>
            <a:endParaRPr kumimoji="1" lang="ja-JP" altLang="en-US"/>
          </a:p>
        </p:txBody>
      </p:sp>
    </p:spTree>
    <p:extLst>
      <p:ext uri="{BB962C8B-B14F-4D97-AF65-F5344CB8AC3E}">
        <p14:creationId xmlns:p14="http://schemas.microsoft.com/office/powerpoint/2010/main" val="4093615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26</a:t>
            </a:fld>
            <a:endParaRPr kumimoji="1" lang="ja-JP" altLang="en-US"/>
          </a:p>
        </p:txBody>
      </p:sp>
    </p:spTree>
    <p:extLst>
      <p:ext uri="{BB962C8B-B14F-4D97-AF65-F5344CB8AC3E}">
        <p14:creationId xmlns:p14="http://schemas.microsoft.com/office/powerpoint/2010/main" val="1245193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27</a:t>
            </a:fld>
            <a:endParaRPr kumimoji="1" lang="ja-JP" altLang="en-US"/>
          </a:p>
        </p:txBody>
      </p:sp>
    </p:spTree>
    <p:extLst>
      <p:ext uri="{BB962C8B-B14F-4D97-AF65-F5344CB8AC3E}">
        <p14:creationId xmlns:p14="http://schemas.microsoft.com/office/powerpoint/2010/main" val="3262663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28</a:t>
            </a:fld>
            <a:endParaRPr kumimoji="1" lang="ja-JP" altLang="en-US"/>
          </a:p>
        </p:txBody>
      </p:sp>
    </p:spTree>
    <p:extLst>
      <p:ext uri="{BB962C8B-B14F-4D97-AF65-F5344CB8AC3E}">
        <p14:creationId xmlns:p14="http://schemas.microsoft.com/office/powerpoint/2010/main" val="976409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29</a:t>
            </a:fld>
            <a:endParaRPr kumimoji="1" lang="ja-JP" altLang="en-US"/>
          </a:p>
        </p:txBody>
      </p:sp>
    </p:spTree>
    <p:extLst>
      <p:ext uri="{BB962C8B-B14F-4D97-AF65-F5344CB8AC3E}">
        <p14:creationId xmlns:p14="http://schemas.microsoft.com/office/powerpoint/2010/main" val="258447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A489DE8-9B67-436B-A05E-92E9F398E10E}" type="slidenum">
              <a:rPr lang="ja-JP" altLang="en-US" smtClean="0"/>
              <a:pPr>
                <a:defRPr/>
              </a:pPr>
              <a:t>3</a:t>
            </a:fld>
            <a:endParaRPr lang="ja-JP" altLang="en-US"/>
          </a:p>
        </p:txBody>
      </p:sp>
    </p:spTree>
    <p:extLst>
      <p:ext uri="{BB962C8B-B14F-4D97-AF65-F5344CB8AC3E}">
        <p14:creationId xmlns:p14="http://schemas.microsoft.com/office/powerpoint/2010/main" val="1942038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30</a:t>
            </a:fld>
            <a:endParaRPr kumimoji="1" lang="ja-JP" altLang="en-US"/>
          </a:p>
        </p:txBody>
      </p:sp>
    </p:spTree>
    <p:extLst>
      <p:ext uri="{BB962C8B-B14F-4D97-AF65-F5344CB8AC3E}">
        <p14:creationId xmlns:p14="http://schemas.microsoft.com/office/powerpoint/2010/main" val="4242682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31</a:t>
            </a:fld>
            <a:endParaRPr kumimoji="1" lang="ja-JP" altLang="en-US"/>
          </a:p>
        </p:txBody>
      </p:sp>
    </p:spTree>
    <p:extLst>
      <p:ext uri="{BB962C8B-B14F-4D97-AF65-F5344CB8AC3E}">
        <p14:creationId xmlns:p14="http://schemas.microsoft.com/office/powerpoint/2010/main" val="41054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32</a:t>
            </a:fld>
            <a:endParaRPr kumimoji="1" lang="ja-JP" altLang="en-US"/>
          </a:p>
        </p:txBody>
      </p:sp>
    </p:spTree>
    <p:extLst>
      <p:ext uri="{BB962C8B-B14F-4D97-AF65-F5344CB8AC3E}">
        <p14:creationId xmlns:p14="http://schemas.microsoft.com/office/powerpoint/2010/main" val="348502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33</a:t>
            </a:fld>
            <a:endParaRPr kumimoji="1" lang="ja-JP" altLang="en-US"/>
          </a:p>
        </p:txBody>
      </p:sp>
    </p:spTree>
    <p:extLst>
      <p:ext uri="{BB962C8B-B14F-4D97-AF65-F5344CB8AC3E}">
        <p14:creationId xmlns:p14="http://schemas.microsoft.com/office/powerpoint/2010/main" val="605586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34</a:t>
            </a:fld>
            <a:endParaRPr kumimoji="1" lang="ja-JP" altLang="en-US"/>
          </a:p>
        </p:txBody>
      </p:sp>
    </p:spTree>
    <p:extLst>
      <p:ext uri="{BB962C8B-B14F-4D97-AF65-F5344CB8AC3E}">
        <p14:creationId xmlns:p14="http://schemas.microsoft.com/office/powerpoint/2010/main" val="2650408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35</a:t>
            </a:fld>
            <a:endParaRPr kumimoji="1" lang="ja-JP" altLang="en-US"/>
          </a:p>
        </p:txBody>
      </p:sp>
    </p:spTree>
    <p:extLst>
      <p:ext uri="{BB962C8B-B14F-4D97-AF65-F5344CB8AC3E}">
        <p14:creationId xmlns:p14="http://schemas.microsoft.com/office/powerpoint/2010/main" val="696840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36</a:t>
            </a:fld>
            <a:endParaRPr kumimoji="1" lang="ja-JP" altLang="en-US"/>
          </a:p>
        </p:txBody>
      </p:sp>
    </p:spTree>
    <p:extLst>
      <p:ext uri="{BB962C8B-B14F-4D97-AF65-F5344CB8AC3E}">
        <p14:creationId xmlns:p14="http://schemas.microsoft.com/office/powerpoint/2010/main" val="2386499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37</a:t>
            </a:fld>
            <a:endParaRPr kumimoji="1" lang="ja-JP" altLang="en-US"/>
          </a:p>
        </p:txBody>
      </p:sp>
    </p:spTree>
    <p:extLst>
      <p:ext uri="{BB962C8B-B14F-4D97-AF65-F5344CB8AC3E}">
        <p14:creationId xmlns:p14="http://schemas.microsoft.com/office/powerpoint/2010/main" val="198842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450" y="4714877"/>
            <a:ext cx="5438775" cy="4713286"/>
          </a:xfrm>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A489DE8-9B67-436B-A05E-92E9F398E10E}" type="slidenum">
              <a:rPr lang="ja-JP" altLang="en-US" smtClean="0"/>
              <a:pPr>
                <a:defRPr/>
              </a:pPr>
              <a:t>4</a:t>
            </a:fld>
            <a:endParaRPr lang="ja-JP" altLang="en-US"/>
          </a:p>
        </p:txBody>
      </p:sp>
    </p:spTree>
    <p:extLst>
      <p:ext uri="{BB962C8B-B14F-4D97-AF65-F5344CB8AC3E}">
        <p14:creationId xmlns:p14="http://schemas.microsoft.com/office/powerpoint/2010/main" val="1308825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5</a:t>
            </a:fld>
            <a:endParaRPr kumimoji="1" lang="ja-JP" altLang="en-US"/>
          </a:p>
        </p:txBody>
      </p:sp>
    </p:spTree>
    <p:extLst>
      <p:ext uri="{BB962C8B-B14F-4D97-AF65-F5344CB8AC3E}">
        <p14:creationId xmlns:p14="http://schemas.microsoft.com/office/powerpoint/2010/main" val="2923486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6</a:t>
            </a:fld>
            <a:endParaRPr kumimoji="1" lang="ja-JP" altLang="en-US"/>
          </a:p>
        </p:txBody>
      </p:sp>
    </p:spTree>
    <p:extLst>
      <p:ext uri="{BB962C8B-B14F-4D97-AF65-F5344CB8AC3E}">
        <p14:creationId xmlns:p14="http://schemas.microsoft.com/office/powerpoint/2010/main" val="104229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7</a:t>
            </a:fld>
            <a:endParaRPr kumimoji="1" lang="ja-JP" altLang="en-US"/>
          </a:p>
        </p:txBody>
      </p:sp>
    </p:spTree>
    <p:extLst>
      <p:ext uri="{BB962C8B-B14F-4D97-AF65-F5344CB8AC3E}">
        <p14:creationId xmlns:p14="http://schemas.microsoft.com/office/powerpoint/2010/main" val="314968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8</a:t>
            </a:fld>
            <a:endParaRPr kumimoji="1" lang="ja-JP" altLang="en-US"/>
          </a:p>
        </p:txBody>
      </p:sp>
    </p:spTree>
    <p:extLst>
      <p:ext uri="{BB962C8B-B14F-4D97-AF65-F5344CB8AC3E}">
        <p14:creationId xmlns:p14="http://schemas.microsoft.com/office/powerpoint/2010/main" val="112783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EF8366-9330-427D-966C-FF7374513165}" type="slidenum">
              <a:rPr kumimoji="1" lang="ja-JP" altLang="en-US" smtClean="0"/>
              <a:pPr/>
              <a:t>9</a:t>
            </a:fld>
            <a:endParaRPr kumimoji="1" lang="ja-JP" altLang="en-US"/>
          </a:p>
        </p:txBody>
      </p:sp>
    </p:spTree>
    <p:extLst>
      <p:ext uri="{BB962C8B-B14F-4D97-AF65-F5344CB8AC3E}">
        <p14:creationId xmlns:p14="http://schemas.microsoft.com/office/powerpoint/2010/main" val="81707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solidFill>
                  <a:schemeClr val="bg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304800" y="3844269"/>
            <a:ext cx="8534400" cy="667512"/>
          </a:xfrm>
        </p:spPr>
        <p:txBody>
          <a:bodyPr anchor="ct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3383148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30715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4893" y="3851528"/>
            <a:ext cx="78867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tx2"/>
                </a:solidFill>
              </a:defRPr>
            </a:lvl1pPr>
          </a:lstStyle>
          <a:p>
            <a:fld id="{7394D91C-18BF-4BC2-9B57-27406AAE56E7}" type="datetimeFigureOut">
              <a:rPr kumimoji="1" lang="ja-JP" altLang="en-US" smtClean="0"/>
              <a:pPr/>
              <a:t>2025/8/15</a:t>
            </a:fld>
            <a:endParaRPr kumimoji="1" lang="ja-JP"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771016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2176908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671493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3930997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467106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396679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604171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577318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422855"/>
            <a:ext cx="2057397" cy="365125"/>
          </a:xfrm>
        </p:spPr>
        <p:txBody>
          <a:bodyPr/>
          <a:lstStyle/>
          <a:p>
            <a:fld id="{7394D91C-18BF-4BC2-9B57-27406AAE56E7}" type="datetimeFigureOut">
              <a:rPr kumimoji="1" lang="ja-JP" altLang="en-US" smtClean="0"/>
              <a:pPr/>
              <a:t>2025/8/15</a:t>
            </a:fld>
            <a:endParaRPr kumimoji="1" lang="ja-JP" altLang="en-US"/>
          </a:p>
        </p:txBody>
      </p:sp>
      <p:sp>
        <p:nvSpPr>
          <p:cNvPr id="5" name="Footer Placeholder 4"/>
          <p:cNvSpPr>
            <a:spLocks noGrp="1"/>
          </p:cNvSpPr>
          <p:nvPr>
            <p:ph type="ftr" sz="quarter" idx="11"/>
          </p:nvPr>
        </p:nvSpPr>
        <p:spPr>
          <a:xfrm>
            <a:off x="2832102" y="6422855"/>
            <a:ext cx="3209752" cy="365125"/>
          </a:xfrm>
        </p:spPr>
        <p:txBody>
          <a:bodyPr/>
          <a:lstStyle/>
          <a:p>
            <a:endParaRPr kumimoji="1" lang="ja-JP" altLang="en-US"/>
          </a:p>
        </p:txBody>
      </p:sp>
      <p:sp>
        <p:nvSpPr>
          <p:cNvPr id="6" name="Slide Number Placeholder 5"/>
          <p:cNvSpPr>
            <a:spLocks noGrp="1"/>
          </p:cNvSpPr>
          <p:nvPr>
            <p:ph type="sldNum" sz="quarter" idx="12"/>
          </p:nvPr>
        </p:nvSpPr>
        <p:spPr>
          <a:xfrm>
            <a:off x="6054787" y="6422855"/>
            <a:ext cx="659819" cy="365125"/>
          </a:xfrm>
        </p:spPr>
        <p:txBody>
          <a:body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408074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7394D91C-18BF-4BC2-9B57-27406AAE56E7}" type="datetimeFigureOut">
              <a:rPr kumimoji="1" lang="ja-JP" altLang="en-US" smtClean="0"/>
              <a:pPr/>
              <a:t>2025/8/15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1DD2F2-8A84-4581-806F-A7C658CCD163}"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4D91C-18BF-4BC2-9B57-27406AAE56E7}" type="datetimeFigureOut">
              <a:rPr kumimoji="1" lang="ja-JP" altLang="en-US" smtClean="0"/>
              <a:pPr/>
              <a:t>2025/8/15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DD2F2-8A84-4581-806F-A7C658CCD16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7394D91C-18BF-4BC2-9B57-27406AAE56E7}" type="datetimeFigureOut">
              <a:rPr kumimoji="1" lang="ja-JP" altLang="en-US" smtClean="0"/>
              <a:pPr/>
              <a:t>2025/8/15</a:t>
            </a:fld>
            <a:endParaRPr kumimoji="1" lang="ja-JP" alt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1A1DD2F2-8A84-4581-806F-A7C658CCD163}" type="slidenum">
              <a:rPr kumimoji="1" lang="ja-JP" altLang="en-US" smtClean="0"/>
              <a:pPr/>
              <a:t>‹#›</a:t>
            </a:fld>
            <a:endParaRPr kumimoji="1" lang="ja-JP" altLang="en-US"/>
          </a:p>
        </p:txBody>
      </p:sp>
    </p:spTree>
    <p:extLst>
      <p:ext uri="{BB962C8B-B14F-4D97-AF65-F5344CB8AC3E}">
        <p14:creationId xmlns:p14="http://schemas.microsoft.com/office/powerpoint/2010/main" val="1414269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kumimoji="1"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kumimoji="1"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fu-ikuei.or.jp/news/r07082001/"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9C77F8B-4BCE-481F-A1AB-E96738707C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53" t="3590" r="5156" b="7158"/>
          <a:stretch/>
        </p:blipFill>
        <p:spPr>
          <a:xfrm>
            <a:off x="0" y="-30949"/>
            <a:ext cx="9144000" cy="7044592"/>
          </a:xfrm>
          <a:prstGeom prst="rect">
            <a:avLst/>
          </a:prstGeom>
        </p:spPr>
      </p:pic>
      <p:sp>
        <p:nvSpPr>
          <p:cNvPr id="2" name="縦書きタイトル 4">
            <a:extLst>
              <a:ext uri="{FF2B5EF4-FFF2-40B4-BE49-F238E27FC236}">
                <a16:creationId xmlns:a16="http://schemas.microsoft.com/office/drawing/2014/main" id="{CBAD627F-42CF-435E-82D0-4F6235483D16}"/>
              </a:ext>
            </a:extLst>
          </p:cNvPr>
          <p:cNvSpPr txBox="1">
            <a:spLocks/>
          </p:cNvSpPr>
          <p:nvPr/>
        </p:nvSpPr>
        <p:spPr>
          <a:xfrm>
            <a:off x="289559" y="2060848"/>
            <a:ext cx="8564882" cy="941845"/>
          </a:xfrm>
          <a:prstGeom prst="rect">
            <a:avLst/>
          </a:prstGeom>
        </p:spPr>
        <p:txBody>
          <a:bodyPr vert="horz" anchor="ctr">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kumimoji="1"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9pPr>
          </a:lstStyle>
          <a:p>
            <a:pPr marL="0" indent="0" algn="ctr">
              <a:buNone/>
            </a:pPr>
            <a:r>
              <a:rPr lang="ja-JP" altLang="en-US" sz="3400" b="1" dirty="0">
                <a:solidFill>
                  <a:schemeClr val="bg1"/>
                </a:solidFill>
                <a:latin typeface="HG丸ｺﾞｼｯｸM-PRO" panose="020F0600000000000000" pitchFamily="50" charset="-128"/>
                <a:ea typeface="HG丸ｺﾞｼｯｸM-PRO" panose="020F0600000000000000" pitchFamily="50" charset="-128"/>
              </a:rPr>
              <a:t>大阪府育英会予約奨学生の募集</a:t>
            </a:r>
            <a:endParaRPr lang="en-US" altLang="ja-JP" sz="3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0D40EBC3-240D-4574-8D63-AF2D0E9AF551}"/>
              </a:ext>
            </a:extLst>
          </p:cNvPr>
          <p:cNvPicPr>
            <a:picLocks noChangeAspect="1"/>
          </p:cNvPicPr>
          <p:nvPr/>
        </p:nvPicPr>
        <p:blipFill rotWithShape="1">
          <a:blip r:embed="rId4" cstate="email">
            <a:clrChange>
              <a:clrFrom>
                <a:srgbClr val="23AC38"/>
              </a:clrFrom>
              <a:clrTo>
                <a:srgbClr val="23AC38">
                  <a:alpha val="0"/>
                </a:srgbClr>
              </a:clrTo>
            </a:clrChange>
            <a:extLst>
              <a:ext uri="{28A0092B-C50C-407E-A947-70E740481C1C}">
                <a14:useLocalDpi xmlns:a14="http://schemas.microsoft.com/office/drawing/2010/main"/>
              </a:ext>
            </a:extLst>
          </a:blip>
          <a:srcRect/>
          <a:stretch/>
        </p:blipFill>
        <p:spPr>
          <a:xfrm>
            <a:off x="2844993" y="3284984"/>
            <a:ext cx="4407471" cy="943313"/>
          </a:xfrm>
          <a:prstGeom prst="rect">
            <a:avLst/>
          </a:prstGeom>
        </p:spPr>
      </p:pic>
      <p:grpSp>
        <p:nvGrpSpPr>
          <p:cNvPr id="15" name="グループ化 14">
            <a:extLst>
              <a:ext uri="{FF2B5EF4-FFF2-40B4-BE49-F238E27FC236}">
                <a16:creationId xmlns:a16="http://schemas.microsoft.com/office/drawing/2014/main" id="{1A17423A-0100-4BEE-A477-600BA9D8F84A}"/>
              </a:ext>
            </a:extLst>
          </p:cNvPr>
          <p:cNvGrpSpPr/>
          <p:nvPr/>
        </p:nvGrpSpPr>
        <p:grpSpPr>
          <a:xfrm>
            <a:off x="1871616" y="3305016"/>
            <a:ext cx="864287" cy="839261"/>
            <a:chOff x="1578389" y="357822"/>
            <a:chExt cx="4761625" cy="4761624"/>
          </a:xfrm>
        </p:grpSpPr>
        <p:sp>
          <p:nvSpPr>
            <p:cNvPr id="14" name="四角形: 角を丸くする 13">
              <a:extLst>
                <a:ext uri="{FF2B5EF4-FFF2-40B4-BE49-F238E27FC236}">
                  <a16:creationId xmlns:a16="http://schemas.microsoft.com/office/drawing/2014/main" id="{DD0DF990-CA89-4882-9BF7-2013E4FF2C0F}"/>
                </a:ext>
              </a:extLst>
            </p:cNvPr>
            <p:cNvSpPr/>
            <p:nvPr/>
          </p:nvSpPr>
          <p:spPr>
            <a:xfrm>
              <a:off x="3364199" y="1052735"/>
              <a:ext cx="1190011" cy="4032448"/>
            </a:xfrm>
            <a:prstGeom prst="roundRect">
              <a:avLst>
                <a:gd name="adj" fmla="val 540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332D99E7-9839-4A35-8808-C63548EF457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1578389" y="357822"/>
              <a:ext cx="4761625" cy="4761624"/>
            </a:xfrm>
            <a:prstGeom prst="rect">
              <a:avLst/>
            </a:prstGeom>
          </p:spPr>
        </p:pic>
      </p:grpSp>
      <p:sp>
        <p:nvSpPr>
          <p:cNvPr id="9" name="縦書きタイトル 4">
            <a:extLst>
              <a:ext uri="{FF2B5EF4-FFF2-40B4-BE49-F238E27FC236}">
                <a16:creationId xmlns:a16="http://schemas.microsoft.com/office/drawing/2014/main" id="{B13A7BDB-2521-486C-B4CD-1DA1B6E6C222}"/>
              </a:ext>
            </a:extLst>
          </p:cNvPr>
          <p:cNvSpPr txBox="1">
            <a:spLocks/>
          </p:cNvSpPr>
          <p:nvPr/>
        </p:nvSpPr>
        <p:spPr>
          <a:xfrm>
            <a:off x="163895" y="4457862"/>
            <a:ext cx="8816210" cy="699330"/>
          </a:xfrm>
          <a:prstGeom prst="rect">
            <a:avLst/>
          </a:prstGeom>
        </p:spPr>
        <p:txBody>
          <a:bodyPr vert="horz" anchor="ctr">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kumimoji="1"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9pPr>
          </a:lstStyle>
          <a:p>
            <a:pPr marL="0" indent="0" algn="ctr">
              <a:buNone/>
            </a:pPr>
            <a:r>
              <a:rPr lang="ja-JP" altLang="en-US" sz="2400" b="1" dirty="0">
                <a:solidFill>
                  <a:schemeClr val="bg1"/>
                </a:solidFill>
                <a:latin typeface="HG丸ｺﾞｼｯｸM-PRO" panose="020F0600000000000000" pitchFamily="50" charset="-128"/>
                <a:ea typeface="HG丸ｺﾞｼｯｸM-PRO" panose="020F0600000000000000" pitchFamily="50" charset="-128"/>
              </a:rPr>
              <a:t>令和 ７年 ８月</a:t>
            </a:r>
          </a:p>
        </p:txBody>
      </p:sp>
      <p:sp>
        <p:nvSpPr>
          <p:cNvPr id="4" name="縦書きタイトル 4">
            <a:extLst>
              <a:ext uri="{FF2B5EF4-FFF2-40B4-BE49-F238E27FC236}">
                <a16:creationId xmlns:a16="http://schemas.microsoft.com/office/drawing/2014/main" id="{7FEBE30B-56F9-C358-DA36-565F90A76A84}"/>
              </a:ext>
            </a:extLst>
          </p:cNvPr>
          <p:cNvSpPr txBox="1">
            <a:spLocks/>
          </p:cNvSpPr>
          <p:nvPr/>
        </p:nvSpPr>
        <p:spPr>
          <a:xfrm>
            <a:off x="168479" y="501747"/>
            <a:ext cx="8816210" cy="699330"/>
          </a:xfrm>
          <a:prstGeom prst="rect">
            <a:avLst/>
          </a:prstGeom>
        </p:spPr>
        <p:txBody>
          <a:bodyPr vert="horz" anchor="ctr">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kumimoji="1"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9pPr>
          </a:lstStyle>
          <a:p>
            <a:pPr marL="0" indent="0">
              <a:buNone/>
            </a:pPr>
            <a:r>
              <a:rPr lang="ja-JP" altLang="en-US" sz="2400" b="1" dirty="0">
                <a:solidFill>
                  <a:schemeClr val="bg1"/>
                </a:solidFill>
                <a:latin typeface="HG丸ｺﾞｼｯｸM-PRO" panose="020F0600000000000000" pitchFamily="50" charset="-128"/>
                <a:ea typeface="HG丸ｺﾞｼｯｸM-PRO" panose="020F0600000000000000" pitchFamily="50" charset="-128"/>
              </a:rPr>
              <a:t>   </a:t>
            </a:r>
            <a:r>
              <a:rPr lang="en-US" altLang="ja-JP" sz="2000" b="1" dirty="0">
                <a:solidFill>
                  <a:srgbClr val="FFFF00"/>
                </a:solidFill>
                <a:latin typeface="HG丸ｺﾞｼｯｸM-PRO" panose="020F0600000000000000" pitchFamily="50" charset="-128"/>
                <a:ea typeface="HG丸ｺﾞｼｯｸM-PRO" panose="020F0600000000000000" pitchFamily="50" charset="-128"/>
              </a:rPr>
              <a:t>【</a:t>
            </a:r>
            <a:r>
              <a:rPr lang="ja-JP" altLang="en-US" sz="2000" b="1" dirty="0">
                <a:solidFill>
                  <a:srgbClr val="FFFF00"/>
                </a:solidFill>
                <a:latin typeface="HG丸ｺﾞｼｯｸM-PRO" panose="020F0600000000000000" pitchFamily="50" charset="-128"/>
                <a:ea typeface="HG丸ｺﾞｼｯｸM-PRO" panose="020F0600000000000000" pitchFamily="50" charset="-128"/>
              </a:rPr>
              <a:t>生徒・保護者さま向け</a:t>
            </a:r>
            <a:r>
              <a:rPr lang="en-US" altLang="ja-JP" sz="2000" b="1" dirty="0">
                <a:solidFill>
                  <a:srgbClr val="FFFF00"/>
                </a:solidFill>
                <a:latin typeface="HG丸ｺﾞｼｯｸM-PRO" panose="020F0600000000000000" pitchFamily="50" charset="-128"/>
                <a:ea typeface="HG丸ｺﾞｼｯｸM-PRO" panose="020F0600000000000000" pitchFamily="50" charset="-128"/>
              </a:rPr>
              <a:t>】</a:t>
            </a:r>
            <a:endParaRPr lang="ja-JP" altLang="en-US" sz="2000" b="1" dirty="0">
              <a:solidFill>
                <a:srgbClr val="FFFF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29132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2C6B9A8-A9B3-E227-6E5F-6F243F3FA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07" y="1761842"/>
            <a:ext cx="3150000" cy="1851839"/>
          </a:xfrm>
          <a:prstGeom prst="rect">
            <a:avLst/>
          </a:prstGeom>
          <a:solidFill>
            <a:schemeClr val="bg1"/>
          </a:solidFill>
          <a:ln>
            <a:solidFill>
              <a:schemeClr val="tx1"/>
            </a:solidFill>
          </a:ln>
          <a:effectLst>
            <a:outerShdw blurRad="50800" dist="38100" algn="l" rotWithShape="0">
              <a:prstClr val="black">
                <a:alpha val="40000"/>
              </a:prstClr>
            </a:outerShdw>
          </a:effectLst>
        </p:spPr>
      </p:pic>
      <p:pic>
        <p:nvPicPr>
          <p:cNvPr id="3" name="図 2">
            <a:extLst>
              <a:ext uri="{FF2B5EF4-FFF2-40B4-BE49-F238E27FC236}">
                <a16:creationId xmlns:a16="http://schemas.microsoft.com/office/drawing/2014/main" id="{9B4E8766-8231-C4F3-1041-8F02CA145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10" y="2502486"/>
            <a:ext cx="3297600" cy="1580606"/>
          </a:xfrm>
          <a:prstGeom prst="rect">
            <a:avLst/>
          </a:prstGeom>
          <a:solidFill>
            <a:schemeClr val="bg1"/>
          </a:solidFill>
          <a:effectLst>
            <a:outerShdw blurRad="50800" dist="38100" dir="2700000" algn="tl" rotWithShape="0">
              <a:prstClr val="black">
                <a:alpha val="40000"/>
              </a:prstClr>
            </a:outerShdw>
          </a:effectLst>
        </p:spPr>
      </p:pic>
      <p:sp>
        <p:nvSpPr>
          <p:cNvPr id="46" name="吹き出し: 四角形 45">
            <a:extLst>
              <a:ext uri="{FF2B5EF4-FFF2-40B4-BE49-F238E27FC236}">
                <a16:creationId xmlns:a16="http://schemas.microsoft.com/office/drawing/2014/main" id="{272C0101-8394-4090-9788-6BEC9D5BE591}"/>
              </a:ext>
            </a:extLst>
          </p:cNvPr>
          <p:cNvSpPr/>
          <p:nvPr/>
        </p:nvSpPr>
        <p:spPr>
          <a:xfrm>
            <a:off x="4621281" y="1849592"/>
            <a:ext cx="3994718" cy="1945261"/>
          </a:xfrm>
          <a:prstGeom prst="wedgeRectCallout">
            <a:avLst>
              <a:gd name="adj1" fmla="val -97781"/>
              <a:gd name="adj2" fmla="val 28151"/>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7" name="図 6">
            <a:extLst>
              <a:ext uri="{FF2B5EF4-FFF2-40B4-BE49-F238E27FC236}">
                <a16:creationId xmlns:a16="http://schemas.microsoft.com/office/drawing/2014/main" id="{9E1AF021-0ED4-1AAF-2A96-6CB71232CD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13" y="4445730"/>
            <a:ext cx="3574800" cy="1765166"/>
          </a:xfrm>
          <a:prstGeom prst="rect">
            <a:avLst/>
          </a:prstGeom>
          <a:solidFill>
            <a:schemeClr val="bg1"/>
          </a:solidFill>
          <a:ln>
            <a:solidFill>
              <a:schemeClr val="tx1"/>
            </a:solidFill>
          </a:ln>
          <a:effectLst>
            <a:outerShdw blurRad="50800" dist="38100" algn="l" rotWithShape="0">
              <a:prstClr val="black">
                <a:alpha val="40000"/>
              </a:prstClr>
            </a:outerShdw>
          </a:effectLst>
        </p:spPr>
      </p:pic>
      <p:sp>
        <p:nvSpPr>
          <p:cNvPr id="51" name="吹き出し: 四角形 50">
            <a:extLst>
              <a:ext uri="{FF2B5EF4-FFF2-40B4-BE49-F238E27FC236}">
                <a16:creationId xmlns:a16="http://schemas.microsoft.com/office/drawing/2014/main" id="{2CB21CB8-6FFF-4F5C-9DCA-A6AFBDD46A5B}"/>
              </a:ext>
            </a:extLst>
          </p:cNvPr>
          <p:cNvSpPr/>
          <p:nvPr/>
        </p:nvSpPr>
        <p:spPr>
          <a:xfrm>
            <a:off x="4541295" y="4538471"/>
            <a:ext cx="3703114" cy="1872000"/>
          </a:xfrm>
          <a:prstGeom prst="wedgeRectCallout">
            <a:avLst>
              <a:gd name="adj1" fmla="val -107858"/>
              <a:gd name="adj2" fmla="val -17326"/>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1" name="グループ化 10">
            <a:extLst>
              <a:ext uri="{FF2B5EF4-FFF2-40B4-BE49-F238E27FC236}">
                <a16:creationId xmlns:a16="http://schemas.microsoft.com/office/drawing/2014/main" id="{D1ACFB46-3C8F-F7DC-E67B-51F3A0C5D7E4}"/>
              </a:ext>
            </a:extLst>
          </p:cNvPr>
          <p:cNvGrpSpPr/>
          <p:nvPr/>
        </p:nvGrpSpPr>
        <p:grpSpPr>
          <a:xfrm>
            <a:off x="4898388" y="4680671"/>
            <a:ext cx="3050068" cy="1587600"/>
            <a:chOff x="4898388" y="4680671"/>
            <a:chExt cx="3050068" cy="1587600"/>
          </a:xfrm>
        </p:grpSpPr>
        <p:pic>
          <p:nvPicPr>
            <p:cNvPr id="9" name="図 8">
              <a:extLst>
                <a:ext uri="{FF2B5EF4-FFF2-40B4-BE49-F238E27FC236}">
                  <a16:creationId xmlns:a16="http://schemas.microsoft.com/office/drawing/2014/main" id="{6E1BD565-3B45-026D-BCC8-49E62A5530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98388" y="4680671"/>
              <a:ext cx="3050068" cy="1587600"/>
            </a:xfrm>
            <a:prstGeom prst="rect">
              <a:avLst/>
            </a:prstGeom>
            <a:solidFill>
              <a:schemeClr val="bg1"/>
            </a:solidFill>
            <a:ln>
              <a:solidFill>
                <a:schemeClr val="tx1"/>
              </a:solidFill>
            </a:ln>
            <a:effectLst>
              <a:outerShdw blurRad="50800" dist="38100" algn="l" rotWithShape="0">
                <a:prstClr val="black">
                  <a:alpha val="40000"/>
                </a:prstClr>
              </a:outerShdw>
            </a:effectLst>
          </p:spPr>
        </p:pic>
        <p:sp>
          <p:nvSpPr>
            <p:cNvPr id="53" name="正方形/長方形 52">
              <a:extLst>
                <a:ext uri="{FF2B5EF4-FFF2-40B4-BE49-F238E27FC236}">
                  <a16:creationId xmlns:a16="http://schemas.microsoft.com/office/drawing/2014/main" id="{0FE2764C-D48A-424A-800C-3B6F3CD5ECF0}"/>
                </a:ext>
              </a:extLst>
            </p:cNvPr>
            <p:cNvSpPr/>
            <p:nvPr/>
          </p:nvSpPr>
          <p:spPr>
            <a:xfrm>
              <a:off x="6097766" y="5130480"/>
              <a:ext cx="948333" cy="109974"/>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7" name="四角形: 角を丸くする 56">
              <a:extLst>
                <a:ext uri="{FF2B5EF4-FFF2-40B4-BE49-F238E27FC236}">
                  <a16:creationId xmlns:a16="http://schemas.microsoft.com/office/drawing/2014/main" id="{996307BC-8714-4B0E-A5FF-DEC8C0E67B26}"/>
                </a:ext>
              </a:extLst>
            </p:cNvPr>
            <p:cNvSpPr/>
            <p:nvPr/>
          </p:nvSpPr>
          <p:spPr>
            <a:xfrm>
              <a:off x="5048480" y="5107974"/>
              <a:ext cx="1046766" cy="149318"/>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8" name="四角形: 角を丸くする 57">
              <a:extLst>
                <a:ext uri="{FF2B5EF4-FFF2-40B4-BE49-F238E27FC236}">
                  <a16:creationId xmlns:a16="http://schemas.microsoft.com/office/drawing/2014/main" id="{B27151C6-D781-4671-B9BC-B92F9B131517}"/>
                </a:ext>
              </a:extLst>
            </p:cNvPr>
            <p:cNvSpPr/>
            <p:nvPr/>
          </p:nvSpPr>
          <p:spPr>
            <a:xfrm>
              <a:off x="6105168" y="4765117"/>
              <a:ext cx="948333" cy="272675"/>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4" name="矢印: 右 53">
              <a:extLst>
                <a:ext uri="{FF2B5EF4-FFF2-40B4-BE49-F238E27FC236}">
                  <a16:creationId xmlns:a16="http://schemas.microsoft.com/office/drawing/2014/main" id="{B52B11AA-4D5B-4E61-8E97-828482E78330}"/>
                </a:ext>
              </a:extLst>
            </p:cNvPr>
            <p:cNvSpPr/>
            <p:nvPr/>
          </p:nvSpPr>
          <p:spPr>
            <a:xfrm rot="16200000">
              <a:off x="6466357" y="5436483"/>
              <a:ext cx="557113" cy="222028"/>
            </a:xfrm>
            <a:prstGeom prst="rightArrow">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5" name="四角形: 角を丸くする 54">
              <a:extLst>
                <a:ext uri="{FF2B5EF4-FFF2-40B4-BE49-F238E27FC236}">
                  <a16:creationId xmlns:a16="http://schemas.microsoft.com/office/drawing/2014/main" id="{7DA9484E-EC76-4A6B-A77C-FC7DE50707CF}"/>
                </a:ext>
              </a:extLst>
            </p:cNvPr>
            <p:cNvSpPr/>
            <p:nvPr/>
          </p:nvSpPr>
          <p:spPr>
            <a:xfrm>
              <a:off x="6451803" y="5589579"/>
              <a:ext cx="1388858" cy="319141"/>
            </a:xfrm>
            <a:prstGeom prst="roundRect">
              <a:avLst/>
            </a:prstGeom>
            <a:solidFill>
              <a:schemeClr val="bg1"/>
            </a:solid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調整控除の額</a:t>
              </a:r>
            </a:p>
          </p:txBody>
        </p:sp>
      </p:grpSp>
      <p:pic>
        <p:nvPicPr>
          <p:cNvPr id="5" name="図 4">
            <a:extLst>
              <a:ext uri="{FF2B5EF4-FFF2-40B4-BE49-F238E27FC236}">
                <a16:creationId xmlns:a16="http://schemas.microsoft.com/office/drawing/2014/main" id="{D3BC8BCD-B0BA-0A48-ADEF-8C38DB231A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44524" y="2006755"/>
            <a:ext cx="3609080" cy="1724400"/>
          </a:xfrm>
          <a:prstGeom prst="rect">
            <a:avLst/>
          </a:prstGeom>
        </p:spPr>
      </p:pic>
      <p:sp>
        <p:nvSpPr>
          <p:cNvPr id="48" name="正方形/長方形 47">
            <a:extLst>
              <a:ext uri="{FF2B5EF4-FFF2-40B4-BE49-F238E27FC236}">
                <a16:creationId xmlns:a16="http://schemas.microsoft.com/office/drawing/2014/main" id="{3B53DC45-205C-4870-B180-7660A547F41B}"/>
              </a:ext>
            </a:extLst>
          </p:cNvPr>
          <p:cNvSpPr/>
          <p:nvPr/>
        </p:nvSpPr>
        <p:spPr>
          <a:xfrm>
            <a:off x="7605557" y="2321281"/>
            <a:ext cx="835200" cy="1292400"/>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6" name="四角形: 角を丸くする 55">
            <a:extLst>
              <a:ext uri="{FF2B5EF4-FFF2-40B4-BE49-F238E27FC236}">
                <a16:creationId xmlns:a16="http://schemas.microsoft.com/office/drawing/2014/main" id="{21EF8F7E-311A-463A-B91D-BFA15EBC46EE}"/>
              </a:ext>
            </a:extLst>
          </p:cNvPr>
          <p:cNvSpPr/>
          <p:nvPr/>
        </p:nvSpPr>
        <p:spPr>
          <a:xfrm>
            <a:off x="7592539" y="2058147"/>
            <a:ext cx="866776" cy="256167"/>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0" name="四角形: 角を丸くする 59">
            <a:extLst>
              <a:ext uri="{FF2B5EF4-FFF2-40B4-BE49-F238E27FC236}">
                <a16:creationId xmlns:a16="http://schemas.microsoft.com/office/drawing/2014/main" id="{42738EA3-62A8-43DF-817B-81780ADBB7F0}"/>
              </a:ext>
            </a:extLst>
          </p:cNvPr>
          <p:cNvSpPr/>
          <p:nvPr/>
        </p:nvSpPr>
        <p:spPr>
          <a:xfrm>
            <a:off x="7668790" y="2430173"/>
            <a:ext cx="736033" cy="319141"/>
          </a:xfrm>
          <a:prstGeom prst="roundRect">
            <a:avLst>
              <a:gd name="adj" fmla="val 0"/>
            </a:avLst>
          </a:prstGeom>
          <a:solidFill>
            <a:schemeClr val="bg1"/>
          </a:solidFill>
          <a:ln w="127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合</a:t>
            </a:r>
            <a:r>
              <a:rPr kumimoji="1" lang="ja-JP" altLang="en-US"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計</a:t>
            </a:r>
            <a:r>
              <a:rPr kumimoji="1" lang="ja-JP" altLang="en-US"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額</a:t>
            </a:r>
          </a:p>
        </p:txBody>
      </p:sp>
      <p:sp>
        <p:nvSpPr>
          <p:cNvPr id="49" name="矢印: 右 48">
            <a:extLst>
              <a:ext uri="{FF2B5EF4-FFF2-40B4-BE49-F238E27FC236}">
                <a16:creationId xmlns:a16="http://schemas.microsoft.com/office/drawing/2014/main" id="{728EC63F-9F06-4F59-A2BD-83976CA55645}"/>
              </a:ext>
            </a:extLst>
          </p:cNvPr>
          <p:cNvSpPr/>
          <p:nvPr/>
        </p:nvSpPr>
        <p:spPr>
          <a:xfrm>
            <a:off x="6580434" y="2467150"/>
            <a:ext cx="1089669" cy="222028"/>
          </a:xfrm>
          <a:prstGeom prst="rightArrow">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0" name="四角形: 角を丸くする 49">
            <a:extLst>
              <a:ext uri="{FF2B5EF4-FFF2-40B4-BE49-F238E27FC236}">
                <a16:creationId xmlns:a16="http://schemas.microsoft.com/office/drawing/2014/main" id="{8BCBD672-9BD6-4247-92D7-86806ECD6BB2}"/>
              </a:ext>
            </a:extLst>
          </p:cNvPr>
          <p:cNvSpPr/>
          <p:nvPr/>
        </p:nvSpPr>
        <p:spPr>
          <a:xfrm>
            <a:off x="5875899" y="2420559"/>
            <a:ext cx="1170200" cy="324000"/>
          </a:xfrm>
          <a:prstGeom prst="roundRect">
            <a:avLst/>
          </a:prstGeom>
          <a:solidFill>
            <a:schemeClr val="bg1"/>
          </a:solid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課税標準額</a:t>
            </a:r>
          </a:p>
        </p:txBody>
      </p:sp>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申込資格について</a:t>
            </a:r>
            <a:endParaRPr kumimoji="1" lang="en-US" altLang="ja-JP" sz="2500" b="0" i="0" u="sng"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 name="縦書きテキスト プレースホルダー 2">
            <a:extLst>
              <a:ext uri="{FF2B5EF4-FFF2-40B4-BE49-F238E27FC236}">
                <a16:creationId xmlns:a16="http://schemas.microsoft.com/office/drawing/2014/main" id="{5AB97F20-9F45-41CA-AF59-258060D857BE}"/>
              </a:ext>
            </a:extLst>
          </p:cNvPr>
          <p:cNvSpPr txBox="1">
            <a:spLocks/>
          </p:cNvSpPr>
          <p:nvPr/>
        </p:nvSpPr>
        <p:spPr>
          <a:xfrm>
            <a:off x="251521" y="908720"/>
            <a:ext cx="8579546" cy="7617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２．給与収入以外の方（自営業者など）</a:t>
            </a:r>
            <a:endParaRPr kumimoji="1" lang="en-US" altLang="zh-TW"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市民税・府民税  納税通知書兼税額決定（充当）通知書　</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［大阪市の例］</a:t>
            </a:r>
            <a:endParaRPr kumimoji="1" lang="en-US" altLang="zh-TW"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zh-TW"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縦書きテキスト プレースホルダー 2">
            <a:extLst>
              <a:ext uri="{FF2B5EF4-FFF2-40B4-BE49-F238E27FC236}">
                <a16:creationId xmlns:a16="http://schemas.microsoft.com/office/drawing/2014/main" id="{E2B632B0-5157-4F56-BB71-DF79B03DF29D}"/>
              </a:ext>
            </a:extLst>
          </p:cNvPr>
          <p:cNvSpPr txBox="1">
            <a:spLocks/>
          </p:cNvSpPr>
          <p:nvPr/>
        </p:nvSpPr>
        <p:spPr>
          <a:xfrm>
            <a:off x="251521" y="565088"/>
            <a:ext cx="8687169" cy="559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＜参考＞ 「課税標準額」・「調整控除の額」の確認方法</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2" name="四角形: 角を丸くする 51">
            <a:extLst>
              <a:ext uri="{FF2B5EF4-FFF2-40B4-BE49-F238E27FC236}">
                <a16:creationId xmlns:a16="http://schemas.microsoft.com/office/drawing/2014/main" id="{65650EAF-F697-48A1-9866-9C51C8921CB3}"/>
              </a:ext>
            </a:extLst>
          </p:cNvPr>
          <p:cNvSpPr/>
          <p:nvPr/>
        </p:nvSpPr>
        <p:spPr>
          <a:xfrm>
            <a:off x="728984" y="4823735"/>
            <a:ext cx="1610768" cy="765843"/>
          </a:xfrm>
          <a:prstGeom prst="roundRect">
            <a:avLst>
              <a:gd name="adj" fmla="val 5259"/>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noFill/>
              <a:effectLst/>
              <a:uLnTx/>
              <a:uFillTx/>
              <a:latin typeface="Calibri"/>
              <a:ea typeface="ＭＳ Ｐゴシック" panose="020B0600070205080204" pitchFamily="50" charset="-128"/>
              <a:cs typeface="+mn-cs"/>
            </a:endParaRPr>
          </a:p>
        </p:txBody>
      </p:sp>
      <p:sp>
        <p:nvSpPr>
          <p:cNvPr id="41" name="四角形: 角を丸くする 40">
            <a:extLst>
              <a:ext uri="{FF2B5EF4-FFF2-40B4-BE49-F238E27FC236}">
                <a16:creationId xmlns:a16="http://schemas.microsoft.com/office/drawing/2014/main" id="{C82B3A9F-5002-402A-8E69-1A7CF7892509}"/>
              </a:ext>
            </a:extLst>
          </p:cNvPr>
          <p:cNvSpPr/>
          <p:nvPr/>
        </p:nvSpPr>
        <p:spPr>
          <a:xfrm>
            <a:off x="905382" y="3284983"/>
            <a:ext cx="1631341" cy="736453"/>
          </a:xfrm>
          <a:prstGeom prst="roundRect">
            <a:avLst>
              <a:gd name="adj" fmla="val 3181"/>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noFill/>
              <a:effectLst/>
              <a:uLnTx/>
              <a:uFillTx/>
              <a:latin typeface="Calibri"/>
              <a:ea typeface="ＭＳ Ｐゴシック" panose="020B0600070205080204" pitchFamily="50" charset="-128"/>
              <a:cs typeface="+mn-cs"/>
            </a:endParaRPr>
          </a:p>
        </p:txBody>
      </p:sp>
      <p:sp>
        <p:nvSpPr>
          <p:cNvPr id="42" name="縦書きテキスト プレースホルダー 2">
            <a:extLst>
              <a:ext uri="{FF2B5EF4-FFF2-40B4-BE49-F238E27FC236}">
                <a16:creationId xmlns:a16="http://schemas.microsoft.com/office/drawing/2014/main" id="{A49E0D06-95FD-446F-9BF2-3928E23E8057}"/>
              </a:ext>
            </a:extLst>
          </p:cNvPr>
          <p:cNvSpPr txBox="1">
            <a:spLocks/>
          </p:cNvSpPr>
          <p:nvPr/>
        </p:nvSpPr>
        <p:spPr>
          <a:xfrm>
            <a:off x="3105954" y="2568879"/>
            <a:ext cx="954642" cy="215444"/>
          </a:xfrm>
          <a:prstGeom prst="rect">
            <a:avLst/>
          </a:prstGeom>
          <a:solidFill>
            <a:schemeClr val="bg1"/>
          </a:solid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（その１）</a:t>
            </a:r>
            <a:endParaRPr kumimoji="1" lang="en-US" altLang="zh-TW"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5" name="縦書きテキスト プレースホルダー 2">
            <a:extLst>
              <a:ext uri="{FF2B5EF4-FFF2-40B4-BE49-F238E27FC236}">
                <a16:creationId xmlns:a16="http://schemas.microsoft.com/office/drawing/2014/main" id="{219AFF6C-D1B6-48E2-A91B-0E892268D6F5}"/>
              </a:ext>
            </a:extLst>
          </p:cNvPr>
          <p:cNvSpPr txBox="1">
            <a:spLocks/>
          </p:cNvSpPr>
          <p:nvPr/>
        </p:nvSpPr>
        <p:spPr>
          <a:xfrm>
            <a:off x="3149125" y="4562442"/>
            <a:ext cx="1004064" cy="215444"/>
          </a:xfrm>
          <a:prstGeom prst="rect">
            <a:avLst/>
          </a:prstGeom>
          <a:solidFill>
            <a:schemeClr val="bg1"/>
          </a:solid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（その２）</a:t>
            </a:r>
            <a:endParaRPr kumimoji="1" lang="en-US" altLang="zh-TW"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7" name="正方形/長方形 46">
            <a:extLst>
              <a:ext uri="{FF2B5EF4-FFF2-40B4-BE49-F238E27FC236}">
                <a16:creationId xmlns:a16="http://schemas.microsoft.com/office/drawing/2014/main" id="{13EE978E-D6EA-47A2-BEB5-F188B86A8868}"/>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8</a:t>
            </a:r>
            <a:endParaRPr kumimoji="1"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974921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219B779-DBD1-4B3A-2D21-39FA8C62F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62" y="1670437"/>
            <a:ext cx="3301827" cy="4572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申込資格について</a:t>
            </a:r>
            <a:endParaRPr kumimoji="1" lang="en-US" altLang="ja-JP" sz="2500" b="0" i="0" u="sng"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 name="縦書きテキスト プレースホルダー 2">
            <a:extLst>
              <a:ext uri="{FF2B5EF4-FFF2-40B4-BE49-F238E27FC236}">
                <a16:creationId xmlns:a16="http://schemas.microsoft.com/office/drawing/2014/main" id="{5AB97F20-9F45-41CA-AF59-258060D857BE}"/>
              </a:ext>
            </a:extLst>
          </p:cNvPr>
          <p:cNvSpPr txBox="1">
            <a:spLocks/>
          </p:cNvSpPr>
          <p:nvPr/>
        </p:nvSpPr>
        <p:spPr>
          <a:xfrm>
            <a:off x="251521" y="908720"/>
            <a:ext cx="8579546" cy="7617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３．前記１及び２の証明書が提出できない方、住民税が非課税の方</a:t>
            </a:r>
            <a:endParaRPr kumimoji="1" lang="en-US" altLang="zh-TW"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市民税・府民税証明書  </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［大阪市の例］</a:t>
            </a:r>
            <a:endParaRPr kumimoji="1" lang="en-US" altLang="zh-TW"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zh-TW"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縦書きテキスト プレースホルダー 2">
            <a:extLst>
              <a:ext uri="{FF2B5EF4-FFF2-40B4-BE49-F238E27FC236}">
                <a16:creationId xmlns:a16="http://schemas.microsoft.com/office/drawing/2014/main" id="{E2B632B0-5157-4F56-BB71-DF79B03DF29D}"/>
              </a:ext>
            </a:extLst>
          </p:cNvPr>
          <p:cNvSpPr txBox="1">
            <a:spLocks/>
          </p:cNvSpPr>
          <p:nvPr/>
        </p:nvSpPr>
        <p:spPr>
          <a:xfrm>
            <a:off x="251521" y="565088"/>
            <a:ext cx="8687169" cy="559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＜参考＞ 「課税標準額」・「調整控除の額」の確認方法</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3" name="四角形: 角を丸くする 32">
            <a:extLst>
              <a:ext uri="{FF2B5EF4-FFF2-40B4-BE49-F238E27FC236}">
                <a16:creationId xmlns:a16="http://schemas.microsoft.com/office/drawing/2014/main" id="{970A892E-825F-46D1-8122-E1D47D72C752}"/>
              </a:ext>
            </a:extLst>
          </p:cNvPr>
          <p:cNvSpPr/>
          <p:nvPr/>
        </p:nvSpPr>
        <p:spPr>
          <a:xfrm>
            <a:off x="2064673" y="2491954"/>
            <a:ext cx="1556787" cy="144958"/>
          </a:xfrm>
          <a:prstGeom prst="roundRect">
            <a:avLst>
              <a:gd name="adj" fmla="val 5259"/>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noFill/>
              <a:effectLst/>
              <a:uLnTx/>
              <a:uFillTx/>
              <a:latin typeface="Calibri"/>
              <a:ea typeface="ＭＳ Ｐゴシック" panose="020B0600070205080204" pitchFamily="50" charset="-128"/>
              <a:cs typeface="+mn-cs"/>
            </a:endParaRPr>
          </a:p>
        </p:txBody>
      </p:sp>
      <p:sp>
        <p:nvSpPr>
          <p:cNvPr id="34" name="四角形: 角を丸くする 33">
            <a:extLst>
              <a:ext uri="{FF2B5EF4-FFF2-40B4-BE49-F238E27FC236}">
                <a16:creationId xmlns:a16="http://schemas.microsoft.com/office/drawing/2014/main" id="{E8117461-D8D5-482B-B39E-7DCF965D2C77}"/>
              </a:ext>
            </a:extLst>
          </p:cNvPr>
          <p:cNvSpPr/>
          <p:nvPr/>
        </p:nvSpPr>
        <p:spPr>
          <a:xfrm>
            <a:off x="458316" y="4104336"/>
            <a:ext cx="1563459" cy="330512"/>
          </a:xfrm>
          <a:prstGeom prst="roundRect">
            <a:avLst>
              <a:gd name="adj" fmla="val 5259"/>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noFill/>
              <a:effectLst/>
              <a:uLnTx/>
              <a:uFillTx/>
              <a:latin typeface="Calibri"/>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BACFD525-07F6-43EE-8B90-47AE55F79874}"/>
              </a:ext>
            </a:extLst>
          </p:cNvPr>
          <p:cNvGrpSpPr/>
          <p:nvPr/>
        </p:nvGrpSpPr>
        <p:grpSpPr>
          <a:xfrm>
            <a:off x="4566161" y="1396068"/>
            <a:ext cx="4017510" cy="1024820"/>
            <a:chOff x="4566161" y="1536746"/>
            <a:chExt cx="4017510" cy="1024820"/>
          </a:xfrm>
        </p:grpSpPr>
        <p:pic>
          <p:nvPicPr>
            <p:cNvPr id="36" name="図 35">
              <a:extLst>
                <a:ext uri="{FF2B5EF4-FFF2-40B4-BE49-F238E27FC236}">
                  <a16:creationId xmlns:a16="http://schemas.microsoft.com/office/drawing/2014/main" id="{89E014D2-3489-4DC2-8F99-8A89FCE9E83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68447" y="2068822"/>
              <a:ext cx="3715223" cy="323737"/>
            </a:xfrm>
            <a:prstGeom prst="rect">
              <a:avLst/>
            </a:prstGeom>
          </p:spPr>
        </p:pic>
        <p:sp>
          <p:nvSpPr>
            <p:cNvPr id="37" name="吹き出し: 四角形 36">
              <a:extLst>
                <a:ext uri="{FF2B5EF4-FFF2-40B4-BE49-F238E27FC236}">
                  <a16:creationId xmlns:a16="http://schemas.microsoft.com/office/drawing/2014/main" id="{6C450349-CE3B-4A6E-9093-5221C830E477}"/>
                </a:ext>
              </a:extLst>
            </p:cNvPr>
            <p:cNvSpPr/>
            <p:nvPr/>
          </p:nvSpPr>
          <p:spPr>
            <a:xfrm>
              <a:off x="4566161" y="2041642"/>
              <a:ext cx="4017510" cy="519924"/>
            </a:xfrm>
            <a:prstGeom prst="wedgeRectCallout">
              <a:avLst>
                <a:gd name="adj1" fmla="val -68286"/>
                <a:gd name="adj2" fmla="val 57334"/>
              </a:avLst>
            </a:prstGeom>
            <a:no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正方形/長方形 37">
              <a:extLst>
                <a:ext uri="{FF2B5EF4-FFF2-40B4-BE49-F238E27FC236}">
                  <a16:creationId xmlns:a16="http://schemas.microsoft.com/office/drawing/2014/main" id="{CF299902-9E30-407C-9918-96B1A032DCF2}"/>
                </a:ext>
              </a:extLst>
            </p:cNvPr>
            <p:cNvSpPr/>
            <p:nvPr/>
          </p:nvSpPr>
          <p:spPr>
            <a:xfrm>
              <a:off x="6948196" y="2156295"/>
              <a:ext cx="1526400" cy="169200"/>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矢印: 右 38">
              <a:extLst>
                <a:ext uri="{FF2B5EF4-FFF2-40B4-BE49-F238E27FC236}">
                  <a16:creationId xmlns:a16="http://schemas.microsoft.com/office/drawing/2014/main" id="{6E83E614-0BC5-4CB7-9A63-DD77E250630A}"/>
                </a:ext>
              </a:extLst>
            </p:cNvPr>
            <p:cNvSpPr/>
            <p:nvPr/>
          </p:nvSpPr>
          <p:spPr>
            <a:xfrm rot="5400000">
              <a:off x="7452312" y="1786198"/>
              <a:ext cx="518167" cy="222028"/>
            </a:xfrm>
            <a:prstGeom prst="rightArrow">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四角形: 角を丸くする 39">
              <a:extLst>
                <a:ext uri="{FF2B5EF4-FFF2-40B4-BE49-F238E27FC236}">
                  <a16:creationId xmlns:a16="http://schemas.microsoft.com/office/drawing/2014/main" id="{277BB6E2-FCBD-4B55-A179-50E86354B44E}"/>
                </a:ext>
              </a:extLst>
            </p:cNvPr>
            <p:cNvSpPr/>
            <p:nvPr/>
          </p:nvSpPr>
          <p:spPr>
            <a:xfrm>
              <a:off x="7161074" y="1536746"/>
              <a:ext cx="1170200" cy="319141"/>
            </a:xfrm>
            <a:prstGeom prst="roundRect">
              <a:avLst/>
            </a:prstGeom>
            <a:solidFill>
              <a:schemeClr val="bg1"/>
            </a:solid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課税標準額</a:t>
              </a:r>
            </a:p>
          </p:txBody>
        </p:sp>
        <p:sp>
          <p:nvSpPr>
            <p:cNvPr id="43" name="四角形: 角を丸くする 42">
              <a:extLst>
                <a:ext uri="{FF2B5EF4-FFF2-40B4-BE49-F238E27FC236}">
                  <a16:creationId xmlns:a16="http://schemas.microsoft.com/office/drawing/2014/main" id="{2EB8B8EE-4843-4A45-AF20-F570CFEC677C}"/>
                </a:ext>
              </a:extLst>
            </p:cNvPr>
            <p:cNvSpPr/>
            <p:nvPr/>
          </p:nvSpPr>
          <p:spPr>
            <a:xfrm>
              <a:off x="4960478" y="2132895"/>
              <a:ext cx="1987718" cy="216000"/>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44" name="四角形: 角を丸くする 43">
            <a:extLst>
              <a:ext uri="{FF2B5EF4-FFF2-40B4-BE49-F238E27FC236}">
                <a16:creationId xmlns:a16="http://schemas.microsoft.com/office/drawing/2014/main" id="{80511BDF-5B6F-4631-A3A4-B72694D5BC58}"/>
              </a:ext>
            </a:extLst>
          </p:cNvPr>
          <p:cNvSpPr/>
          <p:nvPr/>
        </p:nvSpPr>
        <p:spPr>
          <a:xfrm>
            <a:off x="3900528" y="5157192"/>
            <a:ext cx="4896000" cy="1270034"/>
          </a:xfrm>
          <a:prstGeom prst="roundRect">
            <a:avLst>
              <a:gd name="adj" fmla="val 0"/>
            </a:avLst>
          </a:prstGeom>
          <a:noFill/>
          <a:ln w="34925"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お住いの市区町村によって様式が異なります。</a:t>
            </a:r>
            <a:endPar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必ず、「課税標準額」・「調整控除の額」が表示された</a:t>
            </a:r>
            <a:endPar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証明書の交付を受けてください。</a:t>
            </a:r>
            <a:endPar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詳細は発行元の市区町村にご確認ください。</a:t>
            </a:r>
            <a:endPar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6" name="四角形: 角を丸くする 65">
            <a:extLst>
              <a:ext uri="{FF2B5EF4-FFF2-40B4-BE49-F238E27FC236}">
                <a16:creationId xmlns:a16="http://schemas.microsoft.com/office/drawing/2014/main" id="{EEC8E600-9895-4D6B-9465-1F9BD93924FB}"/>
              </a:ext>
            </a:extLst>
          </p:cNvPr>
          <p:cNvSpPr/>
          <p:nvPr/>
        </p:nvSpPr>
        <p:spPr>
          <a:xfrm>
            <a:off x="458316" y="5604509"/>
            <a:ext cx="1563459" cy="330512"/>
          </a:xfrm>
          <a:prstGeom prst="roundRect">
            <a:avLst>
              <a:gd name="adj" fmla="val 5259"/>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noFill/>
              <a:effectLst/>
              <a:uLnTx/>
              <a:uFillTx/>
              <a:latin typeface="Calibri"/>
              <a:ea typeface="ＭＳ Ｐゴシック" panose="020B0600070205080204" pitchFamily="50" charset="-128"/>
              <a:cs typeface="+mn-cs"/>
            </a:endParaRPr>
          </a:p>
        </p:txBody>
      </p:sp>
      <p:sp>
        <p:nvSpPr>
          <p:cNvPr id="13" name="矢印: 下 12">
            <a:extLst>
              <a:ext uri="{FF2B5EF4-FFF2-40B4-BE49-F238E27FC236}">
                <a16:creationId xmlns:a16="http://schemas.microsoft.com/office/drawing/2014/main" id="{6882A583-F880-4B39-BBD1-4DEA7DFAD7E3}"/>
              </a:ext>
            </a:extLst>
          </p:cNvPr>
          <p:cNvSpPr/>
          <p:nvPr/>
        </p:nvSpPr>
        <p:spPr>
          <a:xfrm rot="4077962">
            <a:off x="2984569" y="2706526"/>
            <a:ext cx="173392" cy="2186432"/>
          </a:xfrm>
          <a:prstGeom prst="downArrow">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6" name="矢印: 下 75">
            <a:extLst>
              <a:ext uri="{FF2B5EF4-FFF2-40B4-BE49-F238E27FC236}">
                <a16:creationId xmlns:a16="http://schemas.microsoft.com/office/drawing/2014/main" id="{37E53F9E-7D86-478F-B6CC-42756E71C643}"/>
              </a:ext>
            </a:extLst>
          </p:cNvPr>
          <p:cNvSpPr/>
          <p:nvPr/>
        </p:nvSpPr>
        <p:spPr>
          <a:xfrm rot="2542566">
            <a:off x="3092686" y="2766421"/>
            <a:ext cx="162247" cy="3336853"/>
          </a:xfrm>
          <a:prstGeom prst="downArrow">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6" name="グループ化 15">
            <a:extLst>
              <a:ext uri="{FF2B5EF4-FFF2-40B4-BE49-F238E27FC236}">
                <a16:creationId xmlns:a16="http://schemas.microsoft.com/office/drawing/2014/main" id="{3FC2B70C-4F71-4158-A9EF-2F3C7AB274DA}"/>
              </a:ext>
            </a:extLst>
          </p:cNvPr>
          <p:cNvGrpSpPr/>
          <p:nvPr/>
        </p:nvGrpSpPr>
        <p:grpSpPr>
          <a:xfrm>
            <a:off x="3866858" y="2852936"/>
            <a:ext cx="4902312" cy="1008000"/>
            <a:chOff x="3866858" y="2925056"/>
            <a:chExt cx="4902312" cy="1008000"/>
          </a:xfrm>
        </p:grpSpPr>
        <p:grpSp>
          <p:nvGrpSpPr>
            <p:cNvPr id="8" name="グループ化 7">
              <a:extLst>
                <a:ext uri="{FF2B5EF4-FFF2-40B4-BE49-F238E27FC236}">
                  <a16:creationId xmlns:a16="http://schemas.microsoft.com/office/drawing/2014/main" id="{7811B8F2-D224-44B5-A27E-33F926F40562}"/>
                </a:ext>
              </a:extLst>
            </p:cNvPr>
            <p:cNvGrpSpPr/>
            <p:nvPr/>
          </p:nvGrpSpPr>
          <p:grpSpPr>
            <a:xfrm>
              <a:off x="3866858" y="2925056"/>
              <a:ext cx="4017510" cy="1008000"/>
              <a:chOff x="4586938" y="2924944"/>
              <a:chExt cx="4017510" cy="1008000"/>
            </a:xfrm>
          </p:grpSpPr>
          <p:sp>
            <p:nvSpPr>
              <p:cNvPr id="63" name="吹き出し: 四角形 62">
                <a:extLst>
                  <a:ext uri="{FF2B5EF4-FFF2-40B4-BE49-F238E27FC236}">
                    <a16:creationId xmlns:a16="http://schemas.microsoft.com/office/drawing/2014/main" id="{8BBD8B5C-E3CC-4BE3-897C-A79199B70612}"/>
                  </a:ext>
                </a:extLst>
              </p:cNvPr>
              <p:cNvSpPr/>
              <p:nvPr/>
            </p:nvSpPr>
            <p:spPr>
              <a:xfrm>
                <a:off x="4586938" y="2924944"/>
                <a:ext cx="4017510" cy="1008000"/>
              </a:xfrm>
              <a:prstGeom prst="wedgeRectCallout">
                <a:avLst>
                  <a:gd name="adj1" fmla="val -37596"/>
                  <a:gd name="adj2" fmla="val 26367"/>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47" name="図 46">
                <a:extLst>
                  <a:ext uri="{FF2B5EF4-FFF2-40B4-BE49-F238E27FC236}">
                    <a16:creationId xmlns:a16="http://schemas.microsoft.com/office/drawing/2014/main" id="{FF1E2982-5A01-4250-8BD5-D4FE055D7B5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56036" y="3038103"/>
                <a:ext cx="3672408" cy="805464"/>
              </a:xfrm>
              <a:prstGeom prst="rect">
                <a:avLst/>
              </a:prstGeom>
            </p:spPr>
          </p:pic>
          <p:sp>
            <p:nvSpPr>
              <p:cNvPr id="59" name="正方形/長方形 58">
                <a:extLst>
                  <a:ext uri="{FF2B5EF4-FFF2-40B4-BE49-F238E27FC236}">
                    <a16:creationId xmlns:a16="http://schemas.microsoft.com/office/drawing/2014/main" id="{18A3BE49-3804-4E4D-B9FB-4F9900D0F0D3}"/>
                  </a:ext>
                </a:extLst>
              </p:cNvPr>
              <p:cNvSpPr/>
              <p:nvPr/>
            </p:nvSpPr>
            <p:spPr>
              <a:xfrm>
                <a:off x="6636456" y="3254104"/>
                <a:ext cx="849600" cy="180000"/>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1" name="四角形: 角を丸くする 60">
                <a:extLst>
                  <a:ext uri="{FF2B5EF4-FFF2-40B4-BE49-F238E27FC236}">
                    <a16:creationId xmlns:a16="http://schemas.microsoft.com/office/drawing/2014/main" id="{F28E5B22-A9CE-4231-A241-919449EE706F}"/>
                  </a:ext>
                </a:extLst>
              </p:cNvPr>
              <p:cNvSpPr/>
              <p:nvPr/>
            </p:nvSpPr>
            <p:spPr>
              <a:xfrm>
                <a:off x="4757836" y="3240696"/>
                <a:ext cx="1908000" cy="211326"/>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2" name="四角形: 角を丸くする 61">
                <a:extLst>
                  <a:ext uri="{FF2B5EF4-FFF2-40B4-BE49-F238E27FC236}">
                    <a16:creationId xmlns:a16="http://schemas.microsoft.com/office/drawing/2014/main" id="{25B53F6E-A129-41F0-AD43-C508FB4BEAC8}"/>
                  </a:ext>
                </a:extLst>
              </p:cNvPr>
              <p:cNvSpPr/>
              <p:nvPr/>
            </p:nvSpPr>
            <p:spPr>
              <a:xfrm>
                <a:off x="6665836" y="3038103"/>
                <a:ext cx="827419" cy="216000"/>
              </a:xfrm>
              <a:prstGeom prst="roundRect">
                <a:avLst>
                  <a:gd name="adj" fmla="val 8344"/>
                </a:avLst>
              </a:prstGeom>
              <a:noFill/>
              <a:ln w="571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73" name="矢印: 右 72">
              <a:extLst>
                <a:ext uri="{FF2B5EF4-FFF2-40B4-BE49-F238E27FC236}">
                  <a16:creationId xmlns:a16="http://schemas.microsoft.com/office/drawing/2014/main" id="{2746F793-A9D6-43E3-878F-5962F9F1FE90}"/>
                </a:ext>
              </a:extLst>
            </p:cNvPr>
            <p:cNvSpPr/>
            <p:nvPr/>
          </p:nvSpPr>
          <p:spPr>
            <a:xfrm rot="10800000">
              <a:off x="6790975" y="3240808"/>
              <a:ext cx="661344" cy="222028"/>
            </a:xfrm>
            <a:prstGeom prst="rightArrow">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5" name="四角形: 角を丸くする 64">
              <a:extLst>
                <a:ext uri="{FF2B5EF4-FFF2-40B4-BE49-F238E27FC236}">
                  <a16:creationId xmlns:a16="http://schemas.microsoft.com/office/drawing/2014/main" id="{B025EBC7-E473-438F-B605-5578A2D8FA91}"/>
                </a:ext>
              </a:extLst>
            </p:cNvPr>
            <p:cNvSpPr/>
            <p:nvPr/>
          </p:nvSpPr>
          <p:spPr>
            <a:xfrm>
              <a:off x="7380312" y="3174508"/>
              <a:ext cx="1388858" cy="319141"/>
            </a:xfrm>
            <a:prstGeom prst="roundRect">
              <a:avLst/>
            </a:prstGeom>
            <a:solidFill>
              <a:schemeClr val="bg1"/>
            </a:solid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調整控除の額</a:t>
              </a:r>
            </a:p>
          </p:txBody>
        </p:sp>
      </p:grpSp>
      <p:sp>
        <p:nvSpPr>
          <p:cNvPr id="78" name="四角形: 角を丸くする 77">
            <a:extLst>
              <a:ext uri="{FF2B5EF4-FFF2-40B4-BE49-F238E27FC236}">
                <a16:creationId xmlns:a16="http://schemas.microsoft.com/office/drawing/2014/main" id="{63E1DC42-6563-477B-AB77-F56A73A6D612}"/>
              </a:ext>
            </a:extLst>
          </p:cNvPr>
          <p:cNvSpPr/>
          <p:nvPr/>
        </p:nvSpPr>
        <p:spPr>
          <a:xfrm>
            <a:off x="3744702" y="4042073"/>
            <a:ext cx="5141400" cy="850619"/>
          </a:xfrm>
          <a:prstGeom prst="roundRect">
            <a:avLst>
              <a:gd name="adj" fmla="val 13521"/>
            </a:avLst>
          </a:prstGeom>
          <a:solidFill>
            <a:srgbClr val="B9EDFF"/>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 </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政令指定都市の大阪市・堺市の場合、「（参考）指定都市以</a:t>
            </a:r>
            <a:endParaRPr kumimoji="1" lang="en-US" altLang="ja-JP"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外の所得割の標準税率に基づいた税額及び税額控除額」の欄</a:t>
            </a:r>
            <a:endParaRPr kumimoji="1" lang="en-US" altLang="ja-JP"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に３／４を乗じた調整控除額も併せて表示されています。</a:t>
            </a:r>
            <a:endParaRPr kumimoji="1" lang="en-US" altLang="ja-JP"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7" name="四角形: 角を丸くする 76">
            <a:extLst>
              <a:ext uri="{FF2B5EF4-FFF2-40B4-BE49-F238E27FC236}">
                <a16:creationId xmlns:a16="http://schemas.microsoft.com/office/drawing/2014/main" id="{DE045BE0-4809-4993-B24F-DFCDFBCCB5BD}"/>
              </a:ext>
            </a:extLst>
          </p:cNvPr>
          <p:cNvSpPr/>
          <p:nvPr/>
        </p:nvSpPr>
        <p:spPr>
          <a:xfrm>
            <a:off x="1691680" y="4977952"/>
            <a:ext cx="1743922" cy="319141"/>
          </a:xfrm>
          <a:prstGeom prst="roundRect">
            <a:avLst>
              <a:gd name="adj" fmla="val 20378"/>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３／４を乗じた額</a:t>
            </a:r>
          </a:p>
        </p:txBody>
      </p:sp>
      <p:sp>
        <p:nvSpPr>
          <p:cNvPr id="79" name="正方形/長方形 78">
            <a:extLst>
              <a:ext uri="{FF2B5EF4-FFF2-40B4-BE49-F238E27FC236}">
                <a16:creationId xmlns:a16="http://schemas.microsoft.com/office/drawing/2014/main" id="{5C88A8E6-1015-4750-A6DC-5D282C132E27}"/>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9</a:t>
            </a:r>
            <a:endParaRPr kumimoji="1"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5969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887B34C9-EDBB-466E-A93B-65CA7A262E5F}"/>
              </a:ext>
            </a:extLst>
          </p:cNvPr>
          <p:cNvSpPr/>
          <p:nvPr/>
        </p:nvSpPr>
        <p:spPr>
          <a:xfrm>
            <a:off x="323850" y="765175"/>
            <a:ext cx="1836000" cy="360363"/>
          </a:xfrm>
          <a:prstGeom prst="round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貸 付 限 度 額</a:t>
            </a:r>
          </a:p>
        </p:txBody>
      </p:sp>
      <p:sp>
        <p:nvSpPr>
          <p:cNvPr id="39" name="縦書きテキスト プレースホルダー 2">
            <a:extLst>
              <a:ext uri="{FF2B5EF4-FFF2-40B4-BE49-F238E27FC236}">
                <a16:creationId xmlns:a16="http://schemas.microsoft.com/office/drawing/2014/main" id="{E0D8728D-6348-4852-BB24-CD794A435177}"/>
              </a:ext>
            </a:extLst>
          </p:cNvPr>
          <p:cNvSpPr txBox="1">
            <a:spLocks/>
          </p:cNvSpPr>
          <p:nvPr/>
        </p:nvSpPr>
        <p:spPr>
          <a:xfrm>
            <a:off x="367956" y="3884431"/>
            <a:ext cx="8516937" cy="1788093"/>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200" dirty="0">
                <a:latin typeface="游ゴシック" panose="020B0400000000000000" pitchFamily="50" charset="-128"/>
                <a:ea typeface="游ゴシック" panose="020B04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私立の場合、タブレット等</a:t>
            </a:r>
            <a:r>
              <a:rPr lang="en-US" altLang="ja-JP" sz="1400" dirty="0">
                <a:latin typeface="HG丸ｺﾞｼｯｸM-PRO" panose="020F0600000000000000" pitchFamily="50" charset="-128"/>
                <a:ea typeface="HG丸ｺﾞｼｯｸM-PRO" panose="020F0600000000000000" pitchFamily="50" charset="-128"/>
              </a:rPr>
              <a:t>ICT</a:t>
            </a:r>
            <a:r>
              <a:rPr lang="ja-JP" altLang="en-US" sz="1400" dirty="0">
                <a:latin typeface="HG丸ｺﾞｼｯｸM-PRO" panose="020F0600000000000000" pitchFamily="50" charset="-128"/>
                <a:ea typeface="HG丸ｺﾞｼｯｸM-PRO" panose="020F0600000000000000" pitchFamily="50" charset="-128"/>
              </a:rPr>
              <a:t>関連費用負担の有無により貸付限度額が異なります。</a:t>
            </a: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※ICT</a:t>
            </a:r>
            <a:r>
              <a:rPr lang="ja-JP" altLang="en-US" sz="1400" dirty="0">
                <a:latin typeface="HG丸ｺﾞｼｯｸM-PRO" panose="020F0600000000000000" pitchFamily="50" charset="-128"/>
                <a:ea typeface="HG丸ｺﾞｼｯｸM-PRO" panose="020F0600000000000000" pitchFamily="50" charset="-128"/>
              </a:rPr>
              <a:t>関連費用とは、タブレット等購入費用（リース・レンタル含む）、</a:t>
            </a:r>
            <a:r>
              <a:rPr lang="en-US" altLang="ja-JP" sz="1400" dirty="0">
                <a:latin typeface="HG丸ｺﾞｼｯｸM-PRO" panose="020F0600000000000000" pitchFamily="50" charset="-128"/>
                <a:ea typeface="HG丸ｺﾞｼｯｸM-PRO" panose="020F0600000000000000" pitchFamily="50" charset="-128"/>
              </a:rPr>
              <a:t>ICT</a:t>
            </a:r>
            <a:r>
              <a:rPr lang="ja-JP" altLang="en-US" sz="1400" dirty="0">
                <a:latin typeface="HG丸ｺﾞｼｯｸM-PRO" panose="020F0600000000000000" pitchFamily="50" charset="-128"/>
                <a:ea typeface="HG丸ｺﾞｼｯｸM-PRO" panose="020F0600000000000000" pitchFamily="50" charset="-128"/>
              </a:rPr>
              <a:t>関連機器を</a:t>
            </a: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r>
              <a:rPr lang="en-US" altLang="ja-JP" sz="14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使用するための通信費や環境整備費等に関する費用です。</a:t>
            </a: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200" dirty="0">
              <a:latin typeface="HG丸ｺﾞｼｯｸM-PRO" panose="020F0600000000000000" pitchFamily="50" charset="-128"/>
              <a:ea typeface="HG丸ｺﾞｼｯｸM-PRO" panose="020F0600000000000000" pitchFamily="50" charset="-128"/>
            </a:endParaRPr>
          </a:p>
        </p:txBody>
      </p:sp>
      <p:sp>
        <p:nvSpPr>
          <p:cNvPr id="15362" name="縦書きテキスト プレースホルダー 2">
            <a:extLst>
              <a:ext uri="{FF2B5EF4-FFF2-40B4-BE49-F238E27FC236}">
                <a16:creationId xmlns:a16="http://schemas.microsoft.com/office/drawing/2014/main" id="{D7BD2F44-4A37-4624-8651-102F8C74D194}"/>
              </a:ext>
            </a:extLst>
          </p:cNvPr>
          <p:cNvSpPr txBox="1">
            <a:spLocks noChangeArrowheads="1"/>
          </p:cNvSpPr>
          <p:nvPr/>
        </p:nvSpPr>
        <p:spPr bwMode="auto">
          <a:xfrm>
            <a:off x="171106" y="1096228"/>
            <a:ext cx="8713787" cy="122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spc="300" dirty="0">
                <a:latin typeface="游ゴシック" panose="020B0400000000000000" pitchFamily="50" charset="-128"/>
                <a:ea typeface="游ゴシック" panose="020B0400000000000000" pitchFamily="50" charset="-128"/>
              </a:rPr>
              <a:t>入学時増額奨学資金</a:t>
            </a:r>
            <a:endParaRPr lang="en-US" altLang="ja-JP" sz="1400" spc="300" dirty="0">
              <a:latin typeface="游ゴシック" panose="020B0400000000000000" pitchFamily="50" charset="-128"/>
              <a:ea typeface="游ゴシック" panose="020B0400000000000000" pitchFamily="50" charset="-128"/>
            </a:endParaRPr>
          </a:p>
          <a:p>
            <a:pPr eaLnBrk="1" hangingPunct="1">
              <a:buFont typeface="Arial" panose="020B0604020202020204" pitchFamily="34" charset="0"/>
              <a:buNone/>
            </a:pPr>
            <a:endParaRPr lang="en-US" altLang="ja-JP" sz="4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4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700" dirty="0">
              <a:latin typeface="HG丸ｺﾞｼｯｸM-PRO" panose="020F0600000000000000" pitchFamily="50" charset="-128"/>
              <a:ea typeface="HG丸ｺﾞｼｯｸM-PRO" panose="020F0600000000000000" pitchFamily="50" charset="-128"/>
            </a:endParaRPr>
          </a:p>
        </p:txBody>
      </p:sp>
      <p:graphicFrame>
        <p:nvGraphicFramePr>
          <p:cNvPr id="2" name="表 1">
            <a:extLst>
              <a:ext uri="{FF2B5EF4-FFF2-40B4-BE49-F238E27FC236}">
                <a16:creationId xmlns:a16="http://schemas.microsoft.com/office/drawing/2014/main" id="{9CAEAA53-357C-44D5-49E9-B56344FDF04B}"/>
              </a:ext>
            </a:extLst>
          </p:cNvPr>
          <p:cNvGraphicFramePr>
            <a:graphicFrameLocks noGrp="1"/>
          </p:cNvGraphicFramePr>
          <p:nvPr>
            <p:extLst>
              <p:ext uri="{D42A27DB-BD31-4B8C-83A1-F6EECF244321}">
                <p14:modId xmlns:p14="http://schemas.microsoft.com/office/powerpoint/2010/main" val="230452992"/>
              </p:ext>
            </p:extLst>
          </p:nvPr>
        </p:nvGraphicFramePr>
        <p:xfrm>
          <a:off x="425925" y="1767957"/>
          <a:ext cx="8458968" cy="1756010"/>
        </p:xfrm>
        <a:graphic>
          <a:graphicData uri="http://schemas.openxmlformats.org/drawingml/2006/table">
            <a:tbl>
              <a:tblPr firstRow="1" bandRow="1">
                <a:tableStyleId>{5C22544A-7EE6-4342-B048-85BDC9FD1C3A}</a:tableStyleId>
              </a:tblPr>
              <a:tblGrid>
                <a:gridCol w="4046735">
                  <a:extLst>
                    <a:ext uri="{9D8B030D-6E8A-4147-A177-3AD203B41FA5}">
                      <a16:colId xmlns:a16="http://schemas.microsoft.com/office/drawing/2014/main" val="1354987872"/>
                    </a:ext>
                  </a:extLst>
                </a:gridCol>
                <a:gridCol w="2304256">
                  <a:extLst>
                    <a:ext uri="{9D8B030D-6E8A-4147-A177-3AD203B41FA5}">
                      <a16:colId xmlns:a16="http://schemas.microsoft.com/office/drawing/2014/main" val="1904405759"/>
                    </a:ext>
                  </a:extLst>
                </a:gridCol>
                <a:gridCol w="2107977">
                  <a:extLst>
                    <a:ext uri="{9D8B030D-6E8A-4147-A177-3AD203B41FA5}">
                      <a16:colId xmlns:a16="http://schemas.microsoft.com/office/drawing/2014/main" val="731981193"/>
                    </a:ext>
                  </a:extLst>
                </a:gridCol>
              </a:tblGrid>
              <a:tr h="338005">
                <a:tc rowSpan="2">
                  <a:txBody>
                    <a:bodyPr/>
                    <a:lstStyle/>
                    <a:p>
                      <a:pPr algn="ctr"/>
                      <a:r>
                        <a:rPr kumimoji="1" lang="ja-JP" altLang="en-US" sz="1400" b="1" dirty="0">
                          <a:latin typeface="游ゴシック" panose="020B0400000000000000" pitchFamily="50" charset="-128"/>
                          <a:ea typeface="游ゴシック" panose="020B0400000000000000" pitchFamily="50" charset="-128"/>
                        </a:rPr>
                        <a:t>進　学　先</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6C3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游ゴシック" panose="020B0400000000000000" pitchFamily="50" charset="-128"/>
                          <a:ea typeface="游ゴシック" panose="020B0400000000000000" pitchFamily="50" charset="-128"/>
                        </a:rPr>
                        <a:t>貸付限度額</a:t>
                      </a:r>
                    </a:p>
                  </a:txBody>
                  <a:tcPr>
                    <a:lnL w="1270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6C31"/>
                    </a:solidFill>
                  </a:tcPr>
                </a:tc>
                <a:tc hMerge="1">
                  <a:txBody>
                    <a:bodyPr/>
                    <a:lstStyle/>
                    <a:p>
                      <a:endParaRPr kumimoji="1" lang="ja-JP" altLang="en-US" dirty="0"/>
                    </a:p>
                  </a:txBody>
                  <a:tcPr/>
                </a:tc>
                <a:extLst>
                  <a:ext uri="{0D108BD9-81ED-4DB2-BD59-A6C34878D82A}">
                    <a16:rowId xmlns:a16="http://schemas.microsoft.com/office/drawing/2014/main" val="4076227490"/>
                  </a:ext>
                </a:extLst>
              </a:tr>
              <a:tr h="338005">
                <a:tc vMerge="1">
                  <a:txBody>
                    <a:body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ja-JP" altLang="en-US" sz="1400" b="1" dirty="0">
                          <a:solidFill>
                            <a:schemeClr val="bg1"/>
                          </a:solidFill>
                          <a:latin typeface="游ゴシック" panose="020B0400000000000000" pitchFamily="50" charset="-128"/>
                          <a:ea typeface="游ゴシック" panose="020B0400000000000000" pitchFamily="50" charset="-128"/>
                        </a:rPr>
                        <a:t>全日制・定時制</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6C31"/>
                    </a:solidFill>
                  </a:tcPr>
                </a:tc>
                <a:tc>
                  <a:txBody>
                    <a:bodyPr/>
                    <a:lstStyle/>
                    <a:p>
                      <a:pPr algn="ctr"/>
                      <a:r>
                        <a:rPr kumimoji="1" lang="ja-JP" altLang="en-US" sz="1400" b="1" dirty="0">
                          <a:solidFill>
                            <a:schemeClr val="bg1"/>
                          </a:solidFill>
                          <a:latin typeface="游ゴシック" panose="020B0400000000000000" pitchFamily="50" charset="-128"/>
                          <a:ea typeface="游ゴシック" panose="020B0400000000000000" pitchFamily="50" charset="-128"/>
                        </a:rPr>
                        <a:t>通信制</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6C31"/>
                    </a:solidFill>
                  </a:tcPr>
                </a:tc>
                <a:extLst>
                  <a:ext uri="{0D108BD9-81ED-4DB2-BD59-A6C34878D82A}">
                    <a16:rowId xmlns:a16="http://schemas.microsoft.com/office/drawing/2014/main" val="1466789885"/>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游ゴシック" panose="020B0400000000000000" pitchFamily="50" charset="-128"/>
                          <a:ea typeface="游ゴシック" panose="020B0400000000000000" pitchFamily="50" charset="-128"/>
                        </a:rPr>
                        <a:t>国　公　立</a:t>
                      </a:r>
                      <a:endParaRPr kumimoji="1" lang="ja-JP" altLang="en-US" sz="1400" b="1" dirty="0">
                        <a:latin typeface="游ゴシック" panose="020B0400000000000000" pitchFamily="50" charset="-128"/>
                        <a:ea typeface="游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１０万円</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游ゴシック" panose="020B0400000000000000" pitchFamily="50" charset="-128"/>
                          <a:ea typeface="游ゴシック" panose="020B0400000000000000" pitchFamily="50" charset="-128"/>
                        </a:rPr>
                        <a:t>１０万円</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33992208"/>
                  </a:ext>
                </a:extLst>
              </a:tr>
              <a:tr h="360000">
                <a:tc>
                  <a:txBody>
                    <a:bodyPr/>
                    <a:lstStyle/>
                    <a:p>
                      <a:pPr algn="ctr"/>
                      <a:r>
                        <a:rPr kumimoji="1" lang="ja-JP" altLang="en-US" sz="1400" b="1" dirty="0">
                          <a:latin typeface="游ゴシック" panose="020B0400000000000000" pitchFamily="50" charset="-128"/>
                          <a:ea typeface="游ゴシック" panose="020B0400000000000000" pitchFamily="50" charset="-128"/>
                        </a:rPr>
                        <a:t>私  　　  立</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３７万円</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２７万円</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15284979"/>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游ゴシック" panose="020B0400000000000000" pitchFamily="50" charset="-128"/>
                          <a:ea typeface="游ゴシック" panose="020B0400000000000000" pitchFamily="50" charset="-128"/>
                        </a:rPr>
                        <a:t>私    立</a:t>
                      </a:r>
                      <a:r>
                        <a:rPr kumimoji="1" lang="en-US" altLang="ja-JP" sz="1400" b="1" dirty="0">
                          <a:latin typeface="游ゴシック" panose="020B0400000000000000" pitchFamily="50" charset="-128"/>
                          <a:ea typeface="游ゴシック" panose="020B0400000000000000" pitchFamily="50" charset="-128"/>
                        </a:rPr>
                        <a:t>(ICT</a:t>
                      </a:r>
                      <a:r>
                        <a:rPr kumimoji="1" lang="ja-JP" altLang="en-US" sz="1400" b="1" dirty="0">
                          <a:latin typeface="游ゴシック" panose="020B0400000000000000" pitchFamily="50" charset="-128"/>
                          <a:ea typeface="游ゴシック" panose="020B0400000000000000" pitchFamily="50" charset="-128"/>
                        </a:rPr>
                        <a:t>関連費用負担なし）</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３０万円</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２０万円</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9701308"/>
                  </a:ext>
                </a:extLst>
              </a:tr>
            </a:tbl>
          </a:graphicData>
        </a:graphic>
      </p:graphicFrame>
      <p:sp>
        <p:nvSpPr>
          <p:cNvPr id="3" name="正方形/長方形 2">
            <a:extLst>
              <a:ext uri="{FF2B5EF4-FFF2-40B4-BE49-F238E27FC236}">
                <a16:creationId xmlns:a16="http://schemas.microsoft.com/office/drawing/2014/main" id="{6E54C860-E897-E8D3-B4E5-485E33D387C9}"/>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貸付額について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id="{888CBD0E-95F0-3DFF-24E9-629A72B825D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10</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2542B8AC-E4E2-C46B-7438-493211B743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577" y="1243500"/>
            <a:ext cx="2572735" cy="38408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縦書きテキスト プレースホルダー 2">
            <a:extLst>
              <a:ext uri="{FF2B5EF4-FFF2-40B4-BE49-F238E27FC236}">
                <a16:creationId xmlns:a16="http://schemas.microsoft.com/office/drawing/2014/main" id="{D7BD2F44-4A37-4624-8651-102F8C74D194}"/>
              </a:ext>
            </a:extLst>
          </p:cNvPr>
          <p:cNvSpPr txBox="1">
            <a:spLocks noChangeArrowheads="1"/>
          </p:cNvSpPr>
          <p:nvPr/>
        </p:nvSpPr>
        <p:spPr bwMode="auto">
          <a:xfrm>
            <a:off x="-108520" y="1168100"/>
            <a:ext cx="8713787" cy="55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latin typeface="游ゴシック" panose="020B0400000000000000" pitchFamily="50" charset="-128"/>
                <a:ea typeface="游ゴシック" panose="020B0400000000000000" pitchFamily="50" charset="-128"/>
              </a:rPr>
              <a:t>奨 学 資 金</a:t>
            </a:r>
            <a:endParaRPr lang="en-US" altLang="ja-JP" sz="1600" b="1" dirty="0">
              <a:latin typeface="游ゴシック" panose="020B0400000000000000" pitchFamily="50" charset="-128"/>
              <a:ea typeface="游ゴシック" panose="020B0400000000000000" pitchFamily="50" charset="-128"/>
            </a:endParaRPr>
          </a:p>
          <a:p>
            <a:pPr eaLnBrk="1" hangingPunct="1">
              <a:buFont typeface="Arial" panose="020B0604020202020204" pitchFamily="34" charset="0"/>
              <a:buNone/>
            </a:pPr>
            <a:endParaRPr lang="en-US" altLang="ja-JP" sz="4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700" dirty="0">
              <a:latin typeface="HG丸ｺﾞｼｯｸM-PRO" panose="020F0600000000000000" pitchFamily="50" charset="-128"/>
              <a:ea typeface="HG丸ｺﾞｼｯｸM-PRO" panose="020F0600000000000000" pitchFamily="50" charset="-128"/>
            </a:endParaRPr>
          </a:p>
        </p:txBody>
      </p:sp>
      <p:sp>
        <p:nvSpPr>
          <p:cNvPr id="22" name="四角形: 角を丸くする 21">
            <a:extLst>
              <a:ext uri="{FF2B5EF4-FFF2-40B4-BE49-F238E27FC236}">
                <a16:creationId xmlns:a16="http://schemas.microsoft.com/office/drawing/2014/main" id="{887B34C9-EDBB-466E-A93B-65CA7A262E5F}"/>
              </a:ext>
            </a:extLst>
          </p:cNvPr>
          <p:cNvSpPr/>
          <p:nvPr/>
        </p:nvSpPr>
        <p:spPr>
          <a:xfrm>
            <a:off x="323850" y="765175"/>
            <a:ext cx="1836000" cy="360363"/>
          </a:xfrm>
          <a:prstGeom prst="round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貸 付 限 度 額</a:t>
            </a:r>
          </a:p>
        </p:txBody>
      </p:sp>
      <p:graphicFrame>
        <p:nvGraphicFramePr>
          <p:cNvPr id="38" name="表 24">
            <a:extLst>
              <a:ext uri="{FF2B5EF4-FFF2-40B4-BE49-F238E27FC236}">
                <a16:creationId xmlns:a16="http://schemas.microsoft.com/office/drawing/2014/main" id="{FFFFBE11-AE60-4736-831F-6D27696191F9}"/>
              </a:ext>
            </a:extLst>
          </p:cNvPr>
          <p:cNvGraphicFramePr>
            <a:graphicFrameLocks noGrp="1"/>
          </p:cNvGraphicFramePr>
          <p:nvPr/>
        </p:nvGraphicFramePr>
        <p:xfrm>
          <a:off x="471486" y="1972115"/>
          <a:ext cx="8516935" cy="1755539"/>
        </p:xfrm>
        <a:graphic>
          <a:graphicData uri="http://schemas.openxmlformats.org/drawingml/2006/table">
            <a:tbl>
              <a:tblPr firstRow="1" bandRow="1">
                <a:tableStyleId>{912C8C85-51F0-491E-9774-3900AFEF0FD7}</a:tableStyleId>
              </a:tblPr>
              <a:tblGrid>
                <a:gridCol w="1508225">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4062945">
                  <a:extLst>
                    <a:ext uri="{9D8B030D-6E8A-4147-A177-3AD203B41FA5}">
                      <a16:colId xmlns:a16="http://schemas.microsoft.com/office/drawing/2014/main" val="20002"/>
                    </a:ext>
                  </a:extLst>
                </a:gridCol>
                <a:gridCol w="1289581">
                  <a:extLst>
                    <a:ext uri="{9D8B030D-6E8A-4147-A177-3AD203B41FA5}">
                      <a16:colId xmlns:a16="http://schemas.microsoft.com/office/drawing/2014/main" val="20003"/>
                    </a:ext>
                  </a:extLst>
                </a:gridCol>
              </a:tblGrid>
              <a:tr h="327391">
                <a:tc>
                  <a:txBody>
                    <a:bodyPr/>
                    <a:lstStyle/>
                    <a:p>
                      <a:pPr algn="ctr"/>
                      <a:r>
                        <a:rPr kumimoji="1" lang="ja-JP" altLang="en-US" sz="1400" dirty="0">
                          <a:solidFill>
                            <a:schemeClr val="bg1"/>
                          </a:solidFill>
                          <a:latin typeface="游ゴシック" panose="020B0400000000000000" pitchFamily="50" charset="-128"/>
                          <a:ea typeface="游ゴシック" panose="020B0400000000000000" pitchFamily="50" charset="-128"/>
                        </a:rPr>
                        <a:t>所得判定額</a:t>
                      </a:r>
                    </a:p>
                  </a:txBody>
                  <a:tcPr marT="45754" marB="45754" anchor="ctr">
                    <a:lnL w="12700" cap="flat" cmpd="sng" algn="ctr">
                      <a:solidFill>
                        <a:schemeClr val="tx1"/>
                      </a:solidFill>
                      <a:prstDash val="solid"/>
                      <a:round/>
                      <a:headEnd type="none" w="med" len="med"/>
                      <a:tailEnd type="none" w="med" len="med"/>
                    </a:lnL>
                    <a:lnR w="12700" cap="flat" cmpd="sng" algn="ctr">
                      <a:solidFill>
                        <a:schemeClr val="bg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tc>
                  <a:txBody>
                    <a:bodyPr/>
                    <a:lstStyle/>
                    <a:p>
                      <a:pPr algn="ctr"/>
                      <a:r>
                        <a:rPr kumimoji="1" lang="ja-JP" altLang="en-US" sz="1400" dirty="0">
                          <a:solidFill>
                            <a:schemeClr val="bg1"/>
                          </a:solidFill>
                          <a:latin typeface="游ゴシック" panose="020B0400000000000000" pitchFamily="50" charset="-128"/>
                          <a:ea typeface="游ゴシック" panose="020B0400000000000000" pitchFamily="50" charset="-128"/>
                        </a:rPr>
                        <a:t>年収めやす</a:t>
                      </a:r>
                      <a:r>
                        <a:rPr kumimoji="1" lang="ja-JP" altLang="en-US" sz="1200" b="0" dirty="0">
                          <a:solidFill>
                            <a:schemeClr val="bg1"/>
                          </a:solidFill>
                          <a:latin typeface="游ゴシック" panose="020B0400000000000000" pitchFamily="50" charset="-128"/>
                          <a:ea typeface="游ゴシック" panose="020B0400000000000000" pitchFamily="50" charset="-128"/>
                        </a:rPr>
                        <a:t>（</a:t>
                      </a:r>
                      <a:r>
                        <a:rPr kumimoji="1" lang="en-US" altLang="ja-JP" sz="1200" b="0" dirty="0">
                          <a:solidFill>
                            <a:schemeClr val="bg1"/>
                          </a:solidFill>
                          <a:latin typeface="游ゴシック" panose="020B0400000000000000" pitchFamily="50" charset="-128"/>
                          <a:ea typeface="游ゴシック" panose="020B0400000000000000" pitchFamily="50" charset="-128"/>
                        </a:rPr>
                        <a:t>※1</a:t>
                      </a:r>
                      <a:r>
                        <a:rPr kumimoji="1" lang="ja-JP" altLang="en-US" sz="1200" b="0" dirty="0">
                          <a:solidFill>
                            <a:schemeClr val="bg1"/>
                          </a:solidFill>
                          <a:latin typeface="游ゴシック" panose="020B0400000000000000" pitchFamily="50" charset="-128"/>
                          <a:ea typeface="游ゴシック" panose="020B0400000000000000" pitchFamily="50" charset="-128"/>
                        </a:rPr>
                        <a:t>）</a:t>
                      </a:r>
                      <a:endParaRPr kumimoji="1" lang="ja-JP" altLang="en-US" sz="1400" b="0" dirty="0">
                        <a:solidFill>
                          <a:schemeClr val="bg1"/>
                        </a:solidFill>
                        <a:latin typeface="游ゴシック" panose="020B0400000000000000" pitchFamily="50" charset="-128"/>
                        <a:ea typeface="游ゴシック" panose="020B0400000000000000" pitchFamily="50" charset="-128"/>
                      </a:endParaRPr>
                    </a:p>
                  </a:txBody>
                  <a:tcPr marT="45754" marB="45754" anchor="ctr">
                    <a:lnL w="12700" cap="flat" cmpd="sng" algn="ctr">
                      <a:solidFill>
                        <a:schemeClr val="bg1"/>
                      </a:solidFill>
                      <a:prstDash val="sysDot"/>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tc>
                  <a:txBody>
                    <a:bodyPr/>
                    <a:lstStyle/>
                    <a:p>
                      <a:pPr algn="ctr"/>
                      <a:r>
                        <a:rPr lang="ja-JP" altLang="en-US" sz="1400" b="1" dirty="0">
                          <a:solidFill>
                            <a:schemeClr val="bg1"/>
                          </a:solidFill>
                          <a:latin typeface="游ゴシック" panose="020B0400000000000000" pitchFamily="50" charset="-128"/>
                          <a:ea typeface="游ゴシック" panose="020B0400000000000000" pitchFamily="50" charset="-128"/>
                        </a:rPr>
                        <a:t>貸   付   限   度   </a:t>
                      </a:r>
                      <a:r>
                        <a:rPr kumimoji="1" lang="ja-JP" altLang="en-US" sz="1400" b="1" dirty="0">
                          <a:solidFill>
                            <a:schemeClr val="bg1"/>
                          </a:solidFill>
                          <a:latin typeface="游ゴシック" panose="020B0400000000000000" pitchFamily="50" charset="-128"/>
                          <a:ea typeface="游ゴシック" panose="020B0400000000000000" pitchFamily="50" charset="-128"/>
                        </a:rPr>
                        <a:t>額 （ 年  額 ）</a:t>
                      </a:r>
                    </a:p>
                  </a:txBody>
                  <a:tcPr marT="45754" marB="4575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tc>
                  <a:txBody>
                    <a:bodyPr/>
                    <a:lstStyle/>
                    <a:p>
                      <a:pPr algn="ctr"/>
                      <a:r>
                        <a:rPr kumimoji="1" lang="ja-JP" altLang="en-US" sz="1400" dirty="0">
                          <a:solidFill>
                            <a:schemeClr val="bg1"/>
                          </a:solidFill>
                          <a:latin typeface="游ゴシック" panose="020B0400000000000000" pitchFamily="50" charset="-128"/>
                          <a:ea typeface="游ゴシック" panose="020B0400000000000000" pitchFamily="50" charset="-128"/>
                        </a:rPr>
                        <a:t>貸付対象区分</a:t>
                      </a:r>
                    </a:p>
                  </a:txBody>
                  <a:tcPr marT="45754" marB="45754"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6000">
                <a:tc>
                  <a:txBody>
                    <a:bodyPr/>
                    <a:lstStyle/>
                    <a:p>
                      <a:pPr algn="ctr"/>
                      <a:r>
                        <a:rPr kumimoji="1" lang="en-US" altLang="ja-JP" sz="1400" b="1" dirty="0">
                          <a:latin typeface="游ゴシック" panose="020B0400000000000000" pitchFamily="50" charset="-128"/>
                          <a:ea typeface="游ゴシック" panose="020B0400000000000000" pitchFamily="50" charset="-128"/>
                        </a:rPr>
                        <a:t>251,100 </a:t>
                      </a:r>
                      <a:r>
                        <a:rPr kumimoji="1" lang="ja-JP" altLang="en-US" sz="1400" b="1" dirty="0">
                          <a:latin typeface="游ゴシック" panose="020B0400000000000000" pitchFamily="50" charset="-128"/>
                          <a:ea typeface="游ゴシック" panose="020B0400000000000000" pitchFamily="50" charset="-128"/>
                        </a:rPr>
                        <a:t>円未満</a:t>
                      </a:r>
                    </a:p>
                  </a:txBody>
                  <a:tcPr marT="45754" marB="45754"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   800 </a:t>
                      </a:r>
                      <a:r>
                        <a:rPr kumimoji="1" lang="ja-JP" altLang="en-US" sz="1400" b="1" dirty="0">
                          <a:latin typeface="游ゴシック" panose="020B0400000000000000" pitchFamily="50" charset="-128"/>
                          <a:ea typeface="游ゴシック" panose="020B0400000000000000" pitchFamily="50" charset="-128"/>
                        </a:rPr>
                        <a:t>万円未満</a:t>
                      </a:r>
                    </a:p>
                  </a:txBody>
                  <a:tcPr marT="45754" marB="45754"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900" b="1" dirty="0">
                          <a:solidFill>
                            <a:schemeClr val="tx1"/>
                          </a:solidFill>
                          <a:latin typeface="游ゴシック" panose="020B0400000000000000" pitchFamily="50" charset="-128"/>
                          <a:ea typeface="游ゴシック" panose="020B0400000000000000" pitchFamily="50" charset="-128"/>
                        </a:rPr>
                        <a:t>　　　　　　　　　　　　　　　　　　　　　     </a:t>
                      </a:r>
                      <a:r>
                        <a:rPr kumimoji="1" lang="ja-JP" altLang="en-US" sz="1100" b="0" dirty="0">
                          <a:solidFill>
                            <a:schemeClr val="tx1"/>
                          </a:solidFill>
                          <a:latin typeface="游ゴシック" panose="020B0400000000000000" pitchFamily="50" charset="-128"/>
                          <a:ea typeface="游ゴシック" panose="020B0400000000000000" pitchFamily="50" charset="-128"/>
                        </a:rPr>
                        <a:t>その他教育費</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授業料実質負担額</a:t>
                      </a:r>
                      <a:r>
                        <a:rPr kumimoji="1" lang="ja-JP" altLang="en-US" sz="1200" b="1" dirty="0">
                          <a:solidFill>
                            <a:schemeClr val="tx1"/>
                          </a:solidFill>
                          <a:latin typeface="游ゴシック" panose="020B0400000000000000" pitchFamily="50" charset="-128"/>
                          <a:ea typeface="游ゴシック" panose="020B0400000000000000" pitchFamily="50" charset="-128"/>
                        </a:rPr>
                        <a:t>（</a:t>
                      </a:r>
                      <a:r>
                        <a:rPr kumimoji="1" lang="en-US" altLang="ja-JP" sz="1200" b="1" dirty="0">
                          <a:solidFill>
                            <a:schemeClr val="tx1"/>
                          </a:solidFill>
                          <a:latin typeface="游ゴシック" panose="020B0400000000000000" pitchFamily="50" charset="-128"/>
                          <a:ea typeface="游ゴシック" panose="020B0400000000000000" pitchFamily="50" charset="-128"/>
                        </a:rPr>
                        <a:t>※</a:t>
                      </a:r>
                      <a:r>
                        <a:rPr kumimoji="1" lang="en-US" altLang="ja-JP" sz="1200" b="0" dirty="0">
                          <a:solidFill>
                            <a:schemeClr val="tx1"/>
                          </a:solidFill>
                          <a:latin typeface="游ゴシック" panose="020B0400000000000000" pitchFamily="50" charset="-128"/>
                          <a:ea typeface="游ゴシック" panose="020B0400000000000000" pitchFamily="50" charset="-128"/>
                        </a:rPr>
                        <a:t>2</a:t>
                      </a:r>
                      <a:r>
                        <a:rPr kumimoji="1" lang="ja-JP" altLang="en-US" sz="1200" b="1" dirty="0">
                          <a:solidFill>
                            <a:schemeClr val="tx1"/>
                          </a:solidFill>
                          <a:latin typeface="游ゴシック" panose="020B0400000000000000" pitchFamily="50" charset="-128"/>
                          <a:ea typeface="游ゴシック" panose="020B0400000000000000" pitchFamily="50" charset="-128"/>
                        </a:rPr>
                        <a:t>）</a:t>
                      </a:r>
                      <a:r>
                        <a:rPr kumimoji="1" lang="en-US" altLang="ja-JP" sz="1400" b="1" dirty="0">
                          <a:solidFill>
                            <a:schemeClr val="tx1"/>
                          </a:solidFill>
                          <a:latin typeface="游ゴシック" panose="020B0400000000000000" pitchFamily="50" charset="-128"/>
                          <a:ea typeface="游ゴシック" panose="020B0400000000000000" pitchFamily="50" charset="-128"/>
                        </a:rPr>
                        <a:t>  </a:t>
                      </a:r>
                      <a:r>
                        <a:rPr kumimoji="1" lang="ja-JP" altLang="en-US" sz="1400" b="1" dirty="0">
                          <a:solidFill>
                            <a:schemeClr val="tx1"/>
                          </a:solidFill>
                          <a:latin typeface="游ゴシック" panose="020B0400000000000000" pitchFamily="50" charset="-128"/>
                          <a:ea typeface="游ゴシック" panose="020B0400000000000000" pitchFamily="50" charset="-128"/>
                        </a:rPr>
                        <a:t>＋   １０ 万円</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algn="ctr"/>
                      <a:endParaRPr kumimoji="1" lang="en-US" altLang="ja-JP" sz="400" b="1" dirty="0">
                        <a:solidFill>
                          <a:schemeClr val="tx1"/>
                        </a:solidFill>
                        <a:latin typeface="游ゴシック" panose="020B0400000000000000" pitchFamily="50" charset="-128"/>
                        <a:ea typeface="游ゴシック" panose="020B0400000000000000" pitchFamily="50" charset="-128"/>
                      </a:endParaRPr>
                    </a:p>
                    <a:p>
                      <a:pPr algn="ctr"/>
                      <a:r>
                        <a:rPr kumimoji="1" lang="en-US" altLang="ja-JP" sz="1000" b="0" dirty="0">
                          <a:solidFill>
                            <a:schemeClr val="tx1"/>
                          </a:solidFill>
                          <a:latin typeface="游ゴシック" panose="020B0400000000000000" pitchFamily="50" charset="-128"/>
                          <a:ea typeface="游ゴシック" panose="020B0400000000000000" pitchFamily="50" charset="-128"/>
                        </a:rPr>
                        <a:t>(</a:t>
                      </a:r>
                      <a:r>
                        <a:rPr kumimoji="1" lang="ja-JP" altLang="en-US" sz="1000" b="0" dirty="0">
                          <a:solidFill>
                            <a:schemeClr val="tx1"/>
                          </a:solidFill>
                          <a:latin typeface="游ゴシック" panose="020B0400000000000000" pitchFamily="50" charset="-128"/>
                          <a:ea typeface="游ゴシック" panose="020B0400000000000000" pitchFamily="50" charset="-128"/>
                        </a:rPr>
                        <a:t>授業料実質負担額</a:t>
                      </a:r>
                      <a:r>
                        <a:rPr kumimoji="1" lang="en-US" altLang="ja-JP" sz="800" b="0" dirty="0">
                          <a:solidFill>
                            <a:schemeClr val="tx1"/>
                          </a:solidFill>
                          <a:latin typeface="游ゴシック" panose="020B0400000000000000" pitchFamily="50" charset="-128"/>
                          <a:ea typeface="游ゴシック" panose="020B0400000000000000" pitchFamily="50" charset="-128"/>
                        </a:rPr>
                        <a:t>(※2)</a:t>
                      </a:r>
                      <a:r>
                        <a:rPr kumimoji="1" lang="ja-JP" altLang="en-US" sz="1000" b="0" dirty="0">
                          <a:solidFill>
                            <a:schemeClr val="tx1"/>
                          </a:solidFill>
                          <a:latin typeface="游ゴシック" panose="020B0400000000000000" pitchFamily="50" charset="-128"/>
                          <a:ea typeface="游ゴシック" panose="020B0400000000000000" pitchFamily="50" charset="-128"/>
                        </a:rPr>
                        <a:t>が無償となる場合、限度額は</a:t>
                      </a:r>
                      <a:r>
                        <a:rPr kumimoji="1" lang="en-US" altLang="ja-JP" sz="1000" b="0" dirty="0">
                          <a:solidFill>
                            <a:schemeClr val="tx1"/>
                          </a:solidFill>
                          <a:latin typeface="游ゴシック" panose="020B0400000000000000" pitchFamily="50" charset="-128"/>
                          <a:ea typeface="游ゴシック" panose="020B0400000000000000" pitchFamily="50" charset="-128"/>
                        </a:rPr>
                        <a:t>10</a:t>
                      </a:r>
                      <a:r>
                        <a:rPr kumimoji="1" lang="ja-JP" altLang="en-US" sz="1000" b="0" dirty="0">
                          <a:solidFill>
                            <a:schemeClr val="tx1"/>
                          </a:solidFill>
                          <a:latin typeface="游ゴシック" panose="020B0400000000000000" pitchFamily="50" charset="-128"/>
                          <a:ea typeface="游ゴシック" panose="020B0400000000000000" pitchFamily="50" charset="-128"/>
                        </a:rPr>
                        <a:t>万円です。</a:t>
                      </a:r>
                      <a:r>
                        <a:rPr kumimoji="1" lang="en-US" altLang="ja-JP" sz="1000" b="0" dirty="0">
                          <a:solidFill>
                            <a:schemeClr val="tx1"/>
                          </a:solidFill>
                          <a:latin typeface="游ゴシック" panose="020B0400000000000000" pitchFamily="50" charset="-128"/>
                          <a:ea typeface="游ゴシック" panose="020B0400000000000000" pitchFamily="50" charset="-128"/>
                        </a:rPr>
                        <a:t>)</a:t>
                      </a:r>
                    </a:p>
                    <a:p>
                      <a:pPr algn="ctr"/>
                      <a:endParaRPr kumimoji="1" lang="en-US" altLang="ja-JP" sz="900" b="0" dirty="0">
                        <a:latin typeface="游ゴシック" panose="020B0400000000000000" pitchFamily="50" charset="-128"/>
                        <a:ea typeface="游ゴシック" panose="020B0400000000000000" pitchFamily="50" charset="-128"/>
                      </a:endParaRP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国公立・私立</a:t>
                      </a:r>
                      <a:endParaRPr kumimoji="1" lang="en-US" altLang="ja-JP" sz="1400" b="1" dirty="0">
                        <a:latin typeface="游ゴシック" panose="020B0400000000000000" pitchFamily="50" charset="-128"/>
                        <a:ea typeface="游ゴシック" panose="020B0400000000000000" pitchFamily="50" charset="-128"/>
                      </a:endParaRPr>
                    </a:p>
                    <a:p>
                      <a:pPr algn="ctr"/>
                      <a:r>
                        <a:rPr kumimoji="1" lang="ja-JP" altLang="en-US" sz="1400" b="1" dirty="0">
                          <a:latin typeface="游ゴシック" panose="020B0400000000000000" pitchFamily="50" charset="-128"/>
                          <a:ea typeface="游ゴシック" panose="020B0400000000000000" pitchFamily="50" charset="-128"/>
                        </a:rPr>
                        <a:t>とも可</a:t>
                      </a: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5120">
                <a:tc>
                  <a:txBody>
                    <a:bodyPr/>
                    <a:lstStyle/>
                    <a:p>
                      <a:pPr algn="ctr"/>
                      <a:r>
                        <a:rPr kumimoji="1" lang="en-US" altLang="ja-JP" sz="1400" b="1" dirty="0">
                          <a:latin typeface="游ゴシック" panose="020B0400000000000000" pitchFamily="50" charset="-128"/>
                          <a:ea typeface="游ゴシック" panose="020B0400000000000000" pitchFamily="50" charset="-128"/>
                        </a:rPr>
                        <a:t>251,100 </a:t>
                      </a:r>
                      <a:r>
                        <a:rPr kumimoji="1" lang="ja-JP" altLang="en-US" sz="1400" b="1" dirty="0">
                          <a:latin typeface="游ゴシック" panose="020B0400000000000000" pitchFamily="50" charset="-128"/>
                          <a:ea typeface="游ゴシック" panose="020B0400000000000000" pitchFamily="50" charset="-128"/>
                        </a:rPr>
                        <a:t>円以上</a:t>
                      </a:r>
                      <a:endParaRPr kumimoji="1" lang="en-US" altLang="ja-JP" sz="1400" b="1" dirty="0">
                        <a:latin typeface="游ゴシック" panose="020B0400000000000000" pitchFamily="50" charset="-128"/>
                        <a:ea typeface="游ゴシック" panose="020B0400000000000000" pitchFamily="50" charset="-128"/>
                      </a:endParaRPr>
                    </a:p>
                    <a:p>
                      <a:pPr algn="ctr"/>
                      <a:endParaRPr kumimoji="1" lang="en-US" altLang="ja-JP" sz="200" b="1" dirty="0">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游ゴシック" panose="020B0400000000000000" pitchFamily="50" charset="-128"/>
                          <a:ea typeface="游ゴシック" panose="020B0400000000000000" pitchFamily="50" charset="-128"/>
                        </a:rPr>
                        <a:t>347,100 </a:t>
                      </a:r>
                      <a:r>
                        <a:rPr kumimoji="1" lang="ja-JP" altLang="en-US" sz="1400" b="1" dirty="0">
                          <a:latin typeface="游ゴシック" panose="020B0400000000000000" pitchFamily="50" charset="-128"/>
                          <a:ea typeface="游ゴシック" panose="020B0400000000000000" pitchFamily="50" charset="-128"/>
                        </a:rPr>
                        <a:t>円未満</a:t>
                      </a:r>
                    </a:p>
                  </a:txBody>
                  <a:tcPr marT="45754" marB="45754"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   800 </a:t>
                      </a:r>
                      <a:r>
                        <a:rPr kumimoji="1" lang="ja-JP" altLang="en-US" sz="1400" b="1" dirty="0">
                          <a:latin typeface="游ゴシック" panose="020B0400000000000000" pitchFamily="50" charset="-128"/>
                          <a:ea typeface="游ゴシック" panose="020B0400000000000000" pitchFamily="50" charset="-128"/>
                        </a:rPr>
                        <a:t>万円以上</a:t>
                      </a:r>
                      <a:endParaRPr kumimoji="1" lang="en-US" altLang="ja-JP" sz="1400" b="1" dirty="0">
                        <a:latin typeface="游ゴシック" panose="020B0400000000000000" pitchFamily="50" charset="-128"/>
                        <a:ea typeface="游ゴシック" panose="020B0400000000000000" pitchFamily="50" charset="-128"/>
                      </a:endParaRPr>
                    </a:p>
                    <a:p>
                      <a:pPr algn="ctr"/>
                      <a:endParaRPr kumimoji="1" lang="en-US" altLang="ja-JP" sz="200" b="1" dirty="0">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游ゴシック" panose="020B0400000000000000" pitchFamily="50" charset="-128"/>
                          <a:ea typeface="游ゴシック" panose="020B0400000000000000" pitchFamily="50" charset="-128"/>
                        </a:rPr>
                        <a:t>1,000 </a:t>
                      </a:r>
                      <a:r>
                        <a:rPr kumimoji="1" lang="ja-JP" altLang="en-US" sz="1400" b="1" dirty="0">
                          <a:latin typeface="游ゴシック" panose="020B0400000000000000" pitchFamily="50" charset="-128"/>
                          <a:ea typeface="游ゴシック" panose="020B0400000000000000" pitchFamily="50" charset="-128"/>
                        </a:rPr>
                        <a:t>万円未満</a:t>
                      </a:r>
                    </a:p>
                  </a:txBody>
                  <a:tcPr marT="45754" marB="45754"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授業料実質負担額</a:t>
                      </a:r>
                      <a:r>
                        <a:rPr kumimoji="1" lang="ja-JP" altLang="en-US" sz="1200" b="0" dirty="0">
                          <a:latin typeface="游ゴシック" panose="020B0400000000000000" pitchFamily="50" charset="-128"/>
                          <a:ea typeface="游ゴシック" panose="020B0400000000000000" pitchFamily="50" charset="-128"/>
                        </a:rPr>
                        <a:t>（</a:t>
                      </a:r>
                      <a:r>
                        <a:rPr kumimoji="1" lang="en-US" altLang="ja-JP" sz="1200" b="0" dirty="0">
                          <a:latin typeface="游ゴシック" panose="020B0400000000000000" pitchFamily="50" charset="-128"/>
                          <a:ea typeface="游ゴシック" panose="020B0400000000000000" pitchFamily="50" charset="-128"/>
                        </a:rPr>
                        <a:t>※2</a:t>
                      </a:r>
                      <a:r>
                        <a:rPr kumimoji="1" lang="ja-JP" altLang="en-US" sz="1200" b="0" dirty="0">
                          <a:latin typeface="游ゴシック" panose="020B0400000000000000" pitchFamily="50" charset="-128"/>
                          <a:ea typeface="游ゴシック" panose="020B0400000000000000" pitchFamily="50" charset="-128"/>
                        </a:rPr>
                        <a:t>）</a:t>
                      </a:r>
                      <a:endParaRPr kumimoji="1" lang="en-US" altLang="ja-JP" sz="1200" b="0" dirty="0">
                        <a:latin typeface="游ゴシック" panose="020B0400000000000000" pitchFamily="50" charset="-128"/>
                        <a:ea typeface="游ゴシック" panose="020B0400000000000000" pitchFamily="50" charset="-128"/>
                      </a:endParaRPr>
                    </a:p>
                    <a:p>
                      <a:pPr algn="ctr"/>
                      <a:endParaRPr kumimoji="1" lang="en-US" altLang="ja-JP" sz="400" b="1" dirty="0">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u="sng" dirty="0">
                          <a:latin typeface="游ゴシック" panose="020B0400000000000000" pitchFamily="50" charset="-128"/>
                          <a:ea typeface="游ゴシック" panose="020B0400000000000000" pitchFamily="50" charset="-128"/>
                        </a:rPr>
                        <a:t>（注）</a:t>
                      </a:r>
                      <a:r>
                        <a:rPr kumimoji="1" lang="en-US" altLang="ja-JP" sz="1300" b="1" u="sng" dirty="0">
                          <a:latin typeface="游ゴシック" panose="020B0400000000000000" pitchFamily="50" charset="-128"/>
                          <a:ea typeface="游ゴシック" panose="020B0400000000000000" pitchFamily="50" charset="-128"/>
                        </a:rPr>
                        <a:t>24 </a:t>
                      </a:r>
                      <a:r>
                        <a:rPr kumimoji="1" lang="ja-JP" altLang="en-US" sz="1300" b="1" u="sng" dirty="0">
                          <a:latin typeface="游ゴシック" panose="020B0400000000000000" pitchFamily="50" charset="-128"/>
                          <a:ea typeface="游ゴシック" panose="020B0400000000000000" pitchFamily="50" charset="-128"/>
                        </a:rPr>
                        <a:t>万円を上限</a:t>
                      </a:r>
                      <a:r>
                        <a:rPr kumimoji="1" lang="ja-JP" altLang="en-US" sz="1200" b="0" u="sng" dirty="0">
                          <a:latin typeface="游ゴシック" panose="020B0400000000000000" pitchFamily="50" charset="-128"/>
                          <a:ea typeface="游ゴシック" panose="020B0400000000000000" pitchFamily="50" charset="-128"/>
                        </a:rPr>
                        <a:t>（</a:t>
                      </a:r>
                      <a:r>
                        <a:rPr kumimoji="1" lang="en-US" altLang="ja-JP" sz="1200" b="0" u="sng" dirty="0">
                          <a:latin typeface="游ゴシック" panose="020B0400000000000000" pitchFamily="50" charset="-128"/>
                          <a:ea typeface="游ゴシック" panose="020B0400000000000000" pitchFamily="50" charset="-128"/>
                        </a:rPr>
                        <a:t>※3</a:t>
                      </a:r>
                      <a:r>
                        <a:rPr kumimoji="1" lang="ja-JP" altLang="en-US" sz="1200" b="0" u="sng" dirty="0">
                          <a:latin typeface="游ゴシック" panose="020B0400000000000000" pitchFamily="50" charset="-128"/>
                          <a:ea typeface="游ゴシック" panose="020B0400000000000000" pitchFamily="50" charset="-128"/>
                        </a:rPr>
                        <a:t>）</a:t>
                      </a:r>
                      <a:r>
                        <a:rPr kumimoji="1" lang="en-US" altLang="ja-JP" sz="1300" b="1" u="sng" dirty="0">
                          <a:latin typeface="游ゴシック" panose="020B0400000000000000" pitchFamily="50" charset="-128"/>
                          <a:ea typeface="游ゴシック" panose="020B0400000000000000" pitchFamily="50" charset="-128"/>
                        </a:rPr>
                        <a:t> </a:t>
                      </a:r>
                      <a:endParaRPr kumimoji="1" lang="ja-JP" altLang="en-US" sz="1300" b="1" u="sng" dirty="0">
                        <a:latin typeface="游ゴシック" panose="020B0400000000000000" pitchFamily="50" charset="-128"/>
                        <a:ea typeface="游ゴシック" panose="020B0400000000000000" pitchFamily="50" charset="-128"/>
                      </a:endParaRP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私立のみ可</a:t>
                      </a: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9" name="縦書きテキスト プレースホルダー 2">
            <a:extLst>
              <a:ext uri="{FF2B5EF4-FFF2-40B4-BE49-F238E27FC236}">
                <a16:creationId xmlns:a16="http://schemas.microsoft.com/office/drawing/2014/main" id="{E0D8728D-6348-4852-BB24-CD794A435177}"/>
              </a:ext>
            </a:extLst>
          </p:cNvPr>
          <p:cNvSpPr txBox="1">
            <a:spLocks/>
          </p:cNvSpPr>
          <p:nvPr/>
        </p:nvSpPr>
        <p:spPr>
          <a:xfrm>
            <a:off x="375659" y="4122492"/>
            <a:ext cx="8516937" cy="1967785"/>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※1</a:t>
            </a:r>
            <a:r>
              <a:rPr lang="ja-JP" altLang="en-US" sz="1200" dirty="0">
                <a:latin typeface="游ゴシック" panose="020B0400000000000000" pitchFamily="50" charset="-128"/>
                <a:ea typeface="游ゴシック" panose="020B04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dirty="0">
                <a:latin typeface="HG丸ｺﾞｼｯｸM-PRO" panose="020F0600000000000000" pitchFamily="50" charset="-128"/>
                <a:ea typeface="HG丸ｺﾞｼｯｸM-PRO" panose="020F0600000000000000" pitchFamily="50" charset="-128"/>
              </a:rPr>
              <a:t>　　 　 がいる４人世帯の場合のものです。</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※2</a:t>
            </a:r>
            <a:r>
              <a:rPr lang="ja-JP" altLang="en-US" sz="1200" dirty="0">
                <a:latin typeface="游ゴシック" panose="020B0400000000000000" pitchFamily="50" charset="-128"/>
                <a:ea typeface="游ゴシック" panose="020B04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授業料実質負担額とは、学校の授業料年額から国の就学支援金、大阪府私立高等学校等授業料支援補助金、学校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dirty="0">
                <a:latin typeface="HG丸ｺﾞｼｯｸM-PRO" panose="020F0600000000000000" pitchFamily="50" charset="-128"/>
                <a:ea typeface="HG丸ｺﾞｼｯｸM-PRO" panose="020F0600000000000000" pitchFamily="50" charset="-128"/>
              </a:rPr>
              <a:t>　　　  独自の減免額等を差し引いた実質的な授業料負担額をいいます。</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200" dirty="0">
              <a:latin typeface="HG丸ｺﾞｼｯｸM-PRO" panose="020F0600000000000000" pitchFamily="50" charset="-128"/>
              <a:ea typeface="HG丸ｺﾞｼｯｸM-PRO" panose="020F0600000000000000" pitchFamily="50" charset="-128"/>
            </a:endParaRPr>
          </a:p>
          <a:p>
            <a:pPr marL="0" indent="0">
              <a:buNone/>
              <a:defRPr/>
            </a:pP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※3</a:t>
            </a:r>
            <a:r>
              <a:rPr lang="ja-JP" altLang="en-US" sz="1200" dirty="0">
                <a:latin typeface="游ゴシック" panose="020B0400000000000000" pitchFamily="50" charset="-128"/>
                <a:ea typeface="游ゴシック" panose="020B04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授業料実質負担額が２４万円を下回る場合は、その額が上限となります。</a:t>
            </a:r>
            <a:endParaRPr lang="en-US" altLang="ja-JP" sz="1200" dirty="0">
              <a:latin typeface="HG丸ｺﾞｼｯｸM-PRO" panose="020F0600000000000000" pitchFamily="50" charset="-128"/>
              <a:ea typeface="HG丸ｺﾞｼｯｸM-PRO" panose="020F0600000000000000" pitchFamily="50" charset="-128"/>
            </a:endParaRPr>
          </a:p>
          <a:p>
            <a:pPr marL="0" indent="0">
              <a:buNone/>
              <a:defRPr/>
            </a:pP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7E76374D-C4CF-FC02-2165-17EAC482E923}"/>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貸付額について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3" name="正方形/長方形 2">
            <a:extLst>
              <a:ext uri="{FF2B5EF4-FFF2-40B4-BE49-F238E27FC236}">
                <a16:creationId xmlns:a16="http://schemas.microsoft.com/office/drawing/2014/main" id="{3F4C5501-2ADB-ADF1-41BA-05A63E22BB3E}"/>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1</a:t>
            </a:r>
            <a:r>
              <a:rPr kumimoji="1" lang="ja-JP" altLang="en-US" sz="2400" b="1" dirty="0">
                <a:solidFill>
                  <a:schemeClr val="bg1"/>
                </a:solidFill>
                <a:latin typeface="HG丸ｺﾞｼｯｸM-PRO" panose="020F0600000000000000" pitchFamily="50" charset="-128"/>
                <a:ea typeface="HG丸ｺﾞｼｯｸM-PRO" panose="020F0600000000000000" pitchFamily="50" charset="-128"/>
              </a:rPr>
              <a:t>１</a:t>
            </a:r>
          </a:p>
        </p:txBody>
      </p:sp>
      <p:pic>
        <p:nvPicPr>
          <p:cNvPr id="4" name="図 3">
            <a:extLst>
              <a:ext uri="{FF2B5EF4-FFF2-40B4-BE49-F238E27FC236}">
                <a16:creationId xmlns:a16="http://schemas.microsoft.com/office/drawing/2014/main" id="{4F8D3010-70B1-7EDD-49C4-FCE90B0B33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818" y="1300498"/>
            <a:ext cx="1524132" cy="377985"/>
          </a:xfrm>
          <a:prstGeom prst="rect">
            <a:avLst/>
          </a:prstGeom>
        </p:spPr>
      </p:pic>
    </p:spTree>
    <p:extLst>
      <p:ext uri="{BB962C8B-B14F-4D97-AF65-F5344CB8AC3E}">
        <p14:creationId xmlns:p14="http://schemas.microsoft.com/office/powerpoint/2010/main" val="426496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2D7E2FA-0647-8538-EBA2-853FFEDD67E3}"/>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貸付額について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130D3A18-FC42-4F15-9BA7-FA5F2DD2506A}"/>
              </a:ext>
            </a:extLst>
          </p:cNvPr>
          <p:cNvSpPr/>
          <p:nvPr/>
        </p:nvSpPr>
        <p:spPr>
          <a:xfrm>
            <a:off x="2700338"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5" name="正方形/長方形 4">
            <a:extLst>
              <a:ext uri="{FF2B5EF4-FFF2-40B4-BE49-F238E27FC236}">
                <a16:creationId xmlns:a16="http://schemas.microsoft.com/office/drawing/2014/main" id="{D8E885DB-7418-8244-1A49-2F5E35997FF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12</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四角形: 角を丸くする 2">
            <a:extLst>
              <a:ext uri="{FF2B5EF4-FFF2-40B4-BE49-F238E27FC236}">
                <a16:creationId xmlns:a16="http://schemas.microsoft.com/office/drawing/2014/main" id="{EC26618A-9522-A3BC-69BB-C237CA574502}"/>
              </a:ext>
            </a:extLst>
          </p:cNvPr>
          <p:cNvSpPr/>
          <p:nvPr/>
        </p:nvSpPr>
        <p:spPr>
          <a:xfrm>
            <a:off x="395536" y="801864"/>
            <a:ext cx="8496943" cy="536872"/>
          </a:xfrm>
          <a:prstGeom prst="roundRect">
            <a:avLst/>
          </a:prstGeom>
          <a:solidFill>
            <a:schemeClr val="accent1">
              <a:lumMod val="75000"/>
            </a:schemeClr>
          </a:solidFill>
          <a:ln w="19050" cmpd="sng">
            <a:solidFill>
              <a:srgbClr val="DBEEF4"/>
            </a:solidFill>
          </a:ln>
        </p:spPr>
        <p:style>
          <a:lnRef idx="2">
            <a:schemeClr val="accent1">
              <a:shade val="50000"/>
            </a:schemeClr>
          </a:lnRef>
          <a:fillRef idx="1">
            <a:schemeClr val="accent1"/>
          </a:fillRef>
          <a:effectRef idx="0">
            <a:schemeClr val="accent1"/>
          </a:effectRef>
          <a:fontRef idx="minor">
            <a:schemeClr val="lt1"/>
          </a:fontRef>
        </p:style>
        <p:txBody>
          <a:bodyPr tIns="28800" bIns="28800" rtlCol="0" anchor="ctr"/>
          <a:lstStyle/>
          <a:p>
            <a:pPr algn="ctr"/>
            <a:r>
              <a:rPr lang="ja-JP" altLang="en-US" sz="1600" b="1" dirty="0">
                <a:solidFill>
                  <a:schemeClr val="bg1"/>
                </a:solidFill>
                <a:latin typeface="游ゴシック" panose="020B0400000000000000" pitchFamily="50" charset="-128"/>
                <a:ea typeface="游ゴシック" panose="020B0400000000000000" pitchFamily="50" charset="-128"/>
              </a:rPr>
              <a:t>国や大阪府の支援金等で授業料実質負担額が無償となる学校に進学した場合の貸付限度額</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graphicFrame>
        <p:nvGraphicFramePr>
          <p:cNvPr id="4" name="表 3">
            <a:extLst>
              <a:ext uri="{FF2B5EF4-FFF2-40B4-BE49-F238E27FC236}">
                <a16:creationId xmlns:a16="http://schemas.microsoft.com/office/drawing/2014/main" id="{53641EED-06BA-718C-16EF-E7A385FEBCF8}"/>
              </a:ext>
            </a:extLst>
          </p:cNvPr>
          <p:cNvGraphicFramePr>
            <a:graphicFrameLocks noGrp="1"/>
          </p:cNvGraphicFramePr>
          <p:nvPr>
            <p:extLst>
              <p:ext uri="{D42A27DB-BD31-4B8C-83A1-F6EECF244321}">
                <p14:modId xmlns:p14="http://schemas.microsoft.com/office/powerpoint/2010/main" val="2974902958"/>
              </p:ext>
            </p:extLst>
          </p:nvPr>
        </p:nvGraphicFramePr>
        <p:xfrm>
          <a:off x="485775" y="3322349"/>
          <a:ext cx="8172452" cy="2183705"/>
        </p:xfrm>
        <a:graphic>
          <a:graphicData uri="http://schemas.openxmlformats.org/drawingml/2006/table">
            <a:tbl>
              <a:tblPr firstRow="1" bandRow="1">
                <a:tableStyleId>{5C22544A-7EE6-4342-B048-85BDC9FD1C3A}</a:tableStyleId>
              </a:tblPr>
              <a:tblGrid>
                <a:gridCol w="1944327">
                  <a:extLst>
                    <a:ext uri="{9D8B030D-6E8A-4147-A177-3AD203B41FA5}">
                      <a16:colId xmlns:a16="http://schemas.microsoft.com/office/drawing/2014/main" val="20000"/>
                    </a:ext>
                  </a:extLst>
                </a:gridCol>
                <a:gridCol w="3114062">
                  <a:extLst>
                    <a:ext uri="{9D8B030D-6E8A-4147-A177-3AD203B41FA5}">
                      <a16:colId xmlns:a16="http://schemas.microsoft.com/office/drawing/2014/main" val="20001"/>
                    </a:ext>
                  </a:extLst>
                </a:gridCol>
                <a:gridCol w="3114063">
                  <a:extLst>
                    <a:ext uri="{9D8B030D-6E8A-4147-A177-3AD203B41FA5}">
                      <a16:colId xmlns:a16="http://schemas.microsoft.com/office/drawing/2014/main" val="20003"/>
                    </a:ext>
                  </a:extLst>
                </a:gridCol>
              </a:tblGrid>
              <a:tr h="259165">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貸 付 限 度 額</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授業料実質負担額　＋　</a:t>
                      </a:r>
                      <a:r>
                        <a:rPr kumimoji="1" lang="en-US" altLang="ja-JP" sz="1100" b="1" dirty="0">
                          <a:solidFill>
                            <a:schemeClr val="tx1"/>
                          </a:solidFill>
                          <a:latin typeface="游ゴシック" panose="020B0400000000000000" pitchFamily="50" charset="-128"/>
                          <a:ea typeface="游ゴシック" panose="020B0400000000000000" pitchFamily="50" charset="-128"/>
                        </a:rPr>
                        <a:t>10 </a:t>
                      </a:r>
                      <a:r>
                        <a:rPr kumimoji="1" lang="ja-JP" altLang="en-US" sz="1100" b="1" dirty="0">
                          <a:solidFill>
                            <a:schemeClr val="tx1"/>
                          </a:solidFill>
                          <a:latin typeface="游ゴシック" panose="020B0400000000000000" pitchFamily="50" charset="-128"/>
                          <a:ea typeface="游ゴシック" panose="020B0400000000000000" pitchFamily="50" charset="-128"/>
                        </a:rPr>
                        <a:t>万円</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授業料実質負担額　＜上限 </a:t>
                      </a:r>
                      <a:r>
                        <a:rPr kumimoji="1" lang="en-US" altLang="ja-JP" sz="1100" b="1" dirty="0">
                          <a:solidFill>
                            <a:schemeClr val="tx1"/>
                          </a:solidFill>
                          <a:latin typeface="游ゴシック" panose="020B0400000000000000" pitchFamily="50" charset="-128"/>
                          <a:ea typeface="游ゴシック" panose="020B0400000000000000" pitchFamily="50" charset="-128"/>
                        </a:rPr>
                        <a:t>24 </a:t>
                      </a:r>
                      <a:r>
                        <a:rPr kumimoji="1" lang="ja-JP" altLang="en-US" sz="1100" b="1" dirty="0">
                          <a:solidFill>
                            <a:schemeClr val="tx1"/>
                          </a:solidFill>
                          <a:latin typeface="游ゴシック" panose="020B0400000000000000" pitchFamily="50" charset="-128"/>
                          <a:ea typeface="游ゴシック" panose="020B0400000000000000" pitchFamily="50" charset="-128"/>
                        </a:rPr>
                        <a:t>万円＞</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66564">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所  得  判  定  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（保護者合算額）</a:t>
                      </a:r>
                      <a:endParaRPr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・生活保護</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・非課税</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347,100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42740">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年収めやす</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800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万円未満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奨学資金貸付限度額</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20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a:t>
                      </a:r>
                      <a:r>
                        <a:rPr kumimoji="1" lang="en-US" altLang="ja-JP" sz="20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400" b="0" u="none"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貸 付 対 象 外</a:t>
                      </a:r>
                      <a:endPar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100" b="1"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１）</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入学時増額奨学資金</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申込の可否</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　可（〇）</a:t>
                      </a:r>
                    </a:p>
                  </a:txBody>
                  <a:tcPr marL="91445" marR="91445" marT="45714" marB="45714" anchor="ctr">
                    <a:lnL w="1905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不　　可（</a:t>
                      </a:r>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extLst>
                  <a:ext uri="{0D108BD9-81ED-4DB2-BD59-A6C34878D82A}">
                    <a16:rowId xmlns:a16="http://schemas.microsoft.com/office/drawing/2014/main" val="10009"/>
                  </a:ext>
                </a:extLst>
              </a:tr>
            </a:tbl>
          </a:graphicData>
        </a:graphic>
      </p:graphicFrame>
      <p:sp>
        <p:nvSpPr>
          <p:cNvPr id="7" name="縦書きテキスト プレースホルダー 2">
            <a:extLst>
              <a:ext uri="{FF2B5EF4-FFF2-40B4-BE49-F238E27FC236}">
                <a16:creationId xmlns:a16="http://schemas.microsoft.com/office/drawing/2014/main" id="{6402174A-619F-E350-6488-544AD5B34E9C}"/>
              </a:ext>
            </a:extLst>
          </p:cNvPr>
          <p:cNvSpPr txBox="1">
            <a:spLocks noChangeArrowheads="1"/>
          </p:cNvSpPr>
          <p:nvPr/>
        </p:nvSpPr>
        <p:spPr bwMode="auto">
          <a:xfrm>
            <a:off x="395535" y="1635634"/>
            <a:ext cx="8262691" cy="143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下記の学校に進学した場合は、授業料実質負担額は無償のため、貸付限度額は下記表のとおりとなります。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・国公立（国立高等専門学校は除く）</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・大阪府私立高校生等就学支援推進校</a:t>
            </a: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5096040F-7845-41BE-6F98-A7C701D75E32}"/>
              </a:ext>
            </a:extLst>
          </p:cNvPr>
          <p:cNvSpPr txBox="1"/>
          <p:nvPr/>
        </p:nvSpPr>
        <p:spPr>
          <a:xfrm>
            <a:off x="395288" y="5627856"/>
            <a:ext cx="8497887" cy="530915"/>
          </a:xfrm>
          <a:prstGeom prst="rect">
            <a:avLst/>
          </a:prstGeom>
          <a:noFill/>
        </p:spPr>
        <p:txBody>
          <a:bodyPr>
            <a:spAutoFit/>
          </a:bodyPr>
          <a:lstStyle/>
          <a:p>
            <a:pPr eaLnBrk="1" fontAlgn="auto" hangingPunct="1">
              <a:spcBef>
                <a:spcPts val="0"/>
              </a:spcBef>
              <a:spcAft>
                <a:spcPts val="0"/>
              </a:spcAft>
              <a:defRPr/>
            </a:pPr>
            <a:r>
              <a:rPr lang="ja-JP" altLang="en-US" sz="9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（*）年収めやすは、保護者のうちどちらか一方が働き、子ども２人（１６歳以上１９歳未満１人、１６歳未満１人）がいる４人世帯の場合のものです。</a:t>
            </a: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※1</a:t>
            </a:r>
            <a:r>
              <a:rPr lang="ja-JP" altLang="en-US" sz="950" dirty="0">
                <a:solidFill>
                  <a:srgbClr val="FF0000"/>
                </a:solidFill>
                <a:latin typeface="HG丸ｺﾞｼｯｸM-PRO" panose="020F0600000000000000" pitchFamily="50" charset="-128"/>
                <a:ea typeface="HG丸ｺﾞｼｯｸM-PRO" panose="020F0600000000000000" pitchFamily="50" charset="-128"/>
              </a:rPr>
              <a:t>）国公立は申込資格外、大阪府私立高校生等就学支援推進校は授業料実質負担額が０円のため、貸付対象外。</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81FA55C-F1DC-99B3-1087-0D99CB4CEDC3}"/>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貸付額について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3" name="正方形/長方形 2">
            <a:extLst>
              <a:ext uri="{FF2B5EF4-FFF2-40B4-BE49-F238E27FC236}">
                <a16:creationId xmlns:a16="http://schemas.microsoft.com/office/drawing/2014/main" id="{F297F986-E4D7-27B2-2010-988AEA0A7F3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13</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8" name="四角形: 角を丸くする 27">
            <a:extLst>
              <a:ext uri="{FF2B5EF4-FFF2-40B4-BE49-F238E27FC236}">
                <a16:creationId xmlns:a16="http://schemas.microsoft.com/office/drawing/2014/main" id="{4F3BE98E-44BB-46DB-BF69-2DD65C911A8F}"/>
              </a:ext>
            </a:extLst>
          </p:cNvPr>
          <p:cNvSpPr/>
          <p:nvPr/>
        </p:nvSpPr>
        <p:spPr>
          <a:xfrm>
            <a:off x="2700338"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graphicFrame>
        <p:nvGraphicFramePr>
          <p:cNvPr id="23" name="表 22">
            <a:extLst>
              <a:ext uri="{FF2B5EF4-FFF2-40B4-BE49-F238E27FC236}">
                <a16:creationId xmlns:a16="http://schemas.microsoft.com/office/drawing/2014/main" id="{A8FD71BF-0B4C-4F25-9F3C-69A42D0B3BE9}"/>
              </a:ext>
            </a:extLst>
          </p:cNvPr>
          <p:cNvGraphicFramePr>
            <a:graphicFrameLocks noGrp="1"/>
          </p:cNvGraphicFramePr>
          <p:nvPr/>
        </p:nvGraphicFramePr>
        <p:xfrm>
          <a:off x="485775" y="1379238"/>
          <a:ext cx="8142923" cy="4220694"/>
        </p:xfrm>
        <a:graphic>
          <a:graphicData uri="http://schemas.openxmlformats.org/drawingml/2006/table">
            <a:tbl>
              <a:tblPr firstRow="1" bandRow="1">
                <a:tableStyleId>{5C22544A-7EE6-4342-B048-85BDC9FD1C3A}</a:tableStyleId>
              </a:tblPr>
              <a:tblGrid>
                <a:gridCol w="1944327">
                  <a:extLst>
                    <a:ext uri="{9D8B030D-6E8A-4147-A177-3AD203B41FA5}">
                      <a16:colId xmlns:a16="http://schemas.microsoft.com/office/drawing/2014/main" val="20000"/>
                    </a:ext>
                  </a:extLst>
                </a:gridCol>
                <a:gridCol w="1527503">
                  <a:extLst>
                    <a:ext uri="{9D8B030D-6E8A-4147-A177-3AD203B41FA5}">
                      <a16:colId xmlns:a16="http://schemas.microsoft.com/office/drawing/2014/main" val="20001"/>
                    </a:ext>
                  </a:extLst>
                </a:gridCol>
                <a:gridCol w="1557031">
                  <a:extLst>
                    <a:ext uri="{9D8B030D-6E8A-4147-A177-3AD203B41FA5}">
                      <a16:colId xmlns:a16="http://schemas.microsoft.com/office/drawing/2014/main" val="20002"/>
                    </a:ext>
                  </a:extLst>
                </a:gridCol>
                <a:gridCol w="1557031">
                  <a:extLst>
                    <a:ext uri="{9D8B030D-6E8A-4147-A177-3AD203B41FA5}">
                      <a16:colId xmlns:a16="http://schemas.microsoft.com/office/drawing/2014/main" val="20003"/>
                    </a:ext>
                  </a:extLst>
                </a:gridCol>
                <a:gridCol w="1557031">
                  <a:extLst>
                    <a:ext uri="{9D8B030D-6E8A-4147-A177-3AD203B41FA5}">
                      <a16:colId xmlns:a16="http://schemas.microsoft.com/office/drawing/2014/main" val="20004"/>
                    </a:ext>
                  </a:extLst>
                </a:gridCol>
              </a:tblGrid>
              <a:tr h="259165">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貸 付 限 度 額</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授業料実質負担額　＋　</a:t>
                      </a:r>
                      <a:r>
                        <a:rPr kumimoji="1" lang="en-US" altLang="ja-JP" sz="1100" b="1" dirty="0">
                          <a:solidFill>
                            <a:schemeClr val="tx1"/>
                          </a:solidFill>
                          <a:latin typeface="游ゴシック" panose="020B0400000000000000" pitchFamily="50" charset="-128"/>
                          <a:ea typeface="游ゴシック" panose="020B0400000000000000" pitchFamily="50" charset="-128"/>
                        </a:rPr>
                        <a:t>10 </a:t>
                      </a:r>
                      <a:r>
                        <a:rPr kumimoji="1" lang="ja-JP" altLang="en-US" sz="1100" b="1" dirty="0">
                          <a:solidFill>
                            <a:schemeClr val="tx1"/>
                          </a:solidFill>
                          <a:latin typeface="游ゴシック" panose="020B0400000000000000" pitchFamily="50" charset="-128"/>
                          <a:ea typeface="游ゴシック" panose="020B0400000000000000" pitchFamily="50" charset="-128"/>
                        </a:rPr>
                        <a:t>万円</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kumimoji="1" lang="ja-JP" altLang="en-US" sz="1100" b="1" dirty="0">
                          <a:solidFill>
                            <a:schemeClr val="tx1"/>
                          </a:solidFill>
                          <a:latin typeface="游ゴシック" panose="020B0400000000000000" pitchFamily="50" charset="-128"/>
                          <a:ea typeface="游ゴシック" panose="020B0400000000000000" pitchFamily="50" charset="-128"/>
                        </a:rPr>
                        <a:t>授業料実質負担額　＜上限 </a:t>
                      </a:r>
                      <a:r>
                        <a:rPr kumimoji="1" lang="en-US" altLang="ja-JP" sz="1100" b="1" dirty="0">
                          <a:solidFill>
                            <a:schemeClr val="tx1"/>
                          </a:solidFill>
                          <a:latin typeface="游ゴシック" panose="020B0400000000000000" pitchFamily="50" charset="-128"/>
                          <a:ea typeface="游ゴシック" panose="020B0400000000000000" pitchFamily="50" charset="-128"/>
                        </a:rPr>
                        <a:t>24 </a:t>
                      </a:r>
                      <a:r>
                        <a:rPr kumimoji="1" lang="ja-JP" altLang="en-US" sz="1100" b="1" dirty="0">
                          <a:solidFill>
                            <a:schemeClr val="tx1"/>
                          </a:solidFill>
                          <a:latin typeface="游ゴシック" panose="020B0400000000000000" pitchFamily="50" charset="-128"/>
                          <a:ea typeface="游ゴシック" panose="020B0400000000000000" pitchFamily="50" charset="-128"/>
                        </a:rPr>
                        <a:t>万円＞</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6564">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所  得  判  定  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（保護者合算額）</a:t>
                      </a:r>
                      <a:endParaRPr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・生活保護</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・非課税</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154,500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251,100 </a:t>
                      </a: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304,200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347,100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42740">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年収めやす</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590</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万円未満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590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910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49153">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　　業　　料</a:t>
                      </a:r>
                      <a:endParaRPr kumimoji="1" lang="en-US" altLang="ja-JP" sz="1100" b="0" baseline="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450,000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450,000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450,000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450,000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国の就学支援金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396,000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府の授業料支援補助金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100" b="1" u="sng" dirty="0">
                          <a:solidFill>
                            <a:srgbClr val="FF0000"/>
                          </a:solidFill>
                          <a:latin typeface="HG丸ｺﾞｼｯｸM-PRO" panose="020F0600000000000000" pitchFamily="50" charset="-128"/>
                          <a:ea typeface="HG丸ｺﾞｼｯｸM-PRO" panose="020F0600000000000000" pitchFamily="50" charset="-128"/>
                        </a:rPr>
                        <a:t>（</a:t>
                      </a:r>
                      <a:r>
                        <a:rPr kumimoji="1" lang="en-US" altLang="ja-JP" sz="1100" b="1" u="sng"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b="1" u="sng" dirty="0">
                          <a:solidFill>
                            <a:srgbClr val="FF0000"/>
                          </a:solidFill>
                          <a:latin typeface="HG丸ｺﾞｼｯｸM-PRO" panose="020F0600000000000000" pitchFamily="50" charset="-128"/>
                          <a:ea typeface="HG丸ｺﾞｼｯｸM-PRO" panose="020F0600000000000000" pitchFamily="50" charset="-128"/>
                        </a:rPr>
                        <a:t>対象外）</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支援金・支援補助金合計</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 </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396,000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srgbClr val="C00000"/>
                          </a:solidFill>
                          <a:effectLst/>
                          <a:uLnTx/>
                          <a:uFillTx/>
                          <a:latin typeface="Arial" panose="020B0604020202020204" pitchFamily="34" charset="0"/>
                          <a:ea typeface="HG丸ｺﾞｼｯｸM-PRO" panose="020F0600000000000000" pitchFamily="50" charset="-128"/>
                          <a:cs typeface="Arial" panose="020B0604020202020204" pitchFamily="34" charset="0"/>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3146">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保護者の負担額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（授業料実質負担額）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54,000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331,200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lvl="0"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331,200</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450,000</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10007"/>
                  </a:ext>
                </a:extLst>
              </a:tr>
              <a:tr h="453432">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奨学資金貸付限度額</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154,000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432,000</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100" b="1" dirty="0">
                          <a:solidFill>
                            <a:srgbClr val="FF0000"/>
                          </a:solidFill>
                          <a:latin typeface="HG丸ｺﾞｼｯｸM-PRO" panose="020F0600000000000000" pitchFamily="50" charset="-128"/>
                          <a:ea typeface="HG丸ｺﾞｼｯｸM-PRO" panose="020F0600000000000000" pitchFamily="50" charset="-128"/>
                        </a:rPr>
                        <a:t>※1</a:t>
                      </a: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algn="ctr"/>
                      <a:r>
                        <a:rPr kumimoji="1" lang="ja-JP" altLang="en-US"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240,000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入学時増額奨学資金</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申込の可否</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　可（〇）</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endPar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不　　可（</a:t>
                      </a:r>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C1"/>
                    </a:solid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4" name="テキスト ボックス 23">
            <a:extLst>
              <a:ext uri="{FF2B5EF4-FFF2-40B4-BE49-F238E27FC236}">
                <a16:creationId xmlns:a16="http://schemas.microsoft.com/office/drawing/2014/main" id="{C9841599-FCA7-4F7E-A81F-6036890F64F7}"/>
              </a:ext>
            </a:extLst>
          </p:cNvPr>
          <p:cNvSpPr txBox="1"/>
          <p:nvPr/>
        </p:nvSpPr>
        <p:spPr>
          <a:xfrm>
            <a:off x="395288" y="5636567"/>
            <a:ext cx="8497887" cy="384721"/>
          </a:xfrm>
          <a:prstGeom prst="rect">
            <a:avLst/>
          </a:prstGeom>
          <a:noFill/>
        </p:spPr>
        <p:txBody>
          <a:bodyPr>
            <a:spAutoFit/>
          </a:bodyPr>
          <a:lstStyle/>
          <a:p>
            <a:pPr eaLnBrk="1" fontAlgn="auto" hangingPunct="1">
              <a:spcBef>
                <a:spcPts val="0"/>
              </a:spcBef>
              <a:spcAft>
                <a:spcPts val="0"/>
              </a:spcAft>
              <a:defRPr/>
            </a:pPr>
            <a:r>
              <a:rPr lang="ja-JP" altLang="en-US" sz="9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（*）年収めやすは、保護者のうちどちらか一方が働き、子ども２人（１６歳以上１９歳未満１人、１６歳未満１人）がいる４人世帯の場合のものです。</a:t>
            </a: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※1</a:t>
            </a:r>
            <a:r>
              <a:rPr lang="ja-JP" altLang="en-US" sz="950" dirty="0">
                <a:solidFill>
                  <a:srgbClr val="FF0000"/>
                </a:solidFill>
                <a:latin typeface="HG丸ｺﾞｼｯｸM-PRO" panose="020F0600000000000000" pitchFamily="50" charset="-128"/>
                <a:ea typeface="HG丸ｺﾞｼｯｸM-PRO" panose="020F0600000000000000" pitchFamily="50" charset="-128"/>
              </a:rPr>
              <a:t>）限度額に千円未満の金額がある場合は、千円単位に切り上げます。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縦書きテキスト プレースホルダー 2">
            <a:extLst>
              <a:ext uri="{FF2B5EF4-FFF2-40B4-BE49-F238E27FC236}">
                <a16:creationId xmlns:a16="http://schemas.microsoft.com/office/drawing/2014/main" id="{0DABF629-3327-420B-9C39-F2D58607CD64}"/>
              </a:ext>
            </a:extLst>
          </p:cNvPr>
          <p:cNvSpPr txBox="1">
            <a:spLocks noChangeArrowheads="1"/>
          </p:cNvSpPr>
          <p:nvPr/>
        </p:nvSpPr>
        <p:spPr bwMode="auto">
          <a:xfrm>
            <a:off x="250826" y="1052414"/>
            <a:ext cx="3529086"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全日制・授業料 ４５万円の場合</a:t>
            </a:r>
            <a:r>
              <a:rPr lang="en-US" altLang="ja-JP" sz="1400" dirty="0">
                <a:latin typeface="HG丸ｺﾞｼｯｸM-PRO" panose="020F0600000000000000" pitchFamily="50" charset="-128"/>
                <a:ea typeface="HG丸ｺﾞｼｯｸM-PRO" panose="020F0600000000000000" pitchFamily="50" charset="-128"/>
              </a:rPr>
              <a:t>】</a:t>
            </a: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5C923A2A-3AD6-4040-8E71-0E57FFBB3CC7}"/>
              </a:ext>
            </a:extLst>
          </p:cNvPr>
          <p:cNvSpPr/>
          <p:nvPr/>
        </p:nvSpPr>
        <p:spPr>
          <a:xfrm>
            <a:off x="335971" y="688012"/>
            <a:ext cx="8472059" cy="321744"/>
          </a:xfrm>
          <a:prstGeom prst="roundRect">
            <a:avLst/>
          </a:prstGeom>
          <a:solidFill>
            <a:schemeClr val="bg1"/>
          </a:solidFill>
          <a:ln w="19050"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 bIns="28800" rtlCol="0" anchor="ctr"/>
          <a:lstStyle/>
          <a:p>
            <a:pPr algn="ctr"/>
            <a:r>
              <a:rPr lang="ja-JP" altLang="en-US" sz="1600" b="1" dirty="0">
                <a:solidFill>
                  <a:srgbClr val="002060"/>
                </a:solidFill>
                <a:latin typeface="游ゴシック" panose="020B0400000000000000" pitchFamily="50" charset="-128"/>
                <a:ea typeface="游ゴシック" panose="020B0400000000000000" pitchFamily="50" charset="-128"/>
              </a:rPr>
              <a:t>大阪府の私立高校生等</a:t>
            </a:r>
            <a:r>
              <a:rPr lang="ja-JP" altLang="en-US" sz="1600" b="1" u="sng" dirty="0">
                <a:solidFill>
                  <a:srgbClr val="FF0000"/>
                </a:solidFill>
                <a:latin typeface="游ゴシック" panose="020B0400000000000000" pitchFamily="50" charset="-128"/>
                <a:ea typeface="游ゴシック" panose="020B0400000000000000" pitchFamily="50" charset="-128"/>
              </a:rPr>
              <a:t>就学</a:t>
            </a:r>
            <a:r>
              <a:rPr lang="ja-JP" altLang="en-US" sz="1600" b="1" u="sng" dirty="0">
                <a:solidFill>
                  <a:srgbClr val="FF0000"/>
                </a:solidFill>
                <a:uFill>
                  <a:solidFill>
                    <a:srgbClr val="FF0000"/>
                  </a:solidFill>
                </a:uFill>
                <a:latin typeface="游ゴシック" panose="020B0400000000000000" pitchFamily="50" charset="-128"/>
                <a:ea typeface="游ゴシック" panose="020B0400000000000000" pitchFamily="50" charset="-128"/>
              </a:rPr>
              <a:t>支援推進校以外・大阪府外</a:t>
            </a:r>
            <a:r>
              <a:rPr lang="ja-JP" altLang="en-US" sz="1600" b="1" dirty="0">
                <a:solidFill>
                  <a:srgbClr val="002060"/>
                </a:solidFill>
                <a:latin typeface="游ゴシック" panose="020B0400000000000000" pitchFamily="50" charset="-128"/>
                <a:ea typeface="游ゴシック" panose="020B0400000000000000" pitchFamily="50" charset="-128"/>
              </a:rPr>
              <a:t>の学校に進学した場合の貸付限度額</a:t>
            </a:r>
            <a:endParaRPr kumimoji="1" lang="ja-JP" altLang="en-US" sz="1600" b="1" dirty="0">
              <a:solidFill>
                <a:srgbClr val="00206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57308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054534E6-8299-4AFD-A4EB-9E27EDE277D8}"/>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予約奨学生募集の流れについて</a:t>
            </a:r>
            <a:endParaRPr lang="en-US" altLang="ja-JP" sz="2500" u="sng" dirty="0">
              <a:latin typeface="HG丸ｺﾞｼｯｸM-PRO" panose="020F0600000000000000" pitchFamily="50" charset="-128"/>
              <a:ea typeface="HG丸ｺﾞｼｯｸM-PRO" panose="020F0600000000000000" pitchFamily="50" charset="-128"/>
            </a:endParaRPr>
          </a:p>
        </p:txBody>
      </p:sp>
      <p:graphicFrame>
        <p:nvGraphicFramePr>
          <p:cNvPr id="48" name="表 2">
            <a:extLst>
              <a:ext uri="{FF2B5EF4-FFF2-40B4-BE49-F238E27FC236}">
                <a16:creationId xmlns:a16="http://schemas.microsoft.com/office/drawing/2014/main" id="{6283BE6B-5EFF-49B7-8FAA-DCFBE3E708C9}"/>
              </a:ext>
            </a:extLst>
          </p:cNvPr>
          <p:cNvGraphicFramePr>
            <a:graphicFrameLocks noGrp="1"/>
          </p:cNvGraphicFramePr>
          <p:nvPr>
            <p:extLst>
              <p:ext uri="{D42A27DB-BD31-4B8C-83A1-F6EECF244321}">
                <p14:modId xmlns:p14="http://schemas.microsoft.com/office/powerpoint/2010/main" val="3943638191"/>
              </p:ext>
            </p:extLst>
          </p:nvPr>
        </p:nvGraphicFramePr>
        <p:xfrm>
          <a:off x="345255" y="1196752"/>
          <a:ext cx="8568953" cy="496852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752007802"/>
                    </a:ext>
                  </a:extLst>
                </a:gridCol>
                <a:gridCol w="656073">
                  <a:extLst>
                    <a:ext uri="{9D8B030D-6E8A-4147-A177-3AD203B41FA5}">
                      <a16:colId xmlns:a16="http://schemas.microsoft.com/office/drawing/2014/main" val="1661101147"/>
                    </a:ext>
                  </a:extLst>
                </a:gridCol>
                <a:gridCol w="656073">
                  <a:extLst>
                    <a:ext uri="{9D8B030D-6E8A-4147-A177-3AD203B41FA5}">
                      <a16:colId xmlns:a16="http://schemas.microsoft.com/office/drawing/2014/main" val="121180388"/>
                    </a:ext>
                  </a:extLst>
                </a:gridCol>
                <a:gridCol w="656073">
                  <a:extLst>
                    <a:ext uri="{9D8B030D-6E8A-4147-A177-3AD203B41FA5}">
                      <a16:colId xmlns:a16="http://schemas.microsoft.com/office/drawing/2014/main" val="1112495527"/>
                    </a:ext>
                  </a:extLst>
                </a:gridCol>
                <a:gridCol w="656073">
                  <a:extLst>
                    <a:ext uri="{9D8B030D-6E8A-4147-A177-3AD203B41FA5}">
                      <a16:colId xmlns:a16="http://schemas.microsoft.com/office/drawing/2014/main" val="3607236955"/>
                    </a:ext>
                  </a:extLst>
                </a:gridCol>
                <a:gridCol w="656073">
                  <a:extLst>
                    <a:ext uri="{9D8B030D-6E8A-4147-A177-3AD203B41FA5}">
                      <a16:colId xmlns:a16="http://schemas.microsoft.com/office/drawing/2014/main" val="1470682711"/>
                    </a:ext>
                  </a:extLst>
                </a:gridCol>
                <a:gridCol w="656073">
                  <a:extLst>
                    <a:ext uri="{9D8B030D-6E8A-4147-A177-3AD203B41FA5}">
                      <a16:colId xmlns:a16="http://schemas.microsoft.com/office/drawing/2014/main" val="1094188513"/>
                    </a:ext>
                  </a:extLst>
                </a:gridCol>
                <a:gridCol w="656073">
                  <a:extLst>
                    <a:ext uri="{9D8B030D-6E8A-4147-A177-3AD203B41FA5}">
                      <a16:colId xmlns:a16="http://schemas.microsoft.com/office/drawing/2014/main" val="1839826951"/>
                    </a:ext>
                  </a:extLst>
                </a:gridCol>
                <a:gridCol w="656073">
                  <a:extLst>
                    <a:ext uri="{9D8B030D-6E8A-4147-A177-3AD203B41FA5}">
                      <a16:colId xmlns:a16="http://schemas.microsoft.com/office/drawing/2014/main" val="70048972"/>
                    </a:ext>
                  </a:extLst>
                </a:gridCol>
                <a:gridCol w="656073">
                  <a:extLst>
                    <a:ext uri="{9D8B030D-6E8A-4147-A177-3AD203B41FA5}">
                      <a16:colId xmlns:a16="http://schemas.microsoft.com/office/drawing/2014/main" val="2056872315"/>
                    </a:ext>
                  </a:extLst>
                </a:gridCol>
              </a:tblGrid>
              <a:tr h="288000">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事　務　手　続　き　等</a:t>
                      </a:r>
                    </a:p>
                  </a:txBody>
                  <a:tcPr anchor="ctr">
                    <a:lnR w="12700" cap="flat" cmpd="sng" algn="ctr">
                      <a:solidFill>
                        <a:srgbClr val="002060"/>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８ 月</a:t>
                      </a:r>
                    </a:p>
                  </a:txBody>
                  <a:tcPr anchor="ctr">
                    <a:lnL w="12700" cap="flat" cmpd="sng" algn="ctr">
                      <a:solidFill>
                        <a:srgbClr val="002060"/>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９ 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en-US" altLang="ja-JP" sz="1100" dirty="0">
                          <a:latin typeface="HG丸ｺﾞｼｯｸM-PRO" panose="020F0600000000000000" pitchFamily="50" charset="-128"/>
                          <a:ea typeface="HG丸ｺﾞｼｯｸM-PRO" panose="020F0600000000000000" pitchFamily="50" charset="-128"/>
                        </a:rPr>
                        <a:t>10 </a:t>
                      </a:r>
                      <a:r>
                        <a:rPr kumimoji="1" lang="ja-JP" altLang="en-US" sz="1100" dirty="0">
                          <a:latin typeface="HG丸ｺﾞｼｯｸM-PRO" panose="020F0600000000000000" pitchFamily="50" charset="-128"/>
                          <a:ea typeface="HG丸ｺﾞｼｯｸM-PRO" panose="020F0600000000000000" pitchFamily="50" charset="-128"/>
                        </a:rPr>
                        <a:t>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en-US" altLang="ja-JP" sz="1100" dirty="0">
                          <a:latin typeface="HG丸ｺﾞｼｯｸM-PRO" panose="020F0600000000000000" pitchFamily="50" charset="-128"/>
                          <a:ea typeface="HG丸ｺﾞｼｯｸM-PRO" panose="020F0600000000000000" pitchFamily="50" charset="-128"/>
                        </a:rPr>
                        <a:t>11 </a:t>
                      </a:r>
                      <a:r>
                        <a:rPr kumimoji="1" lang="ja-JP" altLang="en-US" sz="1100" dirty="0">
                          <a:latin typeface="HG丸ｺﾞｼｯｸM-PRO" panose="020F0600000000000000" pitchFamily="50" charset="-128"/>
                          <a:ea typeface="HG丸ｺﾞｼｯｸM-PRO" panose="020F0600000000000000" pitchFamily="50" charset="-128"/>
                        </a:rPr>
                        <a:t>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en-US" altLang="ja-JP" sz="1100" dirty="0">
                          <a:latin typeface="HG丸ｺﾞｼｯｸM-PRO" panose="020F0600000000000000" pitchFamily="50" charset="-128"/>
                          <a:ea typeface="HG丸ｺﾞｼｯｸM-PRO" panose="020F0600000000000000" pitchFamily="50" charset="-128"/>
                        </a:rPr>
                        <a:t>12 </a:t>
                      </a:r>
                      <a:r>
                        <a:rPr kumimoji="1" lang="ja-JP" altLang="en-US" sz="1100" dirty="0">
                          <a:latin typeface="HG丸ｺﾞｼｯｸM-PRO" panose="020F0600000000000000" pitchFamily="50" charset="-128"/>
                          <a:ea typeface="HG丸ｺﾞｼｯｸM-PRO" panose="020F0600000000000000" pitchFamily="50" charset="-128"/>
                        </a:rPr>
                        <a:t>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１ 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２ 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３ 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４ 月</a:t>
                      </a:r>
                    </a:p>
                  </a:txBody>
                  <a:tcPr anchor="ct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3978665644"/>
                  </a:ext>
                </a:extLst>
              </a:tr>
              <a:tr h="612000">
                <a:tc>
                  <a:txBody>
                    <a:bodyPr/>
                    <a:lstStyle/>
                    <a:p>
                      <a:pPr algn="l"/>
                      <a:endParaRPr kumimoji="1" lang="en-US" altLang="ja-JP" sz="1200" b="1" dirty="0">
                        <a:latin typeface="HG丸ｺﾞｼｯｸM-PRO" panose="020F0600000000000000" pitchFamily="50" charset="-128"/>
                        <a:ea typeface="HG丸ｺﾞｼｯｸM-PRO" panose="020F0600000000000000" pitchFamily="50" charset="-128"/>
                      </a:endParaRPr>
                    </a:p>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75870977"/>
                  </a:ext>
                </a:extLst>
              </a:tr>
              <a:tr h="792000">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u="sng"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3985828452"/>
                  </a:ext>
                </a:extLst>
              </a:tr>
              <a:tr h="1260328">
                <a:tc>
                  <a:txBody>
                    <a:bodyPr/>
                    <a:lstStyle/>
                    <a:p>
                      <a:pPr algn="l"/>
                      <a:endParaRPr kumimoji="1" lang="en-US" altLang="ja-JP" sz="1200" b="1"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547646620"/>
                  </a:ext>
                </a:extLst>
              </a:tr>
              <a:tr h="1728192">
                <a:tc>
                  <a:txBody>
                    <a:bodyPr/>
                    <a:lstStyle/>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8170128"/>
                  </a:ext>
                </a:extLst>
              </a:tr>
              <a:tr h="288000">
                <a:tc>
                  <a:txBody>
                    <a:bodyPr/>
                    <a:lstStyle/>
                    <a:p>
                      <a:pPr algn="ctr"/>
                      <a:endParaRPr kumimoji="1" lang="ja-JP" altLang="en-US" sz="1000" b="1" dirty="0">
                        <a:solidFill>
                          <a:schemeClr val="bg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８ 月</a:t>
                      </a:r>
                    </a:p>
                  </a:txBody>
                  <a:tcPr anchor="ctr">
                    <a:lnL w="12700" cap="flat" cmpd="sng" algn="ctr">
                      <a:solidFill>
                        <a:srgbClr val="002060"/>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９ 月</a:t>
                      </a:r>
                    </a:p>
                  </a:txBody>
                  <a:tcPr anchor="ctr">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en-US" altLang="ja-JP" sz="1100" b="1" dirty="0">
                          <a:solidFill>
                            <a:schemeClr val="bg1"/>
                          </a:solidFill>
                          <a:latin typeface="HG丸ｺﾞｼｯｸM-PRO" panose="020F0600000000000000" pitchFamily="50" charset="-128"/>
                          <a:ea typeface="HG丸ｺﾞｼｯｸM-PRO" panose="020F0600000000000000" pitchFamily="50" charset="-128"/>
                        </a:rPr>
                        <a:t>10 </a:t>
                      </a: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月</a:t>
                      </a:r>
                    </a:p>
                  </a:txBody>
                  <a:tcPr anchor="ctr">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en-US" altLang="ja-JP" sz="1100" b="1" dirty="0">
                          <a:solidFill>
                            <a:schemeClr val="bg1"/>
                          </a:solidFill>
                          <a:latin typeface="HG丸ｺﾞｼｯｸM-PRO" panose="020F0600000000000000" pitchFamily="50" charset="-128"/>
                          <a:ea typeface="HG丸ｺﾞｼｯｸM-PRO" panose="020F0600000000000000" pitchFamily="50" charset="-128"/>
                        </a:rPr>
                        <a:t>11 </a:t>
                      </a: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月</a:t>
                      </a:r>
                    </a:p>
                  </a:txBody>
                  <a:tcPr anchor="ctr">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en-US" altLang="ja-JP" sz="1100" b="1" dirty="0">
                          <a:solidFill>
                            <a:schemeClr val="bg1"/>
                          </a:solidFill>
                          <a:latin typeface="HG丸ｺﾞｼｯｸM-PRO" panose="020F0600000000000000" pitchFamily="50" charset="-128"/>
                          <a:ea typeface="HG丸ｺﾞｼｯｸM-PRO" panose="020F0600000000000000" pitchFamily="50" charset="-128"/>
                        </a:rPr>
                        <a:t>12 </a:t>
                      </a: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月</a:t>
                      </a:r>
                    </a:p>
                  </a:txBody>
                  <a:tcPr anchor="ctr">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１ 月</a:t>
                      </a:r>
                    </a:p>
                  </a:txBody>
                  <a:tcPr anchor="ctr">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２ 月</a:t>
                      </a:r>
                    </a:p>
                  </a:txBody>
                  <a:tcPr anchor="ctr">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３ 月</a:t>
                      </a:r>
                    </a:p>
                  </a:txBody>
                  <a:tcPr anchor="ctr">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４ 月</a:t>
                      </a:r>
                    </a:p>
                  </a:txBody>
                  <a:tcPr anchor="ctr">
                    <a:lnT w="12700" cap="flat" cmpd="sng" algn="ctr">
                      <a:solidFill>
                        <a:schemeClr val="bg1"/>
                      </a:solidFill>
                      <a:prstDash val="solid"/>
                      <a:round/>
                      <a:headEnd type="none" w="med" len="med"/>
                      <a:tailEnd type="none" w="med" len="med"/>
                    </a:lnT>
                    <a:solidFill>
                      <a:srgbClr val="0070C0"/>
                    </a:solidFill>
                  </a:tcPr>
                </a:tc>
                <a:extLst>
                  <a:ext uri="{0D108BD9-81ED-4DB2-BD59-A6C34878D82A}">
                    <a16:rowId xmlns:a16="http://schemas.microsoft.com/office/drawing/2014/main" val="2126605080"/>
                  </a:ext>
                </a:extLst>
              </a:tr>
            </a:tbl>
          </a:graphicData>
        </a:graphic>
      </p:graphicFrame>
      <p:sp>
        <p:nvSpPr>
          <p:cNvPr id="56" name="正方形/長方形 55">
            <a:extLst>
              <a:ext uri="{FF2B5EF4-FFF2-40B4-BE49-F238E27FC236}">
                <a16:creationId xmlns:a16="http://schemas.microsoft.com/office/drawing/2014/main" id="{A7A9745E-0046-4509-94B1-D920C107C68F}"/>
              </a:ext>
            </a:extLst>
          </p:cNvPr>
          <p:cNvSpPr/>
          <p:nvPr/>
        </p:nvSpPr>
        <p:spPr>
          <a:xfrm>
            <a:off x="5417004" y="2924472"/>
            <a:ext cx="1008111" cy="37355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1200" b="1" dirty="0">
                <a:solidFill>
                  <a:schemeClr val="tx1"/>
                </a:solidFill>
                <a:latin typeface="HG丸ｺﾞｼｯｸM-PRO" panose="020F0600000000000000" pitchFamily="50" charset="-128"/>
                <a:ea typeface="HG丸ｺﾞｼｯｸM-PRO" panose="020F0600000000000000" pitchFamily="50" charset="-128"/>
              </a:rPr>
              <a:t>12</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月中旬</a:t>
            </a:r>
            <a:endParaRPr kumimoji="1" lang="ja-JP" altLang="en-US"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8" name="正方形/長方形 57">
            <a:extLst>
              <a:ext uri="{FF2B5EF4-FFF2-40B4-BE49-F238E27FC236}">
                <a16:creationId xmlns:a16="http://schemas.microsoft.com/office/drawing/2014/main" id="{4ACAE8E8-82C5-4E35-BA74-9C1228EACC5F}"/>
              </a:ext>
            </a:extLst>
          </p:cNvPr>
          <p:cNvSpPr/>
          <p:nvPr/>
        </p:nvSpPr>
        <p:spPr>
          <a:xfrm>
            <a:off x="2987824" y="4735562"/>
            <a:ext cx="2134968" cy="305002"/>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直接育英会へ提出</a:t>
            </a:r>
          </a:p>
        </p:txBody>
      </p:sp>
      <p:sp>
        <p:nvSpPr>
          <p:cNvPr id="60" name="四角形: 角を丸くする 59">
            <a:extLst>
              <a:ext uri="{FF2B5EF4-FFF2-40B4-BE49-F238E27FC236}">
                <a16:creationId xmlns:a16="http://schemas.microsoft.com/office/drawing/2014/main" id="{F59F76C6-6EAA-49A4-9500-925A1E069924}"/>
              </a:ext>
            </a:extLst>
          </p:cNvPr>
          <p:cNvSpPr/>
          <p:nvPr/>
        </p:nvSpPr>
        <p:spPr>
          <a:xfrm>
            <a:off x="400967" y="2220857"/>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en-US" altLang="ja-JP" sz="1200" b="1" dirty="0">
                <a:solidFill>
                  <a:schemeClr val="bg1"/>
                </a:solidFill>
                <a:latin typeface="HG丸ｺﾞｼｯｸM-PRO" panose="020F0600000000000000" pitchFamily="50" charset="-128"/>
                <a:ea typeface="HG丸ｺﾞｼｯｸM-PRO" panose="020F0600000000000000" pitchFamily="50" charset="-128"/>
              </a:rPr>
              <a:t>2</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1" name="四角形: 角を丸くする 60">
            <a:extLst>
              <a:ext uri="{FF2B5EF4-FFF2-40B4-BE49-F238E27FC236}">
                <a16:creationId xmlns:a16="http://schemas.microsoft.com/office/drawing/2014/main" id="{8A44855C-1AA2-4C1F-A6C0-9CD52E11CC93}"/>
              </a:ext>
            </a:extLst>
          </p:cNvPr>
          <p:cNvSpPr/>
          <p:nvPr/>
        </p:nvSpPr>
        <p:spPr>
          <a:xfrm>
            <a:off x="397391" y="3023516"/>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en-US" altLang="ja-JP" sz="1200" b="1" dirty="0">
                <a:solidFill>
                  <a:schemeClr val="bg1"/>
                </a:solidFill>
                <a:latin typeface="HG丸ｺﾞｼｯｸM-PRO" panose="020F0600000000000000" pitchFamily="50" charset="-128"/>
                <a:ea typeface="HG丸ｺﾞｼｯｸM-PRO" panose="020F0600000000000000" pitchFamily="50" charset="-128"/>
              </a:rPr>
              <a:t>3</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3" name="四角形: 角を丸くする 62">
            <a:extLst>
              <a:ext uri="{FF2B5EF4-FFF2-40B4-BE49-F238E27FC236}">
                <a16:creationId xmlns:a16="http://schemas.microsoft.com/office/drawing/2014/main" id="{ECDF0615-72A1-4983-80A0-0578D4AA229E}"/>
              </a:ext>
            </a:extLst>
          </p:cNvPr>
          <p:cNvSpPr/>
          <p:nvPr/>
        </p:nvSpPr>
        <p:spPr>
          <a:xfrm>
            <a:off x="397391" y="3388176"/>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1200" b="1" dirty="0">
                <a:solidFill>
                  <a:schemeClr val="bg1"/>
                </a:solidFill>
                <a:latin typeface="HG丸ｺﾞｼｯｸM-PRO" panose="020F0600000000000000" pitchFamily="50" charset="-128"/>
                <a:ea typeface="HG丸ｺﾞｼｯｸM-PRO" panose="020F0600000000000000" pitchFamily="50" charset="-128"/>
              </a:rPr>
              <a:t>４</a:t>
            </a:r>
          </a:p>
        </p:txBody>
      </p:sp>
      <p:sp>
        <p:nvSpPr>
          <p:cNvPr id="64" name="角丸四角形 55">
            <a:extLst>
              <a:ext uri="{FF2B5EF4-FFF2-40B4-BE49-F238E27FC236}">
                <a16:creationId xmlns:a16="http://schemas.microsoft.com/office/drawing/2014/main" id="{EF608CB9-3329-481C-A0B0-F979AD22DA1D}"/>
              </a:ext>
            </a:extLst>
          </p:cNvPr>
          <p:cNvSpPr/>
          <p:nvPr/>
        </p:nvSpPr>
        <p:spPr>
          <a:xfrm>
            <a:off x="1358774" y="2512334"/>
            <a:ext cx="622800" cy="198000"/>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中学校</a:t>
            </a:r>
          </a:p>
        </p:txBody>
      </p:sp>
      <p:sp>
        <p:nvSpPr>
          <p:cNvPr id="65" name="角丸四角形 61">
            <a:extLst>
              <a:ext uri="{FF2B5EF4-FFF2-40B4-BE49-F238E27FC236}">
                <a16:creationId xmlns:a16="http://schemas.microsoft.com/office/drawing/2014/main" id="{034C6703-71F5-4455-B099-B6C925E8899B}"/>
              </a:ext>
            </a:extLst>
          </p:cNvPr>
          <p:cNvSpPr/>
          <p:nvPr/>
        </p:nvSpPr>
        <p:spPr>
          <a:xfrm>
            <a:off x="2222863" y="2508889"/>
            <a:ext cx="622800" cy="198000"/>
          </a:xfrm>
          <a:prstGeom prst="roundRect">
            <a:avLst/>
          </a:prstGeom>
          <a:solidFill>
            <a:srgbClr val="CC9B00"/>
          </a:solidFill>
          <a:ln>
            <a:solidFill>
              <a:srgbClr val="F9A967"/>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育英会</a:t>
            </a:r>
          </a:p>
        </p:txBody>
      </p:sp>
      <p:sp>
        <p:nvSpPr>
          <p:cNvPr id="66" name="角丸四角形 38">
            <a:extLst>
              <a:ext uri="{FF2B5EF4-FFF2-40B4-BE49-F238E27FC236}">
                <a16:creationId xmlns:a16="http://schemas.microsoft.com/office/drawing/2014/main" id="{17A9405E-B11D-4A1B-A53B-332A2830C261}"/>
              </a:ext>
            </a:extLst>
          </p:cNvPr>
          <p:cNvSpPr/>
          <p:nvPr/>
        </p:nvSpPr>
        <p:spPr>
          <a:xfrm>
            <a:off x="490971" y="2508889"/>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71" name="角丸四角形 61">
            <a:extLst>
              <a:ext uri="{FF2B5EF4-FFF2-40B4-BE49-F238E27FC236}">
                <a16:creationId xmlns:a16="http://schemas.microsoft.com/office/drawing/2014/main" id="{92E158DD-70DA-4D93-8389-A71020D00E35}"/>
              </a:ext>
            </a:extLst>
          </p:cNvPr>
          <p:cNvSpPr/>
          <p:nvPr/>
        </p:nvSpPr>
        <p:spPr>
          <a:xfrm>
            <a:off x="490971" y="3749288"/>
            <a:ext cx="622800" cy="198000"/>
          </a:xfrm>
          <a:prstGeom prst="roundRect">
            <a:avLst/>
          </a:prstGeom>
          <a:solidFill>
            <a:srgbClr val="CC9B00"/>
          </a:solidFill>
          <a:ln>
            <a:solidFill>
              <a:srgbClr val="F9A967"/>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育英会</a:t>
            </a:r>
          </a:p>
        </p:txBody>
      </p:sp>
      <p:sp>
        <p:nvSpPr>
          <p:cNvPr id="72" name="角丸四角形 38">
            <a:extLst>
              <a:ext uri="{FF2B5EF4-FFF2-40B4-BE49-F238E27FC236}">
                <a16:creationId xmlns:a16="http://schemas.microsoft.com/office/drawing/2014/main" id="{6F5E8DDE-150C-4EB7-98D3-1059C9FD5828}"/>
              </a:ext>
            </a:extLst>
          </p:cNvPr>
          <p:cNvSpPr/>
          <p:nvPr/>
        </p:nvSpPr>
        <p:spPr>
          <a:xfrm>
            <a:off x="2222863" y="3743443"/>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74" name="正方形/長方形 73">
            <a:extLst>
              <a:ext uri="{FF2B5EF4-FFF2-40B4-BE49-F238E27FC236}">
                <a16:creationId xmlns:a16="http://schemas.microsoft.com/office/drawing/2014/main" id="{4FCBFE7C-A3E8-49B7-912D-840D4AA7DCB6}"/>
              </a:ext>
            </a:extLst>
          </p:cNvPr>
          <p:cNvSpPr/>
          <p:nvPr/>
        </p:nvSpPr>
        <p:spPr>
          <a:xfrm>
            <a:off x="613415" y="2204392"/>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5" name="正方形/長方形 74">
            <a:extLst>
              <a:ext uri="{FF2B5EF4-FFF2-40B4-BE49-F238E27FC236}">
                <a16:creationId xmlns:a16="http://schemas.microsoft.com/office/drawing/2014/main" id="{D157FDD5-3019-458D-842B-4DDB6E6CDBD5}"/>
              </a:ext>
            </a:extLst>
          </p:cNvPr>
          <p:cNvSpPr/>
          <p:nvPr/>
        </p:nvSpPr>
        <p:spPr>
          <a:xfrm>
            <a:off x="613415" y="2996480"/>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採用決定通知の送付</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7" name="正方形/長方形 76">
            <a:extLst>
              <a:ext uri="{FF2B5EF4-FFF2-40B4-BE49-F238E27FC236}">
                <a16:creationId xmlns:a16="http://schemas.microsoft.com/office/drawing/2014/main" id="{C260BA46-09BE-4EC6-8453-97F34FF5B9DA}"/>
              </a:ext>
            </a:extLst>
          </p:cNvPr>
          <p:cNvSpPr/>
          <p:nvPr/>
        </p:nvSpPr>
        <p:spPr>
          <a:xfrm>
            <a:off x="613415" y="3371711"/>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借入</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手続き書類の送付</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9" name="角丸四角形 38">
            <a:extLst>
              <a:ext uri="{FF2B5EF4-FFF2-40B4-BE49-F238E27FC236}">
                <a16:creationId xmlns:a16="http://schemas.microsoft.com/office/drawing/2014/main" id="{7116C511-8E32-41F1-85B8-8007553FF1D3}"/>
              </a:ext>
            </a:extLst>
          </p:cNvPr>
          <p:cNvSpPr/>
          <p:nvPr/>
        </p:nvSpPr>
        <p:spPr>
          <a:xfrm>
            <a:off x="467544" y="4825594"/>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80" name="角丸四角形 61">
            <a:extLst>
              <a:ext uri="{FF2B5EF4-FFF2-40B4-BE49-F238E27FC236}">
                <a16:creationId xmlns:a16="http://schemas.microsoft.com/office/drawing/2014/main" id="{129D8B39-B300-493D-9089-469550B78959}"/>
              </a:ext>
            </a:extLst>
          </p:cNvPr>
          <p:cNvSpPr/>
          <p:nvPr/>
        </p:nvSpPr>
        <p:spPr>
          <a:xfrm>
            <a:off x="2221008" y="4825594"/>
            <a:ext cx="622800" cy="198000"/>
          </a:xfrm>
          <a:prstGeom prst="roundRect">
            <a:avLst/>
          </a:prstGeom>
          <a:solidFill>
            <a:srgbClr val="CC9B00"/>
          </a:solidFill>
          <a:ln>
            <a:solidFill>
              <a:srgbClr val="F9A967"/>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育英会</a:t>
            </a:r>
          </a:p>
        </p:txBody>
      </p:sp>
      <p:sp>
        <p:nvSpPr>
          <p:cNvPr id="81" name="矢印: 右 80">
            <a:extLst>
              <a:ext uri="{FF2B5EF4-FFF2-40B4-BE49-F238E27FC236}">
                <a16:creationId xmlns:a16="http://schemas.microsoft.com/office/drawing/2014/main" id="{31EDE107-C9F6-431D-AD26-12AD74C3E6CE}"/>
              </a:ext>
            </a:extLst>
          </p:cNvPr>
          <p:cNvSpPr/>
          <p:nvPr/>
        </p:nvSpPr>
        <p:spPr>
          <a:xfrm>
            <a:off x="1113771" y="4852523"/>
            <a:ext cx="108824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87" name="角丸四角形 38">
            <a:extLst>
              <a:ext uri="{FF2B5EF4-FFF2-40B4-BE49-F238E27FC236}">
                <a16:creationId xmlns:a16="http://schemas.microsoft.com/office/drawing/2014/main" id="{A8680509-8E25-4F16-A6EE-0C81913D8624}"/>
              </a:ext>
            </a:extLst>
          </p:cNvPr>
          <p:cNvSpPr/>
          <p:nvPr/>
        </p:nvSpPr>
        <p:spPr>
          <a:xfrm>
            <a:off x="476651" y="5549747"/>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88" name="角丸四角形 61">
            <a:extLst>
              <a:ext uri="{FF2B5EF4-FFF2-40B4-BE49-F238E27FC236}">
                <a16:creationId xmlns:a16="http://schemas.microsoft.com/office/drawing/2014/main" id="{5C7F1A51-4653-41A1-81E7-EAD54F68EC0C}"/>
              </a:ext>
            </a:extLst>
          </p:cNvPr>
          <p:cNvSpPr/>
          <p:nvPr/>
        </p:nvSpPr>
        <p:spPr>
          <a:xfrm>
            <a:off x="1790445" y="5549747"/>
            <a:ext cx="1053363" cy="198000"/>
          </a:xfrm>
          <a:prstGeom prst="roundRect">
            <a:avLst/>
          </a:prstGeom>
          <a:solidFill>
            <a:schemeClr val="bg2">
              <a:lumMod val="1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latin typeface="HG丸ｺﾞｼｯｸM-PRO" panose="020F0600000000000000" pitchFamily="50" charset="-128"/>
                <a:ea typeface="HG丸ｺﾞｼｯｸM-PRO" panose="020F0600000000000000" pitchFamily="50" charset="-128"/>
              </a:rPr>
              <a:t>進学先高校等</a:t>
            </a:r>
          </a:p>
        </p:txBody>
      </p:sp>
      <p:sp>
        <p:nvSpPr>
          <p:cNvPr id="89" name="矢印: 右 88">
            <a:extLst>
              <a:ext uri="{FF2B5EF4-FFF2-40B4-BE49-F238E27FC236}">
                <a16:creationId xmlns:a16="http://schemas.microsoft.com/office/drawing/2014/main" id="{35644196-0008-4888-A090-7D2ADA18E78A}"/>
              </a:ext>
            </a:extLst>
          </p:cNvPr>
          <p:cNvSpPr/>
          <p:nvPr/>
        </p:nvSpPr>
        <p:spPr>
          <a:xfrm>
            <a:off x="1126561" y="5576271"/>
            <a:ext cx="6444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90" name="正方形/長方形 89">
            <a:extLst>
              <a:ext uri="{FF2B5EF4-FFF2-40B4-BE49-F238E27FC236}">
                <a16:creationId xmlns:a16="http://schemas.microsoft.com/office/drawing/2014/main" id="{CB1A8582-C4E7-46C6-B48D-656312EE5F0B}"/>
              </a:ext>
            </a:extLst>
          </p:cNvPr>
          <p:cNvSpPr/>
          <p:nvPr/>
        </p:nvSpPr>
        <p:spPr>
          <a:xfrm>
            <a:off x="2987824" y="5466359"/>
            <a:ext cx="2134968" cy="35251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進学先高校等へ提出</a:t>
            </a:r>
          </a:p>
        </p:txBody>
      </p:sp>
      <p:sp>
        <p:nvSpPr>
          <p:cNvPr id="91" name="四角形: 角を丸くする 90">
            <a:extLst>
              <a:ext uri="{FF2B5EF4-FFF2-40B4-BE49-F238E27FC236}">
                <a16:creationId xmlns:a16="http://schemas.microsoft.com/office/drawing/2014/main" id="{A03560B0-EB42-438D-B7F3-C077E8E11883}"/>
              </a:ext>
            </a:extLst>
          </p:cNvPr>
          <p:cNvSpPr/>
          <p:nvPr/>
        </p:nvSpPr>
        <p:spPr>
          <a:xfrm>
            <a:off x="467544" y="4513797"/>
            <a:ext cx="2134969" cy="216000"/>
          </a:xfrm>
          <a:prstGeom prst="roundRect">
            <a:avLst>
              <a:gd name="adj" fmla="val 34745"/>
            </a:avLst>
          </a:prstGeom>
          <a:solidFill>
            <a:schemeClr val="bg1"/>
          </a:solidFill>
          <a:ln w="1905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入 学 時 増 額 奨 学 資 金</a:t>
            </a:r>
          </a:p>
        </p:txBody>
      </p:sp>
      <p:sp>
        <p:nvSpPr>
          <p:cNvPr id="92" name="四角形: 角を丸くする 91">
            <a:extLst>
              <a:ext uri="{FF2B5EF4-FFF2-40B4-BE49-F238E27FC236}">
                <a16:creationId xmlns:a16="http://schemas.microsoft.com/office/drawing/2014/main" id="{8A75C1E9-C16B-4EEF-82EB-36C311096B11}"/>
              </a:ext>
            </a:extLst>
          </p:cNvPr>
          <p:cNvSpPr/>
          <p:nvPr/>
        </p:nvSpPr>
        <p:spPr>
          <a:xfrm>
            <a:off x="467544" y="5261739"/>
            <a:ext cx="1440160" cy="216000"/>
          </a:xfrm>
          <a:prstGeom prst="roundRect">
            <a:avLst>
              <a:gd name="adj" fmla="val 30931"/>
            </a:avLst>
          </a:prstGeom>
          <a:solidFill>
            <a:schemeClr val="bg1"/>
          </a:solidFill>
          <a:ln w="1905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奨　学　資　金</a:t>
            </a:r>
          </a:p>
        </p:txBody>
      </p:sp>
      <p:sp>
        <p:nvSpPr>
          <p:cNvPr id="93" name="四角形: 角を丸くする 92">
            <a:extLst>
              <a:ext uri="{FF2B5EF4-FFF2-40B4-BE49-F238E27FC236}">
                <a16:creationId xmlns:a16="http://schemas.microsoft.com/office/drawing/2014/main" id="{8B5BF89F-E0A8-4393-84A1-8A5714680371}"/>
              </a:ext>
            </a:extLst>
          </p:cNvPr>
          <p:cNvSpPr/>
          <p:nvPr/>
        </p:nvSpPr>
        <p:spPr>
          <a:xfrm>
            <a:off x="3605432" y="1628800"/>
            <a:ext cx="894560" cy="252000"/>
          </a:xfrm>
          <a:prstGeom prst="roundRect">
            <a:avLst>
              <a:gd name="adj" fmla="val 14455"/>
            </a:avLst>
          </a:prstGeom>
          <a:solidFill>
            <a:schemeClr val="bg1"/>
          </a:solidFill>
          <a:ln w="158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lang="ja-JP" altLang="en-US" sz="1100" b="1" dirty="0">
                <a:solidFill>
                  <a:schemeClr val="tx1"/>
                </a:solidFill>
                <a:latin typeface="HG丸ｺﾞｼｯｸM-PRO" panose="020F0600000000000000" pitchFamily="50" charset="-128"/>
                <a:ea typeface="HG丸ｺﾞｼｯｸM-PRO" panose="020F0600000000000000" pitchFamily="50" charset="-128"/>
              </a:rPr>
              <a:t>募集期間</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4" name="四角形: 角を丸くする 93">
            <a:extLst>
              <a:ext uri="{FF2B5EF4-FFF2-40B4-BE49-F238E27FC236}">
                <a16:creationId xmlns:a16="http://schemas.microsoft.com/office/drawing/2014/main" id="{E7E1F46B-E6F5-4E6F-9E4A-7BA048683808}"/>
              </a:ext>
            </a:extLst>
          </p:cNvPr>
          <p:cNvSpPr/>
          <p:nvPr/>
        </p:nvSpPr>
        <p:spPr>
          <a:xfrm>
            <a:off x="3772329" y="2420888"/>
            <a:ext cx="760132" cy="252000"/>
          </a:xfrm>
          <a:prstGeom prst="roundRect">
            <a:avLst>
              <a:gd name="adj" fmla="val 13208"/>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1050" b="1" dirty="0">
                <a:solidFill>
                  <a:schemeClr val="bg1"/>
                </a:solidFill>
                <a:latin typeface="HG丸ｺﾞｼｯｸM-PRO" panose="020F0600000000000000" pitchFamily="50" charset="-128"/>
                <a:ea typeface="HG丸ｺﾞｼｯｸM-PRO" panose="020F0600000000000000" pitchFamily="50" charset="-128"/>
              </a:rPr>
              <a:t>提出期間</a:t>
            </a:r>
          </a:p>
        </p:txBody>
      </p:sp>
      <p:sp>
        <p:nvSpPr>
          <p:cNvPr id="96" name="四角形: 角を丸くする 95">
            <a:extLst>
              <a:ext uri="{FF2B5EF4-FFF2-40B4-BE49-F238E27FC236}">
                <a16:creationId xmlns:a16="http://schemas.microsoft.com/office/drawing/2014/main" id="{B81CB729-3A6C-425E-BED9-1448095F0099}"/>
              </a:ext>
            </a:extLst>
          </p:cNvPr>
          <p:cNvSpPr/>
          <p:nvPr/>
        </p:nvSpPr>
        <p:spPr>
          <a:xfrm>
            <a:off x="2293386" y="3021305"/>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p.28</a:t>
            </a:r>
            <a:endParaRPr kumimoji="1"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8" name="四角形: 角を丸くする 97">
            <a:extLst>
              <a:ext uri="{FF2B5EF4-FFF2-40B4-BE49-F238E27FC236}">
                <a16:creationId xmlns:a16="http://schemas.microsoft.com/office/drawing/2014/main" id="{99BCE5B4-A082-4269-9C2E-1871395A8167}"/>
              </a:ext>
            </a:extLst>
          </p:cNvPr>
          <p:cNvSpPr/>
          <p:nvPr/>
        </p:nvSpPr>
        <p:spPr>
          <a:xfrm>
            <a:off x="2293385" y="3397711"/>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a:t>
            </a:r>
            <a:r>
              <a:rPr lang="en-US" altLang="ja-JP" sz="900" b="1" dirty="0">
                <a:solidFill>
                  <a:schemeClr val="tx1"/>
                </a:solidFill>
                <a:latin typeface="HG丸ｺﾞｼｯｸM-PRO" panose="020F0600000000000000" pitchFamily="50" charset="-128"/>
                <a:ea typeface="HG丸ｺﾞｼｯｸM-PRO" panose="020F0600000000000000" pitchFamily="50" charset="-128"/>
              </a:rPr>
              <a:t>29</a:t>
            </a:r>
            <a:endParaRPr kumimoji="1"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9" name="正方形/長方形 98">
            <a:extLst>
              <a:ext uri="{FF2B5EF4-FFF2-40B4-BE49-F238E27FC236}">
                <a16:creationId xmlns:a16="http://schemas.microsoft.com/office/drawing/2014/main" id="{33EEABED-5392-4D94-A491-D80B7B303484}"/>
              </a:ext>
            </a:extLst>
          </p:cNvPr>
          <p:cNvSpPr/>
          <p:nvPr/>
        </p:nvSpPr>
        <p:spPr>
          <a:xfrm>
            <a:off x="2987824" y="2031477"/>
            <a:ext cx="4159577" cy="46141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en-US" altLang="ja-JP" sz="1250" b="1" u="sng"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 </a:t>
            </a:r>
            <a:r>
              <a:rPr kumimoji="1" lang="ja-JP" altLang="en-US" sz="1250" b="1" u="sng"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必ず、</a:t>
            </a:r>
            <a:r>
              <a:rPr lang="ja-JP" altLang="en-US" sz="1250" b="1" u="sng"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学校が定めた期限までに提出してください！</a:t>
            </a:r>
            <a:endParaRPr kumimoji="1" lang="ja-JP" altLang="en-US" sz="1250" b="1" u="sng"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endParaRPr>
          </a:p>
        </p:txBody>
      </p:sp>
      <p:cxnSp>
        <p:nvCxnSpPr>
          <p:cNvPr id="100" name="直線矢印コネクタ 99">
            <a:extLst>
              <a:ext uri="{FF2B5EF4-FFF2-40B4-BE49-F238E27FC236}">
                <a16:creationId xmlns:a16="http://schemas.microsoft.com/office/drawing/2014/main" id="{42ACE8D3-DEF9-4C0D-AFD4-FCA6CEFE4A17}"/>
              </a:ext>
            </a:extLst>
          </p:cNvPr>
          <p:cNvCxnSpPr>
            <a:cxnSpLocks/>
          </p:cNvCxnSpPr>
          <p:nvPr/>
        </p:nvCxnSpPr>
        <p:spPr>
          <a:xfrm flipV="1">
            <a:off x="3605432" y="1969775"/>
            <a:ext cx="894560" cy="5178"/>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 name="四角形: 角を丸くする 103">
            <a:extLst>
              <a:ext uri="{FF2B5EF4-FFF2-40B4-BE49-F238E27FC236}">
                <a16:creationId xmlns:a16="http://schemas.microsoft.com/office/drawing/2014/main" id="{25CF077A-D514-4027-9922-198D7A7064EF}"/>
              </a:ext>
            </a:extLst>
          </p:cNvPr>
          <p:cNvSpPr/>
          <p:nvPr/>
        </p:nvSpPr>
        <p:spPr>
          <a:xfrm>
            <a:off x="6658981" y="4777777"/>
            <a:ext cx="1533187" cy="252000"/>
          </a:xfrm>
          <a:prstGeom prst="roundRect">
            <a:avLst>
              <a:gd name="adj" fmla="val 24958"/>
            </a:avLst>
          </a:prstGeom>
          <a:solidFill>
            <a:srgbClr val="002060"/>
          </a:solidFill>
          <a:ln w="57150" cmpd="dbl">
            <a:no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05" name="四角形: 角を丸くする 104">
            <a:extLst>
              <a:ext uri="{FF2B5EF4-FFF2-40B4-BE49-F238E27FC236}">
                <a16:creationId xmlns:a16="http://schemas.microsoft.com/office/drawing/2014/main" id="{7B4C94F8-0155-43C2-BC0E-3BFB3B709DBD}"/>
              </a:ext>
            </a:extLst>
          </p:cNvPr>
          <p:cNvSpPr/>
          <p:nvPr/>
        </p:nvSpPr>
        <p:spPr>
          <a:xfrm>
            <a:off x="8017439" y="5516616"/>
            <a:ext cx="432000" cy="252000"/>
          </a:xfrm>
          <a:prstGeom prst="roundRect">
            <a:avLst>
              <a:gd name="adj" fmla="val 22632"/>
            </a:avLst>
          </a:prstGeom>
          <a:solidFill>
            <a:srgbClr val="002060"/>
          </a:solidFill>
          <a:ln w="57150" cmpd="dbl">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07" name="角丸四角形 55">
            <a:extLst>
              <a:ext uri="{FF2B5EF4-FFF2-40B4-BE49-F238E27FC236}">
                <a16:creationId xmlns:a16="http://schemas.microsoft.com/office/drawing/2014/main" id="{C44880E0-FE0C-46D7-B64D-21311431178F}"/>
              </a:ext>
            </a:extLst>
          </p:cNvPr>
          <p:cNvSpPr/>
          <p:nvPr/>
        </p:nvSpPr>
        <p:spPr>
          <a:xfrm>
            <a:off x="1356912" y="3749522"/>
            <a:ext cx="622800" cy="198000"/>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中学校</a:t>
            </a:r>
          </a:p>
        </p:txBody>
      </p:sp>
      <p:grpSp>
        <p:nvGrpSpPr>
          <p:cNvPr id="108" name="グループ化 107">
            <a:extLst>
              <a:ext uri="{FF2B5EF4-FFF2-40B4-BE49-F238E27FC236}">
                <a16:creationId xmlns:a16="http://schemas.microsoft.com/office/drawing/2014/main" id="{905F028A-F252-410E-AC24-96052FC796F3}"/>
              </a:ext>
            </a:extLst>
          </p:cNvPr>
          <p:cNvGrpSpPr/>
          <p:nvPr/>
        </p:nvGrpSpPr>
        <p:grpSpPr>
          <a:xfrm>
            <a:off x="1130522" y="3776280"/>
            <a:ext cx="1072177" cy="144016"/>
            <a:chOff x="1138146" y="1358432"/>
            <a:chExt cx="1072177" cy="144016"/>
          </a:xfrm>
        </p:grpSpPr>
        <p:sp>
          <p:nvSpPr>
            <p:cNvPr id="109" name="矢印: 右 108">
              <a:extLst>
                <a:ext uri="{FF2B5EF4-FFF2-40B4-BE49-F238E27FC236}">
                  <a16:creationId xmlns:a16="http://schemas.microsoft.com/office/drawing/2014/main" id="{F3788D69-978B-4AE0-9DDC-A57F85A44613}"/>
                </a:ext>
              </a:extLst>
            </p:cNvPr>
            <p:cNvSpPr/>
            <p:nvPr/>
          </p:nvSpPr>
          <p:spPr>
            <a:xfrm>
              <a:off x="1138146" y="1358432"/>
              <a:ext cx="205200" cy="144016"/>
            </a:xfrm>
            <a:prstGeom prst="rightArrow">
              <a:avLst/>
            </a:prstGeom>
            <a:solidFill>
              <a:schemeClr val="bg1"/>
            </a:solidFill>
            <a:ln w="6350"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10" name="矢印: 右 109">
              <a:extLst>
                <a:ext uri="{FF2B5EF4-FFF2-40B4-BE49-F238E27FC236}">
                  <a16:creationId xmlns:a16="http://schemas.microsoft.com/office/drawing/2014/main" id="{B6E66968-996C-4FF9-9AE5-98FA3E8FD941}"/>
                </a:ext>
              </a:extLst>
            </p:cNvPr>
            <p:cNvSpPr/>
            <p:nvPr/>
          </p:nvSpPr>
          <p:spPr>
            <a:xfrm>
              <a:off x="2005123" y="1358432"/>
              <a:ext cx="2052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grpSp>
        <p:nvGrpSpPr>
          <p:cNvPr id="114" name="グループ化 113">
            <a:extLst>
              <a:ext uri="{FF2B5EF4-FFF2-40B4-BE49-F238E27FC236}">
                <a16:creationId xmlns:a16="http://schemas.microsoft.com/office/drawing/2014/main" id="{1AA596C8-22E3-47A0-8471-E57BC9749303}"/>
              </a:ext>
            </a:extLst>
          </p:cNvPr>
          <p:cNvGrpSpPr/>
          <p:nvPr/>
        </p:nvGrpSpPr>
        <p:grpSpPr>
          <a:xfrm>
            <a:off x="1136211" y="2535696"/>
            <a:ext cx="1072177" cy="144016"/>
            <a:chOff x="1138146" y="1358432"/>
            <a:chExt cx="1072177" cy="144016"/>
          </a:xfrm>
        </p:grpSpPr>
        <p:sp>
          <p:nvSpPr>
            <p:cNvPr id="115" name="矢印: 右 114">
              <a:extLst>
                <a:ext uri="{FF2B5EF4-FFF2-40B4-BE49-F238E27FC236}">
                  <a16:creationId xmlns:a16="http://schemas.microsoft.com/office/drawing/2014/main" id="{91B25EF6-3370-4E35-AF23-2E4FC5A65379}"/>
                </a:ext>
              </a:extLst>
            </p:cNvPr>
            <p:cNvSpPr/>
            <p:nvPr/>
          </p:nvSpPr>
          <p:spPr>
            <a:xfrm>
              <a:off x="1138146" y="1358432"/>
              <a:ext cx="2052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16" name="矢印: 右 115">
              <a:extLst>
                <a:ext uri="{FF2B5EF4-FFF2-40B4-BE49-F238E27FC236}">
                  <a16:creationId xmlns:a16="http://schemas.microsoft.com/office/drawing/2014/main" id="{533C9589-1A2B-46D2-B9E6-DCA7917DFF27}"/>
                </a:ext>
              </a:extLst>
            </p:cNvPr>
            <p:cNvSpPr/>
            <p:nvPr/>
          </p:nvSpPr>
          <p:spPr>
            <a:xfrm>
              <a:off x="2005123" y="1358432"/>
              <a:ext cx="205200" cy="144016"/>
            </a:xfrm>
            <a:prstGeom prst="rightArrow">
              <a:avLst/>
            </a:prstGeom>
            <a:solidFill>
              <a:schemeClr val="bg1"/>
            </a:solidFill>
            <a:ln w="6350"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sp>
        <p:nvSpPr>
          <p:cNvPr id="120" name="四角形: 角を丸くする 119">
            <a:extLst>
              <a:ext uri="{FF2B5EF4-FFF2-40B4-BE49-F238E27FC236}">
                <a16:creationId xmlns:a16="http://schemas.microsoft.com/office/drawing/2014/main" id="{B7FDCDEE-BDFF-455E-BDDB-4E5D1642CF31}"/>
              </a:ext>
            </a:extLst>
          </p:cNvPr>
          <p:cNvSpPr/>
          <p:nvPr/>
        </p:nvSpPr>
        <p:spPr>
          <a:xfrm>
            <a:off x="5838241" y="3459322"/>
            <a:ext cx="252000" cy="252000"/>
          </a:xfrm>
          <a:prstGeom prst="roundRect">
            <a:avLst>
              <a:gd name="adj" fmla="val 15638"/>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23" name="四角形: 角を丸くする 122">
            <a:extLst>
              <a:ext uri="{FF2B5EF4-FFF2-40B4-BE49-F238E27FC236}">
                <a16:creationId xmlns:a16="http://schemas.microsoft.com/office/drawing/2014/main" id="{D05E8DF1-CF09-47FA-B396-494C9FC283E2}"/>
              </a:ext>
            </a:extLst>
          </p:cNvPr>
          <p:cNvSpPr/>
          <p:nvPr/>
        </p:nvSpPr>
        <p:spPr>
          <a:xfrm>
            <a:off x="400967" y="1678597"/>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1200" b="1" dirty="0">
                <a:solidFill>
                  <a:schemeClr val="bg1"/>
                </a:solidFill>
                <a:latin typeface="HG丸ｺﾞｼｯｸM-PRO" panose="020F0600000000000000" pitchFamily="50" charset="-128"/>
                <a:ea typeface="HG丸ｺﾞｼｯｸM-PRO" panose="020F0600000000000000" pitchFamily="50" charset="-128"/>
              </a:rPr>
              <a:t>１</a:t>
            </a:r>
          </a:p>
        </p:txBody>
      </p:sp>
      <p:sp>
        <p:nvSpPr>
          <p:cNvPr id="124" name="正方形/長方形 123">
            <a:extLst>
              <a:ext uri="{FF2B5EF4-FFF2-40B4-BE49-F238E27FC236}">
                <a16:creationId xmlns:a16="http://schemas.microsoft.com/office/drawing/2014/main" id="{D20AF66F-2C07-43F5-AAEB-FC8A83C2844D}"/>
              </a:ext>
            </a:extLst>
          </p:cNvPr>
          <p:cNvSpPr/>
          <p:nvPr/>
        </p:nvSpPr>
        <p:spPr>
          <a:xfrm>
            <a:off x="613415" y="1658990"/>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募　　集</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5" name="縦書きテキスト プレースホルダー 2">
            <a:extLst>
              <a:ext uri="{FF2B5EF4-FFF2-40B4-BE49-F238E27FC236}">
                <a16:creationId xmlns:a16="http://schemas.microsoft.com/office/drawing/2014/main" id="{74EA3955-E6EF-4BCB-A166-AB23E70B8655}"/>
              </a:ext>
            </a:extLst>
          </p:cNvPr>
          <p:cNvSpPr txBox="1">
            <a:spLocks/>
          </p:cNvSpPr>
          <p:nvPr/>
        </p:nvSpPr>
        <p:spPr>
          <a:xfrm>
            <a:off x="345255" y="723119"/>
            <a:ext cx="8403209" cy="54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700" dirty="0">
                <a:latin typeface="HG丸ｺﾞｼｯｸM-PRO" panose="020F0600000000000000" pitchFamily="50" charset="-128"/>
                <a:ea typeface="HG丸ｺﾞｼｯｸM-PRO" panose="020F0600000000000000" pitchFamily="50" charset="-128"/>
              </a:rPr>
              <a:t>申込みから貸付までのおもな流れです。詳細は各ページをご覧ください。→</a:t>
            </a:r>
            <a:endParaRPr lang="en-US" altLang="ja-JP" sz="1700" dirty="0">
              <a:latin typeface="HG丸ｺﾞｼｯｸM-PRO" panose="020F0600000000000000" pitchFamily="50" charset="-128"/>
              <a:ea typeface="HG丸ｺﾞｼｯｸM-PRO" panose="020F0600000000000000" pitchFamily="50" charset="-128"/>
            </a:endParaRPr>
          </a:p>
        </p:txBody>
      </p:sp>
      <p:sp>
        <p:nvSpPr>
          <p:cNvPr id="126" name="四角形: 角を丸くする 125">
            <a:extLst>
              <a:ext uri="{FF2B5EF4-FFF2-40B4-BE49-F238E27FC236}">
                <a16:creationId xmlns:a16="http://schemas.microsoft.com/office/drawing/2014/main" id="{CECBCCE6-1499-4B52-8719-C9B6B62CFCAB}"/>
              </a:ext>
            </a:extLst>
          </p:cNvPr>
          <p:cNvSpPr/>
          <p:nvPr/>
        </p:nvSpPr>
        <p:spPr>
          <a:xfrm>
            <a:off x="7936667" y="806205"/>
            <a:ext cx="716083" cy="241455"/>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p.</a:t>
            </a:r>
            <a:r>
              <a:rPr lang="ja-JP" altLang="en-US" sz="1000" dirty="0">
                <a:solidFill>
                  <a:schemeClr val="tx1"/>
                </a:solidFill>
                <a:latin typeface="HG丸ｺﾞｼｯｸM-PRO" panose="020F0600000000000000" pitchFamily="50" charset="-128"/>
                <a:ea typeface="HG丸ｺﾞｼｯｸM-PRO" panose="020F0600000000000000" pitchFamily="50" charset="-128"/>
              </a:rPr>
              <a:t>〇〇</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7" name="四角形: 角を丸くする 126">
            <a:extLst>
              <a:ext uri="{FF2B5EF4-FFF2-40B4-BE49-F238E27FC236}">
                <a16:creationId xmlns:a16="http://schemas.microsoft.com/office/drawing/2014/main" id="{54D0BB70-EEAE-4FD0-B7A6-C5A71DC07A38}"/>
              </a:ext>
            </a:extLst>
          </p:cNvPr>
          <p:cNvSpPr/>
          <p:nvPr/>
        </p:nvSpPr>
        <p:spPr>
          <a:xfrm>
            <a:off x="395536" y="4201442"/>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en-US" altLang="ja-JP" sz="1200" b="1" dirty="0">
                <a:solidFill>
                  <a:schemeClr val="bg1"/>
                </a:solidFill>
                <a:latin typeface="HG丸ｺﾞｼｯｸM-PRO" panose="020F0600000000000000" pitchFamily="50" charset="-128"/>
                <a:ea typeface="HG丸ｺﾞｼｯｸM-PRO" panose="020F0600000000000000" pitchFamily="50" charset="-128"/>
              </a:rPr>
              <a:t>5</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128" name="直線矢印コネクタ 127">
            <a:extLst>
              <a:ext uri="{FF2B5EF4-FFF2-40B4-BE49-F238E27FC236}">
                <a16:creationId xmlns:a16="http://schemas.microsoft.com/office/drawing/2014/main" id="{10AFFE0F-07B5-476C-8E53-43F0242079B7}"/>
              </a:ext>
            </a:extLst>
          </p:cNvPr>
          <p:cNvCxnSpPr>
            <a:cxnSpLocks/>
          </p:cNvCxnSpPr>
          <p:nvPr/>
        </p:nvCxnSpPr>
        <p:spPr>
          <a:xfrm>
            <a:off x="3772329" y="2751720"/>
            <a:ext cx="760132" cy="0"/>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9" name="正方形/長方形 128">
            <a:extLst>
              <a:ext uri="{FF2B5EF4-FFF2-40B4-BE49-F238E27FC236}">
                <a16:creationId xmlns:a16="http://schemas.microsoft.com/office/drawing/2014/main" id="{2EFA6B11-669E-4E55-90F0-FA739C0CDA4E}"/>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14</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9" name="四角形: 角を丸くする 58">
            <a:extLst>
              <a:ext uri="{FF2B5EF4-FFF2-40B4-BE49-F238E27FC236}">
                <a16:creationId xmlns:a16="http://schemas.microsoft.com/office/drawing/2014/main" id="{072FEDC3-18A8-45E4-90D6-B34D320AB4C4}"/>
              </a:ext>
            </a:extLst>
          </p:cNvPr>
          <p:cNvSpPr/>
          <p:nvPr/>
        </p:nvSpPr>
        <p:spPr>
          <a:xfrm>
            <a:off x="2293385" y="1724807"/>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p.15</a:t>
            </a: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a:t>
            </a:r>
          </a:p>
        </p:txBody>
      </p:sp>
      <p:sp>
        <p:nvSpPr>
          <p:cNvPr id="69" name="正方形/長方形 68">
            <a:extLst>
              <a:ext uri="{FF2B5EF4-FFF2-40B4-BE49-F238E27FC236}">
                <a16:creationId xmlns:a16="http://schemas.microsoft.com/office/drawing/2014/main" id="{6B09FF31-6196-48A4-A4D9-31DBFD652BE8}"/>
              </a:ext>
            </a:extLst>
          </p:cNvPr>
          <p:cNvSpPr/>
          <p:nvPr/>
        </p:nvSpPr>
        <p:spPr>
          <a:xfrm>
            <a:off x="613046" y="4188147"/>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借入手続き</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3" name="四角形: 角を丸くする 72">
            <a:extLst>
              <a:ext uri="{FF2B5EF4-FFF2-40B4-BE49-F238E27FC236}">
                <a16:creationId xmlns:a16="http://schemas.microsoft.com/office/drawing/2014/main" id="{915673D7-0357-4EA1-A2CB-CCE3F23C384A}"/>
              </a:ext>
            </a:extLst>
          </p:cNvPr>
          <p:cNvSpPr/>
          <p:nvPr/>
        </p:nvSpPr>
        <p:spPr>
          <a:xfrm>
            <a:off x="2293016" y="4214147"/>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p.30</a:t>
            </a: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a:t>
            </a:r>
          </a:p>
        </p:txBody>
      </p:sp>
      <p:cxnSp>
        <p:nvCxnSpPr>
          <p:cNvPr id="4" name="直線コネクタ 3">
            <a:extLst>
              <a:ext uri="{FF2B5EF4-FFF2-40B4-BE49-F238E27FC236}">
                <a16:creationId xmlns:a16="http://schemas.microsoft.com/office/drawing/2014/main" id="{154B62B9-DE64-4E0B-8ACF-49D174666EB2}"/>
              </a:ext>
            </a:extLst>
          </p:cNvPr>
          <p:cNvCxnSpPr/>
          <p:nvPr/>
        </p:nvCxnSpPr>
        <p:spPr>
          <a:xfrm>
            <a:off x="467544" y="5143591"/>
            <a:ext cx="83880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86" name="四角形: 角を丸くする 85">
            <a:extLst>
              <a:ext uri="{FF2B5EF4-FFF2-40B4-BE49-F238E27FC236}">
                <a16:creationId xmlns:a16="http://schemas.microsoft.com/office/drawing/2014/main" id="{F7032812-1454-42EA-B680-217A9F176223}"/>
              </a:ext>
            </a:extLst>
          </p:cNvPr>
          <p:cNvSpPr/>
          <p:nvPr/>
        </p:nvSpPr>
        <p:spPr>
          <a:xfrm>
            <a:off x="2293386" y="2246152"/>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p.17</a:t>
            </a: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2301890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縦書きテキスト プレースホルダー 2">
            <a:extLst>
              <a:ext uri="{FF2B5EF4-FFF2-40B4-BE49-F238E27FC236}">
                <a16:creationId xmlns:a16="http://schemas.microsoft.com/office/drawing/2014/main" id="{B5F0CBD9-E39A-45A4-BB67-C26F3A8E7E69}"/>
              </a:ext>
            </a:extLst>
          </p:cNvPr>
          <p:cNvSpPr txBox="1">
            <a:spLocks noChangeArrowheads="1"/>
          </p:cNvSpPr>
          <p:nvPr/>
        </p:nvSpPr>
        <p:spPr bwMode="auto">
          <a:xfrm>
            <a:off x="0" y="764704"/>
            <a:ext cx="8893176" cy="116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800" dirty="0">
                <a:latin typeface="HG丸ｺﾞｼｯｸM-PRO" panose="020F0600000000000000" pitchFamily="50" charset="-128"/>
                <a:ea typeface="HG丸ｺﾞｼｯｸM-PRO" panose="020F0600000000000000" pitchFamily="50" charset="-128"/>
              </a:rPr>
              <a:t>　　　募集及び申込みに必要な関係書類を ８月１９日（火）に「育英会」から</a:t>
            </a:r>
            <a:endParaRPr lang="en-US" altLang="ja-JP" sz="1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800" dirty="0">
                <a:latin typeface="HG丸ｺﾞｼｯｸM-PRO" panose="020F0600000000000000" pitchFamily="50" charset="-128"/>
                <a:ea typeface="HG丸ｺﾞｼｯｸM-PRO" panose="020F0600000000000000" pitchFamily="50" charset="-128"/>
              </a:rPr>
              <a:t>　　　「各中学校」へ送付しています。</a:t>
            </a:r>
            <a:endParaRPr lang="en-US" altLang="ja-JP" sz="1800" dirty="0">
              <a:latin typeface="HG丸ｺﾞｼｯｸM-PRO" panose="020F0600000000000000" pitchFamily="50" charset="-128"/>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D8C05540-B769-4806-9D19-F88C0AE9ACDE}"/>
              </a:ext>
            </a:extLst>
          </p:cNvPr>
          <p:cNvSpPr/>
          <p:nvPr/>
        </p:nvSpPr>
        <p:spPr>
          <a:xfrm>
            <a:off x="-1" y="0"/>
            <a:ext cx="9144001"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altLang="ja-JP" sz="1700" u="sng" dirty="0">
              <a:latin typeface="HG丸ｺﾞｼｯｸM-PRO" panose="020F0600000000000000" pitchFamily="50" charset="-128"/>
              <a:ea typeface="HG丸ｺﾞｼｯｸM-PRO" panose="020F0600000000000000" pitchFamily="50" charset="-128"/>
            </a:endParaRPr>
          </a:p>
        </p:txBody>
      </p:sp>
      <p:grpSp>
        <p:nvGrpSpPr>
          <p:cNvPr id="22" name="グループ化 21">
            <a:extLst>
              <a:ext uri="{FF2B5EF4-FFF2-40B4-BE49-F238E27FC236}">
                <a16:creationId xmlns:a16="http://schemas.microsoft.com/office/drawing/2014/main" id="{E55AED00-BDBF-4D0D-81BD-34BB15FFACEA}"/>
              </a:ext>
            </a:extLst>
          </p:cNvPr>
          <p:cNvGrpSpPr/>
          <p:nvPr/>
        </p:nvGrpSpPr>
        <p:grpSpPr>
          <a:xfrm>
            <a:off x="0" y="0"/>
            <a:ext cx="9144000" cy="540000"/>
            <a:chOff x="0" y="0"/>
            <a:chExt cx="9144000" cy="540000"/>
          </a:xfrm>
        </p:grpSpPr>
        <p:sp>
          <p:nvSpPr>
            <p:cNvPr id="55" name="正方形/長方形 54">
              <a:extLst>
                <a:ext uri="{FF2B5EF4-FFF2-40B4-BE49-F238E27FC236}">
                  <a16:creationId xmlns:a16="http://schemas.microsoft.com/office/drawing/2014/main" id="{91E3CF52-63AE-4EE2-8DB5-0214EB8D1CE0}"/>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15</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21" name="グループ化 20">
              <a:extLst>
                <a:ext uri="{FF2B5EF4-FFF2-40B4-BE49-F238E27FC236}">
                  <a16:creationId xmlns:a16="http://schemas.microsoft.com/office/drawing/2014/main" id="{32355E5E-C462-418E-AA01-44198ACF196C}"/>
                </a:ext>
              </a:extLst>
            </p:cNvPr>
            <p:cNvGrpSpPr/>
            <p:nvPr/>
          </p:nvGrpSpPr>
          <p:grpSpPr>
            <a:xfrm>
              <a:off x="107504" y="44624"/>
              <a:ext cx="2522154" cy="448106"/>
              <a:chOff x="107504" y="44624"/>
              <a:chExt cx="2522154" cy="448106"/>
            </a:xfrm>
          </p:grpSpPr>
          <p:sp>
            <p:nvSpPr>
              <p:cNvPr id="14" name="四角形: 角を丸くする 13">
                <a:extLst>
                  <a:ext uri="{FF2B5EF4-FFF2-40B4-BE49-F238E27FC236}">
                    <a16:creationId xmlns:a16="http://schemas.microsoft.com/office/drawing/2014/main" id="{449E5FA3-CC41-484E-B076-CF3E920E8144}"/>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１</a:t>
                </a:r>
              </a:p>
            </p:txBody>
          </p:sp>
          <p:sp>
            <p:nvSpPr>
              <p:cNvPr id="15" name="正方形/長方形 14">
                <a:extLst>
                  <a:ext uri="{FF2B5EF4-FFF2-40B4-BE49-F238E27FC236}">
                    <a16:creationId xmlns:a16="http://schemas.microsoft.com/office/drawing/2014/main" id="{ABBE6D8E-A332-4EAB-BE5B-DEA2F4E70E31}"/>
                  </a:ext>
                </a:extLst>
              </p:cNvPr>
              <p:cNvSpPr/>
              <p:nvPr/>
            </p:nvSpPr>
            <p:spPr>
              <a:xfrm>
                <a:off x="678137" y="44624"/>
                <a:ext cx="195152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400" b="1" dirty="0">
                    <a:solidFill>
                      <a:schemeClr val="tx1"/>
                    </a:solidFill>
                    <a:latin typeface="HG丸ｺﾞｼｯｸM-PRO" panose="020F0600000000000000" pitchFamily="50" charset="-128"/>
                    <a:ea typeface="HG丸ｺﾞｼｯｸM-PRO" panose="020F0600000000000000" pitchFamily="50" charset="-128"/>
                  </a:rPr>
                  <a:t>募　　集</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7" name="直線コネクタ 6">
              <a:extLst>
                <a:ext uri="{FF2B5EF4-FFF2-40B4-BE49-F238E27FC236}">
                  <a16:creationId xmlns:a16="http://schemas.microsoft.com/office/drawing/2014/main" id="{988E628F-3483-42F3-B17F-3514592ADD0B}"/>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graphicFrame>
        <p:nvGraphicFramePr>
          <p:cNvPr id="2" name="表 1">
            <a:extLst>
              <a:ext uri="{FF2B5EF4-FFF2-40B4-BE49-F238E27FC236}">
                <a16:creationId xmlns:a16="http://schemas.microsoft.com/office/drawing/2014/main" id="{ED4D695E-16CF-9FD0-602A-18E0D4D82B66}"/>
              </a:ext>
            </a:extLst>
          </p:cNvPr>
          <p:cNvGraphicFramePr>
            <a:graphicFrameLocks noGrp="1"/>
          </p:cNvGraphicFramePr>
          <p:nvPr>
            <p:extLst>
              <p:ext uri="{D42A27DB-BD31-4B8C-83A1-F6EECF244321}">
                <p14:modId xmlns:p14="http://schemas.microsoft.com/office/powerpoint/2010/main" val="2605405468"/>
              </p:ext>
            </p:extLst>
          </p:nvPr>
        </p:nvGraphicFramePr>
        <p:xfrm>
          <a:off x="936808" y="2036106"/>
          <a:ext cx="7270383" cy="2420594"/>
        </p:xfrm>
        <a:graphic>
          <a:graphicData uri="http://schemas.openxmlformats.org/drawingml/2006/table">
            <a:tbl>
              <a:tblPr firstRow="1" bandRow="1">
                <a:tableStyleId>{3C2FFA5D-87B4-456A-9821-1D502468CF0F}</a:tableStyleId>
              </a:tblPr>
              <a:tblGrid>
                <a:gridCol w="588583">
                  <a:extLst>
                    <a:ext uri="{9D8B030D-6E8A-4147-A177-3AD203B41FA5}">
                      <a16:colId xmlns:a16="http://schemas.microsoft.com/office/drawing/2014/main" val="20000"/>
                    </a:ext>
                  </a:extLst>
                </a:gridCol>
                <a:gridCol w="4486768">
                  <a:extLst>
                    <a:ext uri="{9D8B030D-6E8A-4147-A177-3AD203B41FA5}">
                      <a16:colId xmlns:a16="http://schemas.microsoft.com/office/drawing/2014/main" val="20001"/>
                    </a:ext>
                  </a:extLst>
                </a:gridCol>
                <a:gridCol w="2195032">
                  <a:extLst>
                    <a:ext uri="{9D8B030D-6E8A-4147-A177-3AD203B41FA5}">
                      <a16:colId xmlns:a16="http://schemas.microsoft.com/office/drawing/2014/main" val="20003"/>
                    </a:ext>
                  </a:extLst>
                </a:gridCol>
              </a:tblGrid>
              <a:tr h="512940">
                <a:tc>
                  <a:txBody>
                    <a:bodyPr/>
                    <a:lstStyle/>
                    <a:p>
                      <a:pPr algn="ctr"/>
                      <a:r>
                        <a:rPr kumimoji="1" lang="en-US" altLang="ja-JP" sz="1600" b="1" baseline="0" dirty="0">
                          <a:solidFill>
                            <a:schemeClr val="bg1"/>
                          </a:solidFill>
                          <a:latin typeface="HG丸ｺﾞｼｯｸM-PRO" panose="020F0600000000000000" pitchFamily="50" charset="-128"/>
                          <a:ea typeface="HG丸ｺﾞｼｯｸM-PRO" panose="020F0600000000000000" pitchFamily="50" charset="-128"/>
                        </a:rPr>
                        <a:t>NO</a:t>
                      </a:r>
                      <a:endParaRPr kumimoji="1" lang="ja-JP" altLang="en-US" sz="1600" b="1" baseline="0" dirty="0">
                        <a:solidFill>
                          <a:schemeClr val="bg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7030A0"/>
                    </a:solidFill>
                  </a:tcPr>
                </a:tc>
                <a:tc>
                  <a:txBody>
                    <a:bodyPr/>
                    <a:lstStyle/>
                    <a:p>
                      <a:pPr algn="ctr"/>
                      <a:r>
                        <a:rPr kumimoji="1" lang="ja-JP" altLang="en-US" sz="1600" b="1" baseline="0" dirty="0">
                          <a:solidFill>
                            <a:schemeClr val="bg1"/>
                          </a:solidFill>
                          <a:latin typeface="HG丸ｺﾞｼｯｸM-PRO" panose="020F0600000000000000" pitchFamily="50" charset="-128"/>
                          <a:ea typeface="HG丸ｺﾞｼｯｸM-PRO" panose="020F0600000000000000" pitchFamily="50" charset="-128"/>
                        </a:rPr>
                        <a:t>書　　　類　　　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7030A0"/>
                    </a:solidFill>
                  </a:tcPr>
                </a:tc>
                <a:tc>
                  <a:txBody>
                    <a:bodyPr/>
                    <a:lstStyle/>
                    <a:p>
                      <a:pPr algn="ctr"/>
                      <a:r>
                        <a:rPr kumimoji="1" lang="ja-JP" altLang="en-US" sz="1600" b="1" baseline="0" dirty="0">
                          <a:solidFill>
                            <a:schemeClr val="bg1"/>
                          </a:solidFill>
                          <a:latin typeface="HG丸ｺﾞｼｯｸM-PRO" panose="020F0600000000000000" pitchFamily="50" charset="-128"/>
                          <a:ea typeface="HG丸ｺﾞｼｯｸM-PRO" panose="020F0600000000000000" pitchFamily="50" charset="-128"/>
                        </a:rPr>
                        <a:t>備　　　考</a:t>
                      </a:r>
                    </a:p>
                  </a:txBody>
                  <a:tcPr anchor="ctr">
                    <a:lnL w="12700" cap="flat" cmpd="sng" algn="ctr">
                      <a:solidFill>
                        <a:schemeClr val="bg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08627">
                <a:tc>
                  <a:txBody>
                    <a:bodyPr/>
                    <a:lstStyle/>
                    <a:p>
                      <a:pPr algn="ct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tc>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予約奨学生募集のポスター</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tc>
                  <a:txBody>
                    <a:bodyPr/>
                    <a:lstStyle/>
                    <a:p>
                      <a:pPr algn="ct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学校内に掲示</a:t>
                      </a:r>
                    </a:p>
                  </a:txBody>
                  <a:tcPr anchor="ctr">
                    <a:lnL w="12700" cap="flat" cmpd="sng" algn="ctr">
                      <a:solidFill>
                        <a:srgbClr val="00B0F0"/>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1142">
                <a:tc>
                  <a:txBody>
                    <a:bodyPr/>
                    <a:lstStyle/>
                    <a:p>
                      <a:pPr algn="ct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tc>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予約奨学生の募集について（チラシ）</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tc>
                  <a:txBody>
                    <a:bodyPr/>
                    <a:lstStyle/>
                    <a:p>
                      <a:pPr algn="ct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生徒全員に配布</a:t>
                      </a:r>
                    </a:p>
                  </a:txBody>
                  <a:tcPr anchor="ctr">
                    <a:lnL w="12700" cap="flat" cmpd="sng" algn="ctr">
                      <a:solidFill>
                        <a:srgbClr val="00B0F0"/>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8257">
                <a:tc>
                  <a:txBody>
                    <a:bodyPr/>
                    <a:lstStyle/>
                    <a:p>
                      <a:pPr algn="ct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tc>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予約奨学生（奨学金）申込みのしおり</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tc>
                  <a:txBody>
                    <a:bodyPr/>
                    <a:lstStyle/>
                    <a:p>
                      <a:pPr algn="ct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申込希望者に配付</a:t>
                      </a:r>
                    </a:p>
                  </a:txBody>
                  <a:tcPr anchor="ctr">
                    <a:lnL w="12700" cap="flat" cmpd="sng" algn="ctr">
                      <a:solidFill>
                        <a:srgbClr val="00B0F0"/>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2166866176"/>
                  </a:ext>
                </a:extLst>
              </a:tr>
              <a:tr h="379628">
                <a:tc>
                  <a:txBody>
                    <a:bodyPr/>
                    <a:lstStyle/>
                    <a:p>
                      <a:pPr algn="ct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tc>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予約奨学生推薦者一覧表（２枚複写）</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tc>
                  <a:txBody>
                    <a:bodyPr/>
                    <a:lstStyle/>
                    <a:p>
                      <a:pPr algn="ct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申込書と併せて提出</a:t>
                      </a:r>
                    </a:p>
                  </a:txBody>
                  <a:tcPr anchor="ctr">
                    <a:lnL w="12700" cap="flat" cmpd="sng" algn="ctr">
                      <a:solidFill>
                        <a:srgbClr val="00B0F0"/>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3760152621"/>
                  </a:ext>
                </a:extLst>
              </a:tr>
            </a:tbl>
          </a:graphicData>
        </a:graphic>
      </p:graphicFrame>
    </p:spTree>
    <p:extLst>
      <p:ext uri="{BB962C8B-B14F-4D97-AF65-F5344CB8AC3E}">
        <p14:creationId xmlns:p14="http://schemas.microsoft.com/office/powerpoint/2010/main" val="1839014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EAD86CD-FF6E-2AA9-4F60-43AB3C9B49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121" y="4215225"/>
            <a:ext cx="4852837" cy="2030144"/>
          </a:xfrm>
          <a:prstGeom prst="rect">
            <a:avLst/>
          </a:prstGeom>
        </p:spPr>
      </p:pic>
      <p:sp>
        <p:nvSpPr>
          <p:cNvPr id="18" name="縦書きテキスト プレースホルダー 2">
            <a:extLst>
              <a:ext uri="{FF2B5EF4-FFF2-40B4-BE49-F238E27FC236}">
                <a16:creationId xmlns:a16="http://schemas.microsoft.com/office/drawing/2014/main" id="{879217E5-D805-406F-82E9-117498656AE7}"/>
              </a:ext>
            </a:extLst>
          </p:cNvPr>
          <p:cNvSpPr txBox="1">
            <a:spLocks/>
          </p:cNvSpPr>
          <p:nvPr/>
        </p:nvSpPr>
        <p:spPr>
          <a:xfrm>
            <a:off x="0" y="607367"/>
            <a:ext cx="9144000" cy="80540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rPr>
              <a:t>　　◎ 申込希望の方は、学校で</a:t>
            </a:r>
            <a:r>
              <a:rPr lang="en-US" altLang="ja-JP" sz="1800" b="1" dirty="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予約奨学生（奨学金）申込みのしおり</a:t>
            </a:r>
            <a:r>
              <a:rPr lang="en-US" altLang="ja-JP" sz="1800" b="1" dirty="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を</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もらってください。</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5" name="四角形: 角を丸くする 4">
            <a:extLst>
              <a:ext uri="{FF2B5EF4-FFF2-40B4-BE49-F238E27FC236}">
                <a16:creationId xmlns:a16="http://schemas.microsoft.com/office/drawing/2014/main" id="{72743410-A3A8-475B-A5A4-8458025FCC01}"/>
              </a:ext>
            </a:extLst>
          </p:cNvPr>
          <p:cNvSpPr/>
          <p:nvPr/>
        </p:nvSpPr>
        <p:spPr>
          <a:xfrm>
            <a:off x="650504" y="5503857"/>
            <a:ext cx="4641575" cy="538977"/>
          </a:xfrm>
          <a:prstGeom prst="roundRect">
            <a:avLst>
              <a:gd name="adj" fmla="val 13178"/>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6" name="吹き出し: 角を丸めた四角形 5">
            <a:extLst>
              <a:ext uri="{FF2B5EF4-FFF2-40B4-BE49-F238E27FC236}">
                <a16:creationId xmlns:a16="http://schemas.microsoft.com/office/drawing/2014/main" id="{BF251AB7-C149-47FB-A1EA-1512FF78728C}"/>
              </a:ext>
            </a:extLst>
          </p:cNvPr>
          <p:cNvSpPr/>
          <p:nvPr/>
        </p:nvSpPr>
        <p:spPr>
          <a:xfrm>
            <a:off x="2483768" y="4474910"/>
            <a:ext cx="5979964" cy="769262"/>
          </a:xfrm>
          <a:prstGeom prst="wedgeRoundRectCallout">
            <a:avLst>
              <a:gd name="adj1" fmla="val -33325"/>
              <a:gd name="adj2" fmla="val 89981"/>
              <a:gd name="adj3" fmla="val 16667"/>
            </a:avLst>
          </a:prstGeom>
          <a:solidFill>
            <a:schemeClr val="bg1"/>
          </a:solid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  しおりの２ページ目に学校への提出期限を記入する箇所</a:t>
            </a:r>
            <a:r>
              <a:rPr lang="ja-JP" altLang="en-US" sz="1400" dirty="0">
                <a:solidFill>
                  <a:schemeClr val="tx1"/>
                </a:solidFill>
                <a:latin typeface="HG丸ｺﾞｼｯｸM-PRO" panose="020F0600000000000000" pitchFamily="50" charset="-128"/>
                <a:ea typeface="HG丸ｺﾞｼｯｸM-PRO" panose="020F0600000000000000" pitchFamily="50" charset="-128"/>
              </a:rPr>
              <a:t>があります。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忘れないように必ず記</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入し、</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期限までに学校に提出してください。</a:t>
            </a:r>
            <a:endPar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縦書きテキスト プレースホルダー 2">
            <a:extLst>
              <a:ext uri="{FF2B5EF4-FFF2-40B4-BE49-F238E27FC236}">
                <a16:creationId xmlns:a16="http://schemas.microsoft.com/office/drawing/2014/main" id="{810A561F-63F2-4BAC-806B-0A821A165E78}"/>
              </a:ext>
            </a:extLst>
          </p:cNvPr>
          <p:cNvSpPr txBox="1">
            <a:spLocks/>
          </p:cNvSpPr>
          <p:nvPr/>
        </p:nvSpPr>
        <p:spPr>
          <a:xfrm>
            <a:off x="5220071" y="5439961"/>
            <a:ext cx="3480807" cy="76926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400"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b="1" u="sng" dirty="0">
                <a:solidFill>
                  <a:srgbClr val="FF0000"/>
                </a:solidFill>
                <a:latin typeface="HG丸ｺﾞｼｯｸM-PRO" panose="020F0600000000000000" pitchFamily="50" charset="-128"/>
                <a:ea typeface="HG丸ｺﾞｼｯｸM-PRO" panose="020F0600000000000000" pitchFamily="50" charset="-128"/>
              </a:rPr>
              <a:t>提 出 期 限 厳 守 </a:t>
            </a:r>
            <a:r>
              <a:rPr lang="en-US" altLang="ja-JP" sz="2400" b="1" u="sng" dirty="0">
                <a:solidFill>
                  <a:srgbClr val="FF0000"/>
                </a:solidFill>
                <a:latin typeface="HG丸ｺﾞｼｯｸM-PRO" panose="020F0600000000000000" pitchFamily="50" charset="-128"/>
                <a:ea typeface="HG丸ｺﾞｼｯｸM-PRO" panose="020F0600000000000000" pitchFamily="50" charset="-128"/>
              </a:rPr>
              <a:t>※</a:t>
            </a:r>
          </a:p>
        </p:txBody>
      </p:sp>
      <p:grpSp>
        <p:nvGrpSpPr>
          <p:cNvPr id="21" name="グループ化 20">
            <a:extLst>
              <a:ext uri="{FF2B5EF4-FFF2-40B4-BE49-F238E27FC236}">
                <a16:creationId xmlns:a16="http://schemas.microsoft.com/office/drawing/2014/main" id="{E351930F-1DA5-4AF8-BC57-B50628FCAEB2}"/>
              </a:ext>
            </a:extLst>
          </p:cNvPr>
          <p:cNvGrpSpPr/>
          <p:nvPr/>
        </p:nvGrpSpPr>
        <p:grpSpPr>
          <a:xfrm>
            <a:off x="0" y="44624"/>
            <a:ext cx="9144000" cy="495376"/>
            <a:chOff x="0" y="44624"/>
            <a:chExt cx="9144000" cy="495376"/>
          </a:xfrm>
        </p:grpSpPr>
        <p:grpSp>
          <p:nvGrpSpPr>
            <p:cNvPr id="23" name="グループ化 22">
              <a:extLst>
                <a:ext uri="{FF2B5EF4-FFF2-40B4-BE49-F238E27FC236}">
                  <a16:creationId xmlns:a16="http://schemas.microsoft.com/office/drawing/2014/main" id="{10EF7D7E-3FE9-4841-837D-DAACFF852D3B}"/>
                </a:ext>
              </a:extLst>
            </p:cNvPr>
            <p:cNvGrpSpPr/>
            <p:nvPr/>
          </p:nvGrpSpPr>
          <p:grpSpPr>
            <a:xfrm>
              <a:off x="107504" y="44624"/>
              <a:ext cx="2522154" cy="448106"/>
              <a:chOff x="107504" y="44624"/>
              <a:chExt cx="2522154" cy="448106"/>
            </a:xfrm>
          </p:grpSpPr>
          <p:sp>
            <p:nvSpPr>
              <p:cNvPr id="25" name="四角形: 角を丸くする 24">
                <a:extLst>
                  <a:ext uri="{FF2B5EF4-FFF2-40B4-BE49-F238E27FC236}">
                    <a16:creationId xmlns:a16="http://schemas.microsoft.com/office/drawing/2014/main" id="{46F9EF88-53F1-4E6E-AB27-19DE6DCD24A7}"/>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１</a:t>
                </a:r>
              </a:p>
            </p:txBody>
          </p:sp>
          <p:sp>
            <p:nvSpPr>
              <p:cNvPr id="26" name="正方形/長方形 25">
                <a:extLst>
                  <a:ext uri="{FF2B5EF4-FFF2-40B4-BE49-F238E27FC236}">
                    <a16:creationId xmlns:a16="http://schemas.microsoft.com/office/drawing/2014/main" id="{75B3EBD2-9F6D-4690-B117-ED3756352E30}"/>
                  </a:ext>
                </a:extLst>
              </p:cNvPr>
              <p:cNvSpPr/>
              <p:nvPr/>
            </p:nvSpPr>
            <p:spPr>
              <a:xfrm>
                <a:off x="678137" y="44624"/>
                <a:ext cx="195152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400" b="1" dirty="0">
                    <a:solidFill>
                      <a:schemeClr val="tx1"/>
                    </a:solidFill>
                    <a:latin typeface="HG丸ｺﾞｼｯｸM-PRO" panose="020F0600000000000000" pitchFamily="50" charset="-128"/>
                    <a:ea typeface="HG丸ｺﾞｼｯｸM-PRO" panose="020F0600000000000000" pitchFamily="50" charset="-128"/>
                  </a:rPr>
                  <a:t>募　　集</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4" name="直線コネクタ 23">
              <a:extLst>
                <a:ext uri="{FF2B5EF4-FFF2-40B4-BE49-F238E27FC236}">
                  <a16:creationId xmlns:a16="http://schemas.microsoft.com/office/drawing/2014/main" id="{5C27791C-47BF-411A-AC50-45182BDB1D29}"/>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9" name="正方形/長方形 18">
            <a:extLst>
              <a:ext uri="{FF2B5EF4-FFF2-40B4-BE49-F238E27FC236}">
                <a16:creationId xmlns:a16="http://schemas.microsoft.com/office/drawing/2014/main" id="{0B0A33D5-4E39-47A8-B1AE-B7B5F69081E0}"/>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16</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7FA163C3-1254-8F2D-0255-081436FC82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059" y="1541284"/>
            <a:ext cx="1987468" cy="2743438"/>
          </a:xfrm>
          <a:prstGeom prst="rect">
            <a:avLst/>
          </a:prstGeom>
        </p:spPr>
      </p:pic>
    </p:spTree>
    <p:extLst>
      <p:ext uri="{BB962C8B-B14F-4D97-AF65-F5344CB8AC3E}">
        <p14:creationId xmlns:p14="http://schemas.microsoft.com/office/powerpoint/2010/main" val="247416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51">
            <a:extLst>
              <a:ext uri="{FF2B5EF4-FFF2-40B4-BE49-F238E27FC236}">
                <a16:creationId xmlns:a16="http://schemas.microsoft.com/office/drawing/2014/main" id="{513E2E6B-0B14-46A8-A345-6E0F7432E536}"/>
              </a:ext>
            </a:extLst>
          </p:cNvPr>
          <p:cNvSpPr/>
          <p:nvPr/>
        </p:nvSpPr>
        <p:spPr>
          <a:xfrm>
            <a:off x="867949" y="1909892"/>
            <a:ext cx="3528392" cy="499148"/>
          </a:xfrm>
          <a:prstGeom prst="roundRect">
            <a:avLst/>
          </a:prstGeom>
          <a:solidFill>
            <a:srgbClr val="FF0000"/>
          </a:solidFill>
          <a:ln w="47625" cmpd="dbl">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horz" tIns="46800" bIns="72000"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提出書類の</a:t>
            </a:r>
            <a:r>
              <a:rPr lang="ja-JP" altLang="en-US" sz="2000" b="1" dirty="0">
                <a:solidFill>
                  <a:schemeClr val="bg1"/>
                </a:solidFill>
                <a:latin typeface="HG丸ｺﾞｼｯｸM-PRO" panose="020F0600000000000000" pitchFamily="50" charset="-128"/>
                <a:ea typeface="HG丸ｺﾞｼｯｸM-PRO" panose="020F0600000000000000" pitchFamily="50" charset="-128"/>
              </a:rPr>
              <a:t>確認について</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8" name="縦書きテキスト プレースホルダー 2">
            <a:extLst>
              <a:ext uri="{FF2B5EF4-FFF2-40B4-BE49-F238E27FC236}">
                <a16:creationId xmlns:a16="http://schemas.microsoft.com/office/drawing/2014/main" id="{01F1FA27-15D2-4E6E-9974-721701771CE2}"/>
              </a:ext>
            </a:extLst>
          </p:cNvPr>
          <p:cNvSpPr txBox="1">
            <a:spLocks/>
          </p:cNvSpPr>
          <p:nvPr/>
        </p:nvSpPr>
        <p:spPr>
          <a:xfrm>
            <a:off x="175672" y="934468"/>
            <a:ext cx="8614792" cy="8336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rPr>
              <a:t>　　◎必ず以下の点を確認し、</a:t>
            </a:r>
            <a:r>
              <a:rPr lang="ja-JP" altLang="en-US" sz="1800" b="1" u="sng" dirty="0">
                <a:latin typeface="HG丸ｺﾞｼｯｸM-PRO" panose="020F0600000000000000" pitchFamily="50" charset="-128"/>
                <a:ea typeface="HG丸ｺﾞｼｯｸM-PRO" panose="020F0600000000000000" pitchFamily="50" charset="-128"/>
              </a:rPr>
              <a:t>期限までに学校に提出</a:t>
            </a:r>
            <a:r>
              <a:rPr lang="ja-JP" altLang="en-US" sz="1800" b="1" dirty="0">
                <a:latin typeface="HG丸ｺﾞｼｯｸM-PRO" panose="020F0600000000000000" pitchFamily="50" charset="-128"/>
                <a:ea typeface="HG丸ｺﾞｼｯｸM-PRO" panose="020F0600000000000000" pitchFamily="50" charset="-128"/>
              </a:rPr>
              <a:t>してください。</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点検箇所・方法等については、次ページ以降を参照してください。</a:t>
            </a:r>
            <a:endParaRPr lang="en-US" altLang="ja-JP" sz="1800" b="1" dirty="0">
              <a:latin typeface="HG丸ｺﾞｼｯｸM-PRO" panose="020F0600000000000000" pitchFamily="50" charset="-128"/>
              <a:ea typeface="HG丸ｺﾞｼｯｸM-PRO" panose="020F0600000000000000" pitchFamily="50" charset="-128"/>
            </a:endParaRPr>
          </a:p>
        </p:txBody>
      </p:sp>
      <p:grpSp>
        <p:nvGrpSpPr>
          <p:cNvPr id="23" name="グループ化 22">
            <a:extLst>
              <a:ext uri="{FF2B5EF4-FFF2-40B4-BE49-F238E27FC236}">
                <a16:creationId xmlns:a16="http://schemas.microsoft.com/office/drawing/2014/main" id="{2BE78FF4-7248-4CB8-8429-1C01C177CCB3}"/>
              </a:ext>
            </a:extLst>
          </p:cNvPr>
          <p:cNvGrpSpPr/>
          <p:nvPr/>
        </p:nvGrpSpPr>
        <p:grpSpPr>
          <a:xfrm>
            <a:off x="0" y="44624"/>
            <a:ext cx="9144000" cy="495376"/>
            <a:chOff x="0" y="44624"/>
            <a:chExt cx="9144000" cy="495376"/>
          </a:xfrm>
        </p:grpSpPr>
        <p:grpSp>
          <p:nvGrpSpPr>
            <p:cNvPr id="26" name="グループ化 25">
              <a:extLst>
                <a:ext uri="{FF2B5EF4-FFF2-40B4-BE49-F238E27FC236}">
                  <a16:creationId xmlns:a16="http://schemas.microsoft.com/office/drawing/2014/main" id="{17048DA1-91DB-4B47-8AB9-08DE23624999}"/>
                </a:ext>
              </a:extLst>
            </p:cNvPr>
            <p:cNvGrpSpPr/>
            <p:nvPr/>
          </p:nvGrpSpPr>
          <p:grpSpPr>
            <a:xfrm>
              <a:off x="107504" y="44624"/>
              <a:ext cx="4536504" cy="448106"/>
              <a:chOff x="107504" y="44624"/>
              <a:chExt cx="4536504" cy="448106"/>
            </a:xfrm>
          </p:grpSpPr>
          <p:sp>
            <p:nvSpPr>
              <p:cNvPr id="34" name="四角形: 角を丸くする 33">
                <a:extLst>
                  <a:ext uri="{FF2B5EF4-FFF2-40B4-BE49-F238E27FC236}">
                    <a16:creationId xmlns:a16="http://schemas.microsoft.com/office/drawing/2014/main" id="{AC4380E2-6FA3-4FBA-9CA8-51941F07D554}"/>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5" name="正方形/長方形 34">
                <a:extLst>
                  <a:ext uri="{FF2B5EF4-FFF2-40B4-BE49-F238E27FC236}">
                    <a16:creationId xmlns:a16="http://schemas.microsoft.com/office/drawing/2014/main" id="{04A4A5BC-C292-4BDF-A295-04E374121C88}"/>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30" name="直線コネクタ 29">
              <a:extLst>
                <a:ext uri="{FF2B5EF4-FFF2-40B4-BE49-F238E27FC236}">
                  <a16:creationId xmlns:a16="http://schemas.microsoft.com/office/drawing/2014/main" id="{AA140C70-EC55-461B-9168-BD303A3FA5B3}"/>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36" name="四角形: 角を丸くする 35">
            <a:extLst>
              <a:ext uri="{FF2B5EF4-FFF2-40B4-BE49-F238E27FC236}">
                <a16:creationId xmlns:a16="http://schemas.microsoft.com/office/drawing/2014/main" id="{35496E24-CB94-488E-83C4-2F5A1C678672}"/>
              </a:ext>
            </a:extLst>
          </p:cNvPr>
          <p:cNvSpPr/>
          <p:nvPr/>
        </p:nvSpPr>
        <p:spPr>
          <a:xfrm>
            <a:off x="900113" y="2492375"/>
            <a:ext cx="7416800" cy="3457575"/>
          </a:xfrm>
          <a:prstGeom prst="roundRect">
            <a:avLst>
              <a:gd name="adj" fmla="val 6497"/>
            </a:avLst>
          </a:prstGeom>
          <a:solidFill>
            <a:srgbClr val="DBEEF4">
              <a:alpha val="30196"/>
            </a:srgbClr>
          </a:solidFill>
          <a:ln w="5397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en-US" altLang="ja-JP" b="1" dirty="0">
                <a:solidFill>
                  <a:schemeClr val="tx1"/>
                </a:solidFill>
                <a:latin typeface="HG丸ｺﾞｼｯｸM-PRO" panose="020F0600000000000000" pitchFamily="50" charset="-128"/>
                <a:ea typeface="HG丸ｺﾞｼｯｸM-PRO" panose="020F0600000000000000" pitchFamily="50" charset="-128"/>
              </a:rPr>
              <a:t>Ⅰ</a:t>
            </a:r>
            <a:r>
              <a:rPr lang="ja-JP" altLang="en-US" dirty="0">
                <a:solidFill>
                  <a:schemeClr val="tx1"/>
                </a:solidFill>
                <a:latin typeface="HG丸ｺﾞｼｯｸM-PRO" panose="020F0600000000000000" pitchFamily="50" charset="-128"/>
                <a:ea typeface="HG丸ｺﾞｼｯｸM-PRO" panose="020F0600000000000000" pitchFamily="50" charset="-128"/>
              </a:rPr>
              <a:t>．申込書の</a:t>
            </a:r>
            <a:r>
              <a:rPr lang="ja-JP" altLang="en-US" u="sng" dirty="0">
                <a:solidFill>
                  <a:schemeClr val="tx1"/>
                </a:solidFill>
                <a:latin typeface="HG丸ｺﾞｼｯｸM-PRO" panose="020F0600000000000000" pitchFamily="50" charset="-128"/>
                <a:ea typeface="HG丸ｺﾞｼｯｸM-PRO" panose="020F0600000000000000" pitchFamily="50" charset="-128"/>
              </a:rPr>
              <a:t>必要事項がすべて記入されているか</a:t>
            </a:r>
            <a:r>
              <a:rPr lang="ja-JP" altLang="en-US" dirty="0">
                <a:solidFill>
                  <a:schemeClr val="tx1"/>
                </a:solidFill>
                <a:latin typeface="HG丸ｺﾞｼｯｸM-PRO" panose="020F0600000000000000" pitchFamily="50" charset="-128"/>
                <a:ea typeface="HG丸ｺﾞｼｯｸM-PRO" panose="020F0600000000000000" pitchFamily="50" charset="-128"/>
              </a:rPr>
              <a:t>。</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en-US" altLang="ja-JP" b="1" dirty="0">
                <a:solidFill>
                  <a:schemeClr val="tx1"/>
                </a:solidFill>
                <a:latin typeface="HG丸ｺﾞｼｯｸM-PRO" panose="020F0600000000000000" pitchFamily="50" charset="-128"/>
                <a:ea typeface="HG丸ｺﾞｼｯｸM-PRO" panose="020F0600000000000000" pitchFamily="50" charset="-128"/>
              </a:rPr>
              <a:t>Ⅱ</a:t>
            </a:r>
            <a:r>
              <a:rPr lang="ja-JP" altLang="en-US" b="1" dirty="0">
                <a:solidFill>
                  <a:schemeClr val="tx1"/>
                </a:solidFill>
                <a:latin typeface="HG丸ｺﾞｼｯｸM-PRO" panose="020F0600000000000000" pitchFamily="50" charset="-128"/>
                <a:ea typeface="HG丸ｺﾞｼｯｸM-PRO" panose="020F0600000000000000" pitchFamily="50" charset="-128"/>
              </a:rPr>
              <a:t>．</a:t>
            </a:r>
            <a:r>
              <a:rPr lang="ja-JP" altLang="en-US" dirty="0">
                <a:solidFill>
                  <a:schemeClr val="tx1"/>
                </a:solidFill>
                <a:latin typeface="HG丸ｺﾞｼｯｸM-PRO" panose="020F0600000000000000" pitchFamily="50" charset="-128"/>
                <a:ea typeface="HG丸ｺﾞｼｯｸM-PRO" panose="020F0600000000000000" pitchFamily="50" charset="-128"/>
              </a:rPr>
              <a:t>申込書　   票に</a:t>
            </a:r>
            <a:r>
              <a:rPr lang="ja-JP" altLang="en-US" u="sng" dirty="0">
                <a:solidFill>
                  <a:schemeClr val="tx1"/>
                </a:solidFill>
                <a:latin typeface="HG丸ｺﾞｼｯｸM-PRO" panose="020F0600000000000000" pitchFamily="50" charset="-128"/>
                <a:ea typeface="HG丸ｺﾞｼｯｸM-PRO" panose="020F0600000000000000" pitchFamily="50" charset="-128"/>
              </a:rPr>
              <a:t>必要書類がすべてホチキス留めされているか</a:t>
            </a:r>
            <a:r>
              <a:rPr lang="ja-JP" altLang="en-US" dirty="0">
                <a:solidFill>
                  <a:schemeClr val="tx1"/>
                </a:solidFill>
                <a:latin typeface="HG丸ｺﾞｼｯｸM-PRO" panose="020F0600000000000000" pitchFamily="50" charset="-128"/>
                <a:ea typeface="HG丸ｺﾞｼｯｸM-PRO" panose="020F0600000000000000" pitchFamily="50" charset="-128"/>
              </a:rPr>
              <a:t>。</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endParaRPr lang="en-US" altLang="ja-JP" sz="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b="1" dirty="0">
                <a:solidFill>
                  <a:schemeClr val="tx1"/>
                </a:solidFill>
                <a:latin typeface="HG丸ｺﾞｼｯｸM-PRO" panose="020F0600000000000000" pitchFamily="50" charset="-128"/>
                <a:ea typeface="HG丸ｺﾞｼｯｸM-PRO" panose="020F0600000000000000" pitchFamily="50" charset="-128"/>
              </a:rPr>
              <a:t>①</a:t>
            </a:r>
            <a:r>
              <a:rPr lang="ja-JP" altLang="en-US" dirty="0">
                <a:solidFill>
                  <a:schemeClr val="tx1"/>
                </a:solidFill>
                <a:latin typeface="HG丸ｺﾞｼｯｸM-PRO" panose="020F0600000000000000" pitchFamily="50" charset="-128"/>
                <a:ea typeface="HG丸ｺﾞｼｯｸM-PRO" panose="020F0600000000000000" pitchFamily="50" charset="-128"/>
              </a:rPr>
              <a:t> 保護者の収入に関する証明書等</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endParaRPr lang="en-US" altLang="ja-JP" sz="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b="1" dirty="0">
                <a:solidFill>
                  <a:schemeClr val="tx1"/>
                </a:solidFill>
                <a:latin typeface="HG丸ｺﾞｼｯｸM-PRO" panose="020F0600000000000000" pitchFamily="50" charset="-128"/>
                <a:ea typeface="HG丸ｺﾞｼｯｸM-PRO" panose="020F0600000000000000" pitchFamily="50" charset="-128"/>
              </a:rPr>
              <a:t>②</a:t>
            </a:r>
            <a:r>
              <a:rPr lang="ja-JP" altLang="en-US" dirty="0">
                <a:solidFill>
                  <a:schemeClr val="tx1"/>
                </a:solidFill>
                <a:latin typeface="HG丸ｺﾞｼｯｸM-PRO" panose="020F0600000000000000" pitchFamily="50" charset="-128"/>
                <a:ea typeface="HG丸ｺﾞｼｯｸM-PRO" panose="020F0600000000000000" pitchFamily="50" charset="-128"/>
              </a:rPr>
              <a:t> 生徒本人及び保護者の住民票</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endParaRPr lang="en-US" altLang="ja-JP" sz="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b="1" dirty="0">
                <a:solidFill>
                  <a:schemeClr val="tx1"/>
                </a:solidFill>
                <a:latin typeface="HG丸ｺﾞｼｯｸM-PRO" panose="020F0600000000000000" pitchFamily="50" charset="-128"/>
                <a:ea typeface="HG丸ｺﾞｼｯｸM-PRO" panose="020F0600000000000000" pitchFamily="50" charset="-128"/>
              </a:rPr>
              <a:t>③</a:t>
            </a:r>
            <a:r>
              <a:rPr lang="ja-JP" altLang="en-US" dirty="0">
                <a:solidFill>
                  <a:schemeClr val="tx1"/>
                </a:solidFill>
                <a:latin typeface="HG丸ｺﾞｼｯｸM-PRO" panose="020F0600000000000000" pitchFamily="50" charset="-128"/>
                <a:ea typeface="HG丸ｺﾞｼｯｸM-PRO" panose="020F0600000000000000" pitchFamily="50" charset="-128"/>
              </a:rPr>
              <a:t> 生徒本人の通帳のコピー</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endParaRPr lang="en-US" altLang="ja-JP" sz="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b="1" dirty="0">
                <a:solidFill>
                  <a:schemeClr val="tx1"/>
                </a:solidFill>
                <a:latin typeface="HG丸ｺﾞｼｯｸM-PRO" panose="020F0600000000000000" pitchFamily="50" charset="-128"/>
                <a:ea typeface="HG丸ｺﾞｼｯｸM-PRO" panose="020F0600000000000000" pitchFamily="50" charset="-128"/>
              </a:rPr>
              <a:t>④</a:t>
            </a:r>
            <a:r>
              <a:rPr lang="ja-JP" altLang="en-US" dirty="0">
                <a:solidFill>
                  <a:schemeClr val="tx1"/>
                </a:solidFill>
                <a:latin typeface="HG丸ｺﾞｼｯｸM-PRO" panose="020F0600000000000000" pitchFamily="50" charset="-128"/>
                <a:ea typeface="HG丸ｺﾞｼｯｸM-PRO" panose="020F0600000000000000" pitchFamily="50" charset="-128"/>
              </a:rPr>
              <a:t> その他の書類</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dirty="0">
                <a:solidFill>
                  <a:schemeClr val="tx1"/>
                </a:solidFill>
                <a:latin typeface="HG丸ｺﾞｼｯｸM-PRO" panose="020F0600000000000000" pitchFamily="50" charset="-128"/>
                <a:ea typeface="HG丸ｺﾞｼｯｸM-PRO" panose="020F0600000000000000" pitchFamily="50" charset="-128"/>
              </a:rPr>
              <a:t>　　　　　　（「ひとり親家庭医療証」のコピーや事情書など）</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a:extLst>
              <a:ext uri="{FF2B5EF4-FFF2-40B4-BE49-F238E27FC236}">
                <a16:creationId xmlns:a16="http://schemas.microsoft.com/office/drawing/2014/main" id="{9E9CAE06-098C-49CF-8423-C2DE6734A97A}"/>
              </a:ext>
            </a:extLst>
          </p:cNvPr>
          <p:cNvSpPr/>
          <p:nvPr/>
        </p:nvSpPr>
        <p:spPr>
          <a:xfrm>
            <a:off x="2519363" y="3357563"/>
            <a:ext cx="323850" cy="287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algn="ctr" eaLnBrk="1" fontAlgn="auto" hangingPunct="1">
              <a:spcBef>
                <a:spcPts val="0"/>
              </a:spcBef>
              <a:spcAft>
                <a:spcPts val="0"/>
              </a:spcAft>
              <a:defRPr/>
            </a:pPr>
            <a:r>
              <a:rPr lang="en-US" altLang="ja-JP" b="1" dirty="0">
                <a:solidFill>
                  <a:schemeClr val="tx1"/>
                </a:solidFill>
                <a:latin typeface="HG丸ｺﾞｼｯｸM-PRO" panose="020F0600000000000000" pitchFamily="50" charset="-128"/>
                <a:ea typeface="HG丸ｺﾞｼｯｸM-PRO" panose="020F0600000000000000" pitchFamily="50" charset="-128"/>
              </a:rPr>
              <a:t>C</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B2F613FE-578A-42D7-B502-D5C70AE23AB1}"/>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17</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4" name="左大かっこ 13">
            <a:extLst>
              <a:ext uri="{FF2B5EF4-FFF2-40B4-BE49-F238E27FC236}">
                <a16:creationId xmlns:a16="http://schemas.microsoft.com/office/drawing/2014/main" id="{CFDE1C4C-7A78-4F4B-95C8-ACCEBB1A46F6}"/>
              </a:ext>
            </a:extLst>
          </p:cNvPr>
          <p:cNvSpPr/>
          <p:nvPr/>
        </p:nvSpPr>
        <p:spPr>
          <a:xfrm>
            <a:off x="1835150" y="3789362"/>
            <a:ext cx="144463" cy="1871885"/>
          </a:xfrm>
          <a:prstGeom prst="leftBracket">
            <a:avLst>
              <a:gd name="adj" fmla="val 10961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a:p>
        </p:txBody>
      </p:sp>
    </p:spTree>
    <p:extLst>
      <p:ext uri="{BB962C8B-B14F-4D97-AF65-F5344CB8AC3E}">
        <p14:creationId xmlns:p14="http://schemas.microsoft.com/office/powerpoint/2010/main" val="212552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縦書きテキスト プレースホルダー 2">
            <a:extLst>
              <a:ext uri="{FF2B5EF4-FFF2-40B4-BE49-F238E27FC236}">
                <a16:creationId xmlns:a16="http://schemas.microsoft.com/office/drawing/2014/main" id="{6BDD2839-8DC2-46AD-BECA-288753415B1F}"/>
              </a:ext>
            </a:extLst>
          </p:cNvPr>
          <p:cNvSpPr txBox="1">
            <a:spLocks/>
          </p:cNvSpPr>
          <p:nvPr/>
        </p:nvSpPr>
        <p:spPr>
          <a:xfrm>
            <a:off x="684213" y="630213"/>
            <a:ext cx="7934325" cy="609327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大阪府育英会について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1</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・目的 </a:t>
            </a:r>
            <a:r>
              <a:rPr lang="ja-JP" altLang="en-US" sz="1500" b="1"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　　　　　　　　　　　　　　　　　</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奨学金貸付事業の概要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2</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・種類</a:t>
            </a:r>
            <a:r>
              <a:rPr lang="en-US" altLang="ja-JP" sz="1500" dirty="0">
                <a:latin typeface="HG丸ｺﾞｼｯｸM-PRO" panose="020F0600000000000000" pitchFamily="50" charset="-128"/>
                <a:ea typeface="HG丸ｺﾞｼｯｸM-PRO" panose="020F0600000000000000" pitchFamily="50" charset="-128"/>
              </a:rPr>
              <a:t>	</a:t>
            </a: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予約奨学生の募集について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a:t>
            </a:r>
            <a:r>
              <a:rPr lang="ja-JP" altLang="en-US" sz="1500" b="1" dirty="0">
                <a:latin typeface="HG丸ｺﾞｼｯｸM-PRO" panose="020F0600000000000000" pitchFamily="50" charset="-128"/>
                <a:ea typeface="HG丸ｺﾞｼｯｸM-PRO" panose="020F0600000000000000" pitchFamily="50" charset="-128"/>
              </a:rPr>
              <a:t>　</a:t>
            </a:r>
            <a:endParaRPr lang="en-US" altLang="ja-JP" sz="1500" b="1" u="dottedHeavy"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・予約奨学生制度の概要 </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申込資格について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4 </a:t>
            </a:r>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9</a:t>
            </a:r>
            <a:r>
              <a:rPr lang="ja-JP" altLang="en-US" sz="1500" b="1" dirty="0">
                <a:latin typeface="HG丸ｺﾞｼｯｸM-PRO" panose="020F0600000000000000" pitchFamily="50" charset="-128"/>
                <a:ea typeface="HG丸ｺﾞｼｯｸM-PRO" panose="020F0600000000000000" pitchFamily="50" charset="-128"/>
              </a:rPr>
              <a:t>　　　　　　</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・申込資格 </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・＜参考＞「課税標準額」・「調整控除の額」の確認方法</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貸付額について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10 </a:t>
            </a:r>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13</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・貸付限度額 </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a:t>
            </a:r>
            <a:r>
              <a:rPr lang="ja-JP" altLang="en-US" sz="1250" b="1" dirty="0">
                <a:latin typeface="HG丸ｺﾞｼｯｸM-PRO" panose="020F0600000000000000" pitchFamily="50" charset="-128"/>
                <a:ea typeface="HG丸ｺﾞｼｯｸM-PRO" panose="020F0600000000000000" pitchFamily="50" charset="-128"/>
              </a:rPr>
              <a:t>国や大阪府の支援金等で授業料実質負担額が無償となる学校に進学した場合の貸付限度額</a:t>
            </a:r>
            <a:endParaRPr lang="en-US" altLang="ja-JP" sz="1250" b="1" dirty="0">
              <a:latin typeface="HG丸ｺﾞｼｯｸM-PRO" panose="020F0600000000000000" pitchFamily="50" charset="-128"/>
              <a:ea typeface="HG丸ｺﾞｼｯｸM-PRO" panose="020F0600000000000000" pitchFamily="50" charset="-128"/>
            </a:endParaRPr>
          </a:p>
          <a:p>
            <a:pPr marL="0" inden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a:t>
            </a:r>
            <a:r>
              <a:rPr lang="ja-JP" altLang="en-US" sz="1250" b="1" dirty="0">
                <a:latin typeface="HG丸ｺﾞｼｯｸM-PRO" panose="020F0600000000000000" pitchFamily="50" charset="-128"/>
                <a:ea typeface="HG丸ｺﾞｼｯｸM-PRO" panose="020F0600000000000000" pitchFamily="50" charset="-128"/>
              </a:rPr>
              <a:t>大阪府の私立高校生等就学支援推進校以外の学校に進学した場合の貸付限度額</a:t>
            </a:r>
            <a:r>
              <a:rPr lang="ja-JP" altLang="en-US" sz="1250" dirty="0">
                <a:latin typeface="HG丸ｺﾞｼｯｸM-PRO" panose="020F0600000000000000" pitchFamily="50" charset="-128"/>
                <a:ea typeface="HG丸ｺﾞｼｯｸM-PRO" panose="020F0600000000000000" pitchFamily="50" charset="-128"/>
              </a:rPr>
              <a:t> </a:t>
            </a:r>
            <a:endParaRPr lang="en-US" altLang="ja-JP" sz="125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予約奨学生募集の流れについて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14</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募　　集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15 </a:t>
            </a:r>
            <a:r>
              <a:rPr lang="ja-JP" altLang="en-US" sz="1500" dirty="0">
                <a:latin typeface="HG丸ｺﾞｼｯｸM-PRO" panose="020F0600000000000000" pitchFamily="50" charset="-128"/>
                <a:ea typeface="HG丸ｺﾞｼｯｸM-PRO" panose="020F0600000000000000" pitchFamily="50" charset="-128"/>
              </a:rPr>
              <a:t>・</a:t>
            </a:r>
            <a:r>
              <a:rPr lang="en-US" altLang="ja-JP" sz="1500" dirty="0">
                <a:latin typeface="HG丸ｺﾞｼｯｸM-PRO" panose="020F0600000000000000" pitchFamily="50" charset="-128"/>
                <a:ea typeface="HG丸ｺﾞｼｯｸM-PRO" panose="020F0600000000000000" pitchFamily="50" charset="-128"/>
              </a:rPr>
              <a:t> 16</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申込書類の提出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17 </a:t>
            </a:r>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27</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採用決定通知の送付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28</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借入手続書類の送付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29 </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借入手続き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30 </a:t>
            </a:r>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31</a:t>
            </a: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申込書類提出後の変更等について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32</a:t>
            </a: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返還について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33 </a:t>
            </a:r>
            <a:r>
              <a:rPr lang="ja-JP" altLang="en-US" sz="1500" dirty="0">
                <a:latin typeface="HG丸ｺﾞｼｯｸM-PRO" panose="020F0600000000000000" pitchFamily="50" charset="-128"/>
                <a:ea typeface="HG丸ｺﾞｼｯｸM-PRO" panose="020F0600000000000000" pitchFamily="50" charset="-128"/>
              </a:rPr>
              <a:t>～ </a:t>
            </a:r>
            <a:r>
              <a:rPr lang="en-US" altLang="ja-JP" sz="1500">
                <a:latin typeface="HG丸ｺﾞｼｯｸM-PRO" panose="020F0600000000000000" pitchFamily="50" charset="-128"/>
                <a:ea typeface="HG丸ｺﾞｼｯｸM-PRO" panose="020F0600000000000000" pitchFamily="50" charset="-128"/>
              </a:rPr>
              <a:t>35</a:t>
            </a:r>
            <a:r>
              <a:rPr lang="en-US" altLang="ja-JP" sz="1500" b="1">
                <a:latin typeface="HG丸ｺﾞｼｯｸM-PRO" panose="020F0600000000000000" pitchFamily="50" charset="-128"/>
                <a:ea typeface="HG丸ｺﾞｼｯｸM-PRO" panose="020F0600000000000000" pitchFamily="50" charset="-128"/>
              </a:rPr>
              <a:t> </a:t>
            </a:r>
            <a:endParaRPr lang="en-US" altLang="ja-JP" sz="1500" b="1"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D4C3B711-F1A8-4C30-83E7-D6B11D95930B}"/>
              </a:ext>
            </a:extLst>
          </p:cNvPr>
          <p:cNvSpPr/>
          <p:nvPr/>
        </p:nvSpPr>
        <p:spPr>
          <a:xfrm>
            <a:off x="-1" y="0"/>
            <a:ext cx="7460529"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目　  次</a:t>
            </a:r>
            <a:endParaRPr kumimoji="1" lang="ja-JP" altLang="en-US" sz="2500" b="1" dirty="0">
              <a:latin typeface="HG丸ｺﾞｼｯｸM-PRO" panose="020F0600000000000000" pitchFamily="50" charset="-128"/>
              <a:ea typeface="HG丸ｺﾞｼｯｸM-PRO" panose="020F0600000000000000" pitchFamily="50" charset="-128"/>
            </a:endParaRPr>
          </a:p>
        </p:txBody>
      </p:sp>
      <p:pic>
        <p:nvPicPr>
          <p:cNvPr id="6" name="図 60">
            <a:extLst>
              <a:ext uri="{FF2B5EF4-FFF2-40B4-BE49-F238E27FC236}">
                <a16:creationId xmlns:a16="http://schemas.microsoft.com/office/drawing/2014/main" id="{457A7A4A-C94E-4BA3-827A-017110FB73E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0528" y="64848"/>
            <a:ext cx="1656185" cy="39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四角形: 角を丸くする 21">
            <a:extLst>
              <a:ext uri="{FF2B5EF4-FFF2-40B4-BE49-F238E27FC236}">
                <a16:creationId xmlns:a16="http://schemas.microsoft.com/office/drawing/2014/main" id="{8647426F-4746-4549-B57E-16B7703254BC}"/>
              </a:ext>
            </a:extLst>
          </p:cNvPr>
          <p:cNvSpPr/>
          <p:nvPr/>
        </p:nvSpPr>
        <p:spPr>
          <a:xfrm>
            <a:off x="755576" y="4535346"/>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1</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3" name="四角形: 角を丸くする 22">
            <a:extLst>
              <a:ext uri="{FF2B5EF4-FFF2-40B4-BE49-F238E27FC236}">
                <a16:creationId xmlns:a16="http://schemas.microsoft.com/office/drawing/2014/main" id="{4E6E32C7-25C0-4C95-AB95-EA3D427A4BA8}"/>
              </a:ext>
            </a:extLst>
          </p:cNvPr>
          <p:cNvSpPr/>
          <p:nvPr/>
        </p:nvSpPr>
        <p:spPr>
          <a:xfrm>
            <a:off x="755576" y="4804110"/>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2</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4" name="四角形: 角を丸くする 23">
            <a:extLst>
              <a:ext uri="{FF2B5EF4-FFF2-40B4-BE49-F238E27FC236}">
                <a16:creationId xmlns:a16="http://schemas.microsoft.com/office/drawing/2014/main" id="{FD6284CD-22D3-44FE-A71B-43D4CDE38C45}"/>
              </a:ext>
            </a:extLst>
          </p:cNvPr>
          <p:cNvSpPr/>
          <p:nvPr/>
        </p:nvSpPr>
        <p:spPr>
          <a:xfrm>
            <a:off x="755576" y="5081039"/>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3</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5" name="四角形: 角を丸くする 24">
            <a:extLst>
              <a:ext uri="{FF2B5EF4-FFF2-40B4-BE49-F238E27FC236}">
                <a16:creationId xmlns:a16="http://schemas.microsoft.com/office/drawing/2014/main" id="{C0E062C5-234D-4251-8DC9-B864AFDC6EE5}"/>
              </a:ext>
            </a:extLst>
          </p:cNvPr>
          <p:cNvSpPr/>
          <p:nvPr/>
        </p:nvSpPr>
        <p:spPr>
          <a:xfrm>
            <a:off x="755576" y="5355904"/>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4</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四角形: 角を丸くする 25">
            <a:extLst>
              <a:ext uri="{FF2B5EF4-FFF2-40B4-BE49-F238E27FC236}">
                <a16:creationId xmlns:a16="http://schemas.microsoft.com/office/drawing/2014/main" id="{79A2E6F9-4731-4CED-A222-3B5706A3D1A6}"/>
              </a:ext>
            </a:extLst>
          </p:cNvPr>
          <p:cNvSpPr/>
          <p:nvPr/>
        </p:nvSpPr>
        <p:spPr>
          <a:xfrm>
            <a:off x="755576" y="5630769"/>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5</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BAA08A03-5EE7-4696-96F6-F9773FB2ADDC}"/>
              </a:ext>
            </a:extLst>
          </p:cNvPr>
          <p:cNvSpPr/>
          <p:nvPr/>
        </p:nvSpPr>
        <p:spPr>
          <a:xfrm>
            <a:off x="525463" y="690538"/>
            <a:ext cx="179387" cy="179387"/>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8" name="正方形/長方形 27">
            <a:extLst>
              <a:ext uri="{FF2B5EF4-FFF2-40B4-BE49-F238E27FC236}">
                <a16:creationId xmlns:a16="http://schemas.microsoft.com/office/drawing/2014/main" id="{D6028AC4-99AC-413D-BB67-3A420EC0491C}"/>
              </a:ext>
            </a:extLst>
          </p:cNvPr>
          <p:cNvSpPr/>
          <p:nvPr/>
        </p:nvSpPr>
        <p:spPr>
          <a:xfrm>
            <a:off x="525463" y="1254100"/>
            <a:ext cx="179387" cy="179388"/>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0" name="正方形/長方形 29">
            <a:extLst>
              <a:ext uri="{FF2B5EF4-FFF2-40B4-BE49-F238E27FC236}">
                <a16:creationId xmlns:a16="http://schemas.microsoft.com/office/drawing/2014/main" id="{1A0719F1-17AB-43FB-A02F-BB7A95DE85ED}"/>
              </a:ext>
            </a:extLst>
          </p:cNvPr>
          <p:cNvSpPr/>
          <p:nvPr/>
        </p:nvSpPr>
        <p:spPr>
          <a:xfrm>
            <a:off x="523875" y="3176971"/>
            <a:ext cx="180975"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1" name="正方形/長方形 30">
            <a:extLst>
              <a:ext uri="{FF2B5EF4-FFF2-40B4-BE49-F238E27FC236}">
                <a16:creationId xmlns:a16="http://schemas.microsoft.com/office/drawing/2014/main" id="{556F351B-2F6C-4E05-8408-4A47975EDE24}"/>
              </a:ext>
            </a:extLst>
          </p:cNvPr>
          <p:cNvSpPr/>
          <p:nvPr/>
        </p:nvSpPr>
        <p:spPr>
          <a:xfrm>
            <a:off x="525463" y="4277125"/>
            <a:ext cx="179387"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3" name="正方形/長方形 32">
            <a:extLst>
              <a:ext uri="{FF2B5EF4-FFF2-40B4-BE49-F238E27FC236}">
                <a16:creationId xmlns:a16="http://schemas.microsoft.com/office/drawing/2014/main" id="{8D616077-8ED9-4F41-9C3F-2ADD1E585069}"/>
              </a:ext>
            </a:extLst>
          </p:cNvPr>
          <p:cNvSpPr/>
          <p:nvPr/>
        </p:nvSpPr>
        <p:spPr>
          <a:xfrm>
            <a:off x="523875" y="1806868"/>
            <a:ext cx="180975"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4" name="正方形/長方形 33">
            <a:extLst>
              <a:ext uri="{FF2B5EF4-FFF2-40B4-BE49-F238E27FC236}">
                <a16:creationId xmlns:a16="http://schemas.microsoft.com/office/drawing/2014/main" id="{CD4FC85D-2387-402A-9B2E-27E67C94BAF7}"/>
              </a:ext>
            </a:extLst>
          </p:cNvPr>
          <p:cNvSpPr/>
          <p:nvPr/>
        </p:nvSpPr>
        <p:spPr>
          <a:xfrm>
            <a:off x="523875" y="2356324"/>
            <a:ext cx="180975"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6" name="四角形: 角を丸くする 35">
            <a:extLst>
              <a:ext uri="{FF2B5EF4-FFF2-40B4-BE49-F238E27FC236}">
                <a16:creationId xmlns:a16="http://schemas.microsoft.com/office/drawing/2014/main" id="{B3A5C3F2-EE7B-425C-B06E-6DD8B7A0AC98}"/>
              </a:ext>
            </a:extLst>
          </p:cNvPr>
          <p:cNvSpPr/>
          <p:nvPr/>
        </p:nvSpPr>
        <p:spPr>
          <a:xfrm>
            <a:off x="971600" y="3717058"/>
            <a:ext cx="647700" cy="205200"/>
          </a:xfrm>
          <a:prstGeom prst="roundRect">
            <a:avLst/>
          </a:prstGeom>
          <a:solidFill>
            <a:srgbClr val="EBF6F9"/>
          </a:solidFill>
          <a:ln w="190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38" name="正方形/長方形 37">
            <a:extLst>
              <a:ext uri="{FF2B5EF4-FFF2-40B4-BE49-F238E27FC236}">
                <a16:creationId xmlns:a16="http://schemas.microsoft.com/office/drawing/2014/main" id="{11049765-6E84-4BF3-A526-52FC0C73CEB2}"/>
              </a:ext>
            </a:extLst>
          </p:cNvPr>
          <p:cNvSpPr/>
          <p:nvPr/>
        </p:nvSpPr>
        <p:spPr>
          <a:xfrm>
            <a:off x="525463" y="5926290"/>
            <a:ext cx="179387"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8" name="四角形: 角を丸くする 17">
            <a:extLst>
              <a:ext uri="{FF2B5EF4-FFF2-40B4-BE49-F238E27FC236}">
                <a16:creationId xmlns:a16="http://schemas.microsoft.com/office/drawing/2014/main" id="{69A5D6AC-5D5E-45C7-8E27-6F7F0E154DF5}"/>
              </a:ext>
            </a:extLst>
          </p:cNvPr>
          <p:cNvSpPr/>
          <p:nvPr/>
        </p:nvSpPr>
        <p:spPr>
          <a:xfrm>
            <a:off x="974651" y="3982644"/>
            <a:ext cx="647700" cy="205200"/>
          </a:xfrm>
          <a:prstGeom prst="roundRect">
            <a:avLst/>
          </a:prstGeom>
          <a:solidFill>
            <a:srgbClr val="EBF6F9"/>
          </a:solidFill>
          <a:ln w="190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19" name="正方形/長方形 18">
            <a:extLst>
              <a:ext uri="{FF2B5EF4-FFF2-40B4-BE49-F238E27FC236}">
                <a16:creationId xmlns:a16="http://schemas.microsoft.com/office/drawing/2014/main" id="{CEE26934-EDA9-422A-80F3-ABE1B1CD2260}"/>
              </a:ext>
            </a:extLst>
          </p:cNvPr>
          <p:cNvSpPr/>
          <p:nvPr/>
        </p:nvSpPr>
        <p:spPr>
          <a:xfrm>
            <a:off x="523875" y="6187013"/>
            <a:ext cx="179387" cy="180975"/>
          </a:xfrm>
          <a:prstGeom prst="rect">
            <a:avLst/>
          </a:prstGeom>
          <a:solidFill>
            <a:srgbClr val="8A69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Tree>
    <p:extLst>
      <p:ext uri="{BB962C8B-B14F-4D97-AF65-F5344CB8AC3E}">
        <p14:creationId xmlns:p14="http://schemas.microsoft.com/office/powerpoint/2010/main" val="3411901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1E58A8DD-5429-474E-BC7A-EF2EF02E3123}"/>
              </a:ext>
            </a:extLst>
          </p:cNvPr>
          <p:cNvGrpSpPr/>
          <p:nvPr/>
        </p:nvGrpSpPr>
        <p:grpSpPr>
          <a:xfrm>
            <a:off x="0" y="44624"/>
            <a:ext cx="9144000" cy="495376"/>
            <a:chOff x="0" y="44624"/>
            <a:chExt cx="9144000" cy="495376"/>
          </a:xfrm>
        </p:grpSpPr>
        <p:grpSp>
          <p:nvGrpSpPr>
            <p:cNvPr id="32" name="グループ化 31">
              <a:extLst>
                <a:ext uri="{FF2B5EF4-FFF2-40B4-BE49-F238E27FC236}">
                  <a16:creationId xmlns:a16="http://schemas.microsoft.com/office/drawing/2014/main" id="{485B63F3-4176-40A9-B42B-98D8BD87B77C}"/>
                </a:ext>
              </a:extLst>
            </p:cNvPr>
            <p:cNvGrpSpPr/>
            <p:nvPr/>
          </p:nvGrpSpPr>
          <p:grpSpPr>
            <a:xfrm>
              <a:off x="107504" y="44624"/>
              <a:ext cx="4536504" cy="448106"/>
              <a:chOff x="107504" y="44624"/>
              <a:chExt cx="4536504" cy="448106"/>
            </a:xfrm>
          </p:grpSpPr>
          <p:sp>
            <p:nvSpPr>
              <p:cNvPr id="37" name="四角形: 角を丸くする 36">
                <a:extLst>
                  <a:ext uri="{FF2B5EF4-FFF2-40B4-BE49-F238E27FC236}">
                    <a16:creationId xmlns:a16="http://schemas.microsoft.com/office/drawing/2014/main" id="{7B937009-BB81-41E8-943F-23BF6FBC7932}"/>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8" name="正方形/長方形 37">
                <a:extLst>
                  <a:ext uri="{FF2B5EF4-FFF2-40B4-BE49-F238E27FC236}">
                    <a16:creationId xmlns:a16="http://schemas.microsoft.com/office/drawing/2014/main" id="{B95635E9-170B-4E4B-8ABA-4D547E499F4C}"/>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33" name="直線コネクタ 32">
              <a:extLst>
                <a:ext uri="{FF2B5EF4-FFF2-40B4-BE49-F238E27FC236}">
                  <a16:creationId xmlns:a16="http://schemas.microsoft.com/office/drawing/2014/main" id="{222B107C-FC2A-439F-BB0F-FA8B0357E943}"/>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42" name="縦書きテキスト プレースホルダー 2">
            <a:extLst>
              <a:ext uri="{FF2B5EF4-FFF2-40B4-BE49-F238E27FC236}">
                <a16:creationId xmlns:a16="http://schemas.microsoft.com/office/drawing/2014/main" id="{4CCBCAE5-EDF5-46FA-A28F-F9AB784C1DF0}"/>
              </a:ext>
            </a:extLst>
          </p:cNvPr>
          <p:cNvSpPr txBox="1">
            <a:spLocks noChangeArrowheads="1"/>
          </p:cNvSpPr>
          <p:nvPr/>
        </p:nvSpPr>
        <p:spPr bwMode="auto">
          <a:xfrm>
            <a:off x="250825" y="592138"/>
            <a:ext cx="86423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5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800" b="1" dirty="0">
                <a:latin typeface="HG丸ｺﾞｼｯｸM-PRO" panose="020F0600000000000000" pitchFamily="50" charset="-128"/>
                <a:ea typeface="HG丸ｺﾞｼｯｸM-PRO" panose="020F0600000000000000" pitchFamily="50" charset="-128"/>
              </a:rPr>
              <a:t>Ⅰ</a:t>
            </a:r>
            <a:r>
              <a:rPr lang="ja-JP" altLang="en-US" sz="1800" dirty="0">
                <a:latin typeface="HG丸ｺﾞｼｯｸM-PRO" panose="020F0600000000000000" pitchFamily="50" charset="-128"/>
                <a:ea typeface="HG丸ｺﾞｼｯｸM-PRO" panose="020F0600000000000000" pitchFamily="50" charset="-128"/>
              </a:rPr>
              <a:t>．申込書の</a:t>
            </a:r>
            <a:r>
              <a:rPr lang="ja-JP" altLang="en-US" sz="1800" u="sng" dirty="0">
                <a:latin typeface="HG丸ｺﾞｼｯｸM-PRO" panose="020F0600000000000000" pitchFamily="50" charset="-128"/>
                <a:ea typeface="HG丸ｺﾞｼｯｸM-PRO" panose="020F0600000000000000" pitchFamily="50" charset="-128"/>
              </a:rPr>
              <a:t>必要事項がすべて記入されているか。</a:t>
            </a:r>
            <a:endParaRPr lang="en-US" altLang="ja-JP" sz="1800" u="sng" dirty="0">
              <a:latin typeface="HG丸ｺﾞｼｯｸM-PRO" panose="020F0600000000000000" pitchFamily="50" charset="-128"/>
              <a:ea typeface="HG丸ｺﾞｼｯｸM-PRO" panose="020F0600000000000000" pitchFamily="50" charset="-128"/>
            </a:endParaRPr>
          </a:p>
        </p:txBody>
      </p:sp>
      <p:sp>
        <p:nvSpPr>
          <p:cNvPr id="43" name="縦書きテキスト プレースホルダー 2">
            <a:extLst>
              <a:ext uri="{FF2B5EF4-FFF2-40B4-BE49-F238E27FC236}">
                <a16:creationId xmlns:a16="http://schemas.microsoft.com/office/drawing/2014/main" id="{D2435AE2-2ADA-4F4D-BC4E-7F29DEB40835}"/>
              </a:ext>
            </a:extLst>
          </p:cNvPr>
          <p:cNvSpPr txBox="1">
            <a:spLocks noChangeArrowheads="1"/>
          </p:cNvSpPr>
          <p:nvPr/>
        </p:nvSpPr>
        <p:spPr bwMode="auto">
          <a:xfrm>
            <a:off x="678137" y="1386338"/>
            <a:ext cx="8447767" cy="53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申込みのしおり５～８ページに掲載の記入例を参照し、記入漏れや記入間違いがないようにしてください </a:t>
            </a:r>
            <a:endParaRPr lang="en-US" altLang="ja-JP" sz="17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57" name="テキスト ボックス 25">
            <a:extLst>
              <a:ext uri="{FF2B5EF4-FFF2-40B4-BE49-F238E27FC236}">
                <a16:creationId xmlns:a16="http://schemas.microsoft.com/office/drawing/2014/main" id="{4D922DDE-C381-4217-AD3D-77F983077980}"/>
              </a:ext>
            </a:extLst>
          </p:cNvPr>
          <p:cNvSpPr txBox="1">
            <a:spLocks noChangeArrowheads="1"/>
          </p:cNvSpPr>
          <p:nvPr/>
        </p:nvSpPr>
        <p:spPr bwMode="auto">
          <a:xfrm>
            <a:off x="608086" y="2662663"/>
            <a:ext cx="19034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ea typeface="游ゴシック" panose="020B0400000000000000" pitchFamily="50" charset="-128"/>
              </a:rPr>
              <a:t>・申 込 書　　　</a:t>
            </a:r>
            <a:r>
              <a:rPr lang="ja-JP" altLang="en-US" sz="1600" b="1" dirty="0">
                <a:latin typeface="游ゴシック" panose="020B0400000000000000" pitchFamily="50" charset="-128"/>
                <a:ea typeface="游ゴシック" panose="020B0400000000000000" pitchFamily="50" charset="-128"/>
              </a:rPr>
              <a:t>      </a:t>
            </a:r>
          </a:p>
        </p:txBody>
      </p:sp>
      <p:sp>
        <p:nvSpPr>
          <p:cNvPr id="21" name="正方形/長方形 20">
            <a:extLst>
              <a:ext uri="{FF2B5EF4-FFF2-40B4-BE49-F238E27FC236}">
                <a16:creationId xmlns:a16="http://schemas.microsoft.com/office/drawing/2014/main" id="{90439022-AC8F-4FC1-B88D-2D252AEC30B1}"/>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18</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7" name="テキスト ボックス 25">
            <a:extLst>
              <a:ext uri="{FF2B5EF4-FFF2-40B4-BE49-F238E27FC236}">
                <a16:creationId xmlns:a16="http://schemas.microsoft.com/office/drawing/2014/main" id="{3A17137D-38DA-C88D-98E4-29E5D2C2BF81}"/>
              </a:ext>
            </a:extLst>
          </p:cNvPr>
          <p:cNvSpPr txBox="1">
            <a:spLocks noChangeArrowheads="1"/>
          </p:cNvSpPr>
          <p:nvPr/>
        </p:nvSpPr>
        <p:spPr bwMode="auto">
          <a:xfrm>
            <a:off x="4305960" y="2662663"/>
            <a:ext cx="19034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ea typeface="游ゴシック" panose="020B0400000000000000" pitchFamily="50" charset="-128"/>
              </a:rPr>
              <a:t>・記 入 例　　　</a:t>
            </a:r>
            <a:r>
              <a:rPr lang="ja-JP" altLang="en-US" sz="1600" b="1" dirty="0">
                <a:latin typeface="游ゴシック" panose="020B0400000000000000" pitchFamily="50" charset="-128"/>
                <a:ea typeface="游ゴシック" panose="020B0400000000000000" pitchFamily="50" charset="-128"/>
              </a:rPr>
              <a:t>      </a:t>
            </a:r>
          </a:p>
        </p:txBody>
      </p:sp>
      <p:pic>
        <p:nvPicPr>
          <p:cNvPr id="5" name="図 4">
            <a:extLst>
              <a:ext uri="{FF2B5EF4-FFF2-40B4-BE49-F238E27FC236}">
                <a16:creationId xmlns:a16="http://schemas.microsoft.com/office/drawing/2014/main" id="{6C7029D9-C03E-1F8D-3356-6F9FB66830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761" y="3028239"/>
            <a:ext cx="3603048" cy="2505673"/>
          </a:xfrm>
          <a:prstGeom prst="rect">
            <a:avLst/>
          </a:prstGeom>
        </p:spPr>
      </p:pic>
      <p:pic>
        <p:nvPicPr>
          <p:cNvPr id="6" name="図 5">
            <a:extLst>
              <a:ext uri="{FF2B5EF4-FFF2-40B4-BE49-F238E27FC236}">
                <a16:creationId xmlns:a16="http://schemas.microsoft.com/office/drawing/2014/main" id="{AA5B23A6-66AA-99A9-F357-B28DEF2482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3363" y="3225516"/>
            <a:ext cx="4084674" cy="2011854"/>
          </a:xfrm>
          <a:prstGeom prst="rect">
            <a:avLst/>
          </a:prstGeom>
        </p:spPr>
      </p:pic>
    </p:spTree>
    <p:extLst>
      <p:ext uri="{BB962C8B-B14F-4D97-AF65-F5344CB8AC3E}">
        <p14:creationId xmlns:p14="http://schemas.microsoft.com/office/powerpoint/2010/main" val="592718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縦書きテキスト プレースホルダー 2">
            <a:extLst>
              <a:ext uri="{FF2B5EF4-FFF2-40B4-BE49-F238E27FC236}">
                <a16:creationId xmlns:a16="http://schemas.microsoft.com/office/drawing/2014/main" id="{9C54E13D-2522-40AD-AD98-69099E785345}"/>
              </a:ext>
            </a:extLst>
          </p:cNvPr>
          <p:cNvSpPr txBox="1">
            <a:spLocks/>
          </p:cNvSpPr>
          <p:nvPr/>
        </p:nvSpPr>
        <p:spPr>
          <a:xfrm>
            <a:off x="4355976" y="1798132"/>
            <a:ext cx="45365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rPr>
              <a:t>≪必要書類≫</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endParaRPr lang="en-US" altLang="ja-JP" sz="7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①</a:t>
            </a:r>
            <a:r>
              <a:rPr lang="ja-JP" altLang="en-US" sz="1800" dirty="0">
                <a:latin typeface="HG丸ｺﾞｼｯｸM-PRO" panose="020F0600000000000000" pitchFamily="50" charset="-128"/>
                <a:ea typeface="HG丸ｺﾞｼｯｸM-PRO" panose="020F0600000000000000" pitchFamily="50" charset="-128"/>
              </a:rPr>
              <a:t> 保護者の収入に関する証明書等</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500"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②</a:t>
            </a:r>
            <a:r>
              <a:rPr lang="ja-JP" altLang="en-US" sz="1800" dirty="0">
                <a:latin typeface="HG丸ｺﾞｼｯｸM-PRO" panose="020F0600000000000000" pitchFamily="50" charset="-128"/>
                <a:ea typeface="HG丸ｺﾞｼｯｸM-PRO" panose="020F0600000000000000" pitchFamily="50" charset="-128"/>
              </a:rPr>
              <a:t> 生徒本人及び保護者の住民票</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500"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③</a:t>
            </a:r>
            <a:r>
              <a:rPr lang="ja-JP" altLang="en-US" sz="1800" dirty="0">
                <a:latin typeface="HG丸ｺﾞｼｯｸM-PRO" panose="020F0600000000000000" pitchFamily="50" charset="-128"/>
                <a:ea typeface="HG丸ｺﾞｼｯｸM-PRO" panose="020F0600000000000000" pitchFamily="50" charset="-128"/>
              </a:rPr>
              <a:t> 生徒本人の通帳のコピー</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500"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 ④</a:t>
            </a:r>
            <a:r>
              <a:rPr lang="ja-JP" altLang="en-US" sz="1800" dirty="0">
                <a:latin typeface="HG丸ｺﾞｼｯｸM-PRO" panose="020F0600000000000000" pitchFamily="50" charset="-128"/>
                <a:ea typeface="HG丸ｺﾞｼｯｸM-PRO" panose="020F0600000000000000" pitchFamily="50" charset="-128"/>
              </a:rPr>
              <a:t> その他の書類</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・「ひとり親家庭医療証」のコピー</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・事情書　　　　　　　　　　など</a:t>
            </a:r>
            <a:endParaRPr lang="en-US" altLang="ja-JP" sz="1800" dirty="0">
              <a:latin typeface="HG丸ｺﾞｼｯｸM-PRO" panose="020F0600000000000000" pitchFamily="50" charset="-128"/>
              <a:ea typeface="HG丸ｺﾞｼｯｸM-PRO" panose="020F0600000000000000" pitchFamily="50" charset="-128"/>
            </a:endParaRPr>
          </a:p>
        </p:txBody>
      </p:sp>
      <p:sp>
        <p:nvSpPr>
          <p:cNvPr id="30" name="縦書きテキスト プレースホルダー 2">
            <a:extLst>
              <a:ext uri="{FF2B5EF4-FFF2-40B4-BE49-F238E27FC236}">
                <a16:creationId xmlns:a16="http://schemas.microsoft.com/office/drawing/2014/main" id="{D13157D9-C15D-4C60-8EA7-F02A44195FA9}"/>
              </a:ext>
            </a:extLst>
          </p:cNvPr>
          <p:cNvSpPr txBox="1">
            <a:spLocks/>
          </p:cNvSpPr>
          <p:nvPr/>
        </p:nvSpPr>
        <p:spPr>
          <a:xfrm>
            <a:off x="636705" y="1124744"/>
            <a:ext cx="7175655" cy="49265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次ページ以降を参照し、提出漏れがないようにしてください 　</a:t>
            </a:r>
            <a:endParaRPr lang="en-US" altLang="ja-JP" sz="1700" b="1"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id="{E9A9681B-2D10-430F-A9BB-7B0D15060045}"/>
              </a:ext>
            </a:extLst>
          </p:cNvPr>
          <p:cNvGrpSpPr/>
          <p:nvPr/>
        </p:nvGrpSpPr>
        <p:grpSpPr>
          <a:xfrm>
            <a:off x="792427" y="1772816"/>
            <a:ext cx="1547325" cy="300982"/>
            <a:chOff x="792427" y="2044856"/>
            <a:chExt cx="1547325" cy="300982"/>
          </a:xfrm>
        </p:grpSpPr>
        <p:sp>
          <p:nvSpPr>
            <p:cNvPr id="36" name="正方形/長方形 35">
              <a:extLst>
                <a:ext uri="{FF2B5EF4-FFF2-40B4-BE49-F238E27FC236}">
                  <a16:creationId xmlns:a16="http://schemas.microsoft.com/office/drawing/2014/main" id="{E4B664F0-8D90-4D67-B0E8-419D97956974}"/>
                </a:ext>
              </a:extLst>
            </p:cNvPr>
            <p:cNvSpPr/>
            <p:nvPr/>
          </p:nvSpPr>
          <p:spPr>
            <a:xfrm>
              <a:off x="792427" y="2044856"/>
              <a:ext cx="1547325" cy="300982"/>
            </a:xfrm>
            <a:prstGeom prst="rect">
              <a:avLst/>
            </a:prstGeom>
            <a:noFill/>
            <a:ln w="28575" cmpd="thickThin">
              <a:no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r>
                <a:rPr lang="ja-JP" altLang="en-US" sz="1400" dirty="0">
                  <a:solidFill>
                    <a:schemeClr val="tx1"/>
                  </a:solidFill>
                  <a:latin typeface="HG丸ｺﾞｼｯｸM-PRO" panose="020F0600000000000000" pitchFamily="50" charset="-128"/>
                  <a:ea typeface="HG丸ｺﾞｼｯｸM-PRO" panose="020F0600000000000000" pitchFamily="50" charset="-128"/>
                </a:rPr>
                <a:t>・申 込 書</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8117E37E-B76B-4DC1-94F7-709FE73836EC}"/>
                </a:ext>
              </a:extLst>
            </p:cNvPr>
            <p:cNvSpPr/>
            <p:nvPr/>
          </p:nvSpPr>
          <p:spPr>
            <a:xfrm>
              <a:off x="1835696" y="2059454"/>
              <a:ext cx="262800" cy="26439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8000" rtlCol="0" anchor="ctr">
              <a:spAutoFit/>
            </a:bodyPr>
            <a:lstStyle/>
            <a:p>
              <a:pPr algn="ctr"/>
              <a:r>
                <a:rPr lang="en-US" altLang="ja-JP" sz="1300" dirty="0">
                  <a:solidFill>
                    <a:schemeClr val="tx1"/>
                  </a:solidFill>
                  <a:latin typeface="HG丸ｺﾞｼｯｸM-PRO" panose="020F0600000000000000" pitchFamily="50" charset="-128"/>
                  <a:ea typeface="HG丸ｺﾞｼｯｸM-PRO" panose="020F0600000000000000" pitchFamily="50" charset="-128"/>
                </a:rPr>
                <a:t>C</a:t>
              </a:r>
            </a:p>
          </p:txBody>
        </p:sp>
      </p:grpSp>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29" name="縦書きテキスト プレースホルダー 2">
            <a:extLst>
              <a:ext uri="{FF2B5EF4-FFF2-40B4-BE49-F238E27FC236}">
                <a16:creationId xmlns:a16="http://schemas.microsoft.com/office/drawing/2014/main" id="{3F72D8BD-9877-431A-87B1-EB8A5598EF44}"/>
              </a:ext>
            </a:extLst>
          </p:cNvPr>
          <p:cNvSpPr txBox="1">
            <a:spLocks noChangeArrowheads="1"/>
          </p:cNvSpPr>
          <p:nvPr/>
        </p:nvSpPr>
        <p:spPr bwMode="auto">
          <a:xfrm>
            <a:off x="250825" y="592138"/>
            <a:ext cx="86423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5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800" b="1" dirty="0">
                <a:latin typeface="HG丸ｺﾞｼｯｸM-PRO" panose="020F0600000000000000" pitchFamily="50" charset="-128"/>
                <a:ea typeface="HG丸ｺﾞｼｯｸM-PRO" panose="020F0600000000000000" pitchFamily="50" charset="-128"/>
              </a:rPr>
              <a:t>Ⅱ</a:t>
            </a:r>
            <a:r>
              <a:rPr lang="ja-JP" altLang="en-US" sz="1800" dirty="0">
                <a:latin typeface="HG丸ｺﾞｼｯｸM-PRO" panose="020F0600000000000000" pitchFamily="50" charset="-128"/>
                <a:ea typeface="HG丸ｺﾞｼｯｸM-PRO" panose="020F0600000000000000" pitchFamily="50" charset="-128"/>
              </a:rPr>
              <a:t>．申込書　  </a:t>
            </a:r>
            <a:r>
              <a:rPr lang="ja-JP" altLang="en-US" sz="1400" dirty="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票に</a:t>
            </a:r>
            <a:r>
              <a:rPr lang="ja-JP" altLang="en-US" sz="1800" b="1" u="sng" dirty="0">
                <a:latin typeface="HG丸ｺﾞｼｯｸM-PRO" panose="020F0600000000000000" pitchFamily="50" charset="-128"/>
                <a:ea typeface="HG丸ｺﾞｼｯｸM-PRO" panose="020F0600000000000000" pitchFamily="50" charset="-128"/>
              </a:rPr>
              <a:t>必要書類がすべてホチキス留めされているか。</a:t>
            </a:r>
            <a:endParaRPr lang="en-US" altLang="ja-JP" sz="1800" b="1"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31" name="正方形/長方形 30">
            <a:extLst>
              <a:ext uri="{FF2B5EF4-FFF2-40B4-BE49-F238E27FC236}">
                <a16:creationId xmlns:a16="http://schemas.microsoft.com/office/drawing/2014/main" id="{EF916D85-C5E5-4E5A-AD2C-615C0E040E90}"/>
              </a:ext>
            </a:extLst>
          </p:cNvPr>
          <p:cNvSpPr/>
          <p:nvPr/>
        </p:nvSpPr>
        <p:spPr>
          <a:xfrm>
            <a:off x="1559924" y="750888"/>
            <a:ext cx="288000" cy="287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algn="ctr" eaLnBrk="1" fontAlgn="auto" hangingPunct="1">
              <a:spcBef>
                <a:spcPts val="0"/>
              </a:spcBef>
              <a:spcAft>
                <a:spcPts val="0"/>
              </a:spcAft>
              <a:defRPr/>
            </a:pPr>
            <a:r>
              <a:rPr lang="en-US" altLang="ja-JP" b="1" dirty="0">
                <a:solidFill>
                  <a:schemeClr val="tx1"/>
                </a:solidFill>
                <a:latin typeface="HG丸ｺﾞｼｯｸM-PRO" panose="020F0600000000000000" pitchFamily="50" charset="-128"/>
                <a:ea typeface="HG丸ｺﾞｼｯｸM-PRO" panose="020F0600000000000000" pitchFamily="50" charset="-128"/>
              </a:rPr>
              <a:t>C</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EC946186-B023-496F-98EA-F2B428859AA3}"/>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19</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53E0E64C-F7A4-D785-9709-7CF4F61E39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709" y="2194811"/>
            <a:ext cx="2930086" cy="4147200"/>
          </a:xfrm>
          <a:prstGeom prst="rect">
            <a:avLst/>
          </a:prstGeom>
          <a:ln>
            <a:solidFill>
              <a:schemeClr val="tx1"/>
            </a:solidFill>
          </a:ln>
        </p:spPr>
      </p:pic>
    </p:spTree>
    <p:extLst>
      <p:ext uri="{BB962C8B-B14F-4D97-AF65-F5344CB8AC3E}">
        <p14:creationId xmlns:p14="http://schemas.microsoft.com/office/powerpoint/2010/main" val="656296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8" name="縦書きテキスト プレースホルダー 2">
            <a:extLst>
              <a:ext uri="{FF2B5EF4-FFF2-40B4-BE49-F238E27FC236}">
                <a16:creationId xmlns:a16="http://schemas.microsoft.com/office/drawing/2014/main" id="{39978459-2B46-48C7-AD6A-34463F1E6700}"/>
              </a:ext>
            </a:extLst>
          </p:cNvPr>
          <p:cNvSpPr txBox="1">
            <a:spLocks noChangeArrowheads="1"/>
          </p:cNvSpPr>
          <p:nvPr/>
        </p:nvSpPr>
        <p:spPr bwMode="auto">
          <a:xfrm>
            <a:off x="250825" y="592138"/>
            <a:ext cx="86423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5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800" b="1" dirty="0">
                <a:latin typeface="HG丸ｺﾞｼｯｸM-PRO" panose="020F0600000000000000" pitchFamily="50" charset="-128"/>
                <a:ea typeface="HG丸ｺﾞｼｯｸM-PRO" panose="020F0600000000000000" pitchFamily="50" charset="-128"/>
              </a:rPr>
              <a:t>Ⅱ</a:t>
            </a:r>
            <a:r>
              <a:rPr lang="ja-JP" altLang="en-US" sz="1800" dirty="0">
                <a:latin typeface="HG丸ｺﾞｼｯｸM-PRO" panose="020F0600000000000000" pitchFamily="50" charset="-128"/>
                <a:ea typeface="HG丸ｺﾞｼｯｸM-PRO" panose="020F0600000000000000" pitchFamily="50" charset="-128"/>
              </a:rPr>
              <a:t>．申込書　  </a:t>
            </a:r>
            <a:r>
              <a:rPr lang="ja-JP" altLang="en-US" sz="1400" dirty="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票に</a:t>
            </a:r>
            <a:r>
              <a:rPr lang="ja-JP" altLang="en-US" sz="1800" b="1" u="sng" dirty="0">
                <a:latin typeface="HG丸ｺﾞｼｯｸM-PRO" panose="020F0600000000000000" pitchFamily="50" charset="-128"/>
                <a:ea typeface="HG丸ｺﾞｼｯｸM-PRO" panose="020F0600000000000000" pitchFamily="50" charset="-128"/>
              </a:rPr>
              <a:t>必要書類がすべてホチキス留めされているか。</a:t>
            </a:r>
            <a:endParaRPr lang="en-US" altLang="ja-JP" sz="1800" b="1"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2CDE69CD-3C3B-4842-8AEF-4875DEAA10AB}"/>
              </a:ext>
            </a:extLst>
          </p:cNvPr>
          <p:cNvSpPr/>
          <p:nvPr/>
        </p:nvSpPr>
        <p:spPr>
          <a:xfrm>
            <a:off x="1559924" y="750888"/>
            <a:ext cx="288000" cy="287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algn="ctr" eaLnBrk="1" fontAlgn="auto" hangingPunct="1">
              <a:spcBef>
                <a:spcPts val="0"/>
              </a:spcBef>
              <a:spcAft>
                <a:spcPts val="0"/>
              </a:spcAft>
              <a:defRPr/>
            </a:pPr>
            <a:r>
              <a:rPr lang="en-US" altLang="ja-JP" b="1" dirty="0">
                <a:solidFill>
                  <a:schemeClr val="tx1"/>
                </a:solidFill>
                <a:latin typeface="HG丸ｺﾞｼｯｸM-PRO" panose="020F0600000000000000" pitchFamily="50" charset="-128"/>
                <a:ea typeface="HG丸ｺﾞｼｯｸM-PRO" panose="020F0600000000000000" pitchFamily="50" charset="-128"/>
              </a:rPr>
              <a:t>C</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縦書きテキスト プレースホルダー 2">
            <a:extLst>
              <a:ext uri="{FF2B5EF4-FFF2-40B4-BE49-F238E27FC236}">
                <a16:creationId xmlns:a16="http://schemas.microsoft.com/office/drawing/2014/main" id="{76CABFB9-37EF-46E4-B204-0944275341D6}"/>
              </a:ext>
            </a:extLst>
          </p:cNvPr>
          <p:cNvSpPr txBox="1">
            <a:spLocks/>
          </p:cNvSpPr>
          <p:nvPr/>
        </p:nvSpPr>
        <p:spPr>
          <a:xfrm>
            <a:off x="269875" y="1125539"/>
            <a:ext cx="8874125" cy="107932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700" b="1" dirty="0">
                <a:latin typeface="HG丸ｺﾞｼｯｸM-PRO" panose="020F0600000000000000" pitchFamily="50" charset="-128"/>
                <a:ea typeface="HG丸ｺﾞｼｯｸM-PRO" panose="020F0600000000000000" pitchFamily="50" charset="-128"/>
              </a:rPr>
              <a:t>  ① 保護者の収入に関する証明書等</a:t>
            </a:r>
            <a:r>
              <a:rPr lang="ja-JP" altLang="en-US" sz="1700" dirty="0">
                <a:latin typeface="HG丸ｺﾞｼｯｸM-PRO" panose="020F0600000000000000" pitchFamily="50" charset="-128"/>
                <a:ea typeface="HG丸ｺﾞｼｯｸM-PRO" panose="020F0600000000000000" pitchFamily="50" charset="-128"/>
              </a:rPr>
              <a:t>　　</a:t>
            </a:r>
            <a:endParaRPr lang="en-US" altLang="ja-JP" sz="17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1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次のいずれかを必ずホチキス留めしてください！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lang="en-US" altLang="ja-JP" sz="1600" b="1" u="sng" spc="300" dirty="0">
                <a:solidFill>
                  <a:srgbClr val="FF0000"/>
                </a:solidFill>
                <a:latin typeface="游ゴシック" panose="020B0400000000000000" pitchFamily="50" charset="-128"/>
                <a:ea typeface="游ゴシック" panose="020B0400000000000000" pitchFamily="50" charset="-128"/>
              </a:rPr>
              <a:t>※ </a:t>
            </a:r>
            <a:r>
              <a:rPr lang="ja-JP" altLang="en-US" sz="1600" b="1" u="sng" spc="300" dirty="0">
                <a:solidFill>
                  <a:srgbClr val="FF0000"/>
                </a:solidFill>
                <a:latin typeface="游ゴシック" panose="020B0400000000000000" pitchFamily="50" charset="-128"/>
                <a:ea typeface="游ゴシック" panose="020B0400000000000000" pitchFamily="50" charset="-128"/>
              </a:rPr>
              <a:t>令和７年度（直近）のもので、保護者全員分 </a:t>
            </a:r>
            <a:r>
              <a:rPr lang="en-US" altLang="ja-JP" sz="1600" b="1" u="sng" spc="300" dirty="0">
                <a:solidFill>
                  <a:srgbClr val="FF0000"/>
                </a:solidFill>
                <a:latin typeface="游ゴシック" panose="020B0400000000000000" pitchFamily="50" charset="-128"/>
                <a:ea typeface="游ゴシック" panose="020B0400000000000000" pitchFamily="50" charset="-128"/>
              </a:rPr>
              <a:t>※</a:t>
            </a:r>
          </a:p>
          <a:p>
            <a:pPr marL="0" indent="0" fontAlgn="auto">
              <a:spcAft>
                <a:spcPts val="0"/>
              </a:spcAft>
              <a:buFont typeface="Arial" pitchFamily="34" charset="0"/>
              <a:buNone/>
              <a:defRPr/>
            </a:pPr>
            <a:endParaRPr lang="en-US" altLang="ja-JP" sz="1500" b="1" u="sng" dirty="0">
              <a:solidFill>
                <a:srgbClr val="FF0000"/>
              </a:solidFill>
              <a:latin typeface="游ゴシック" panose="020B0400000000000000" pitchFamily="50" charset="-128"/>
              <a:ea typeface="游ゴシック" panose="020B0400000000000000" pitchFamily="50" charset="-128"/>
            </a:endParaRPr>
          </a:p>
        </p:txBody>
      </p:sp>
      <p:graphicFrame>
        <p:nvGraphicFramePr>
          <p:cNvPr id="25" name="表 24">
            <a:extLst>
              <a:ext uri="{FF2B5EF4-FFF2-40B4-BE49-F238E27FC236}">
                <a16:creationId xmlns:a16="http://schemas.microsoft.com/office/drawing/2014/main" id="{FE230120-B64C-4A4E-8714-7992F7F4C1D6}"/>
              </a:ext>
            </a:extLst>
          </p:cNvPr>
          <p:cNvGraphicFramePr>
            <a:graphicFrameLocks noGrp="1"/>
          </p:cNvGraphicFramePr>
          <p:nvPr>
            <p:extLst>
              <p:ext uri="{D42A27DB-BD31-4B8C-83A1-F6EECF244321}">
                <p14:modId xmlns:p14="http://schemas.microsoft.com/office/powerpoint/2010/main" val="3862318245"/>
              </p:ext>
            </p:extLst>
          </p:nvPr>
        </p:nvGraphicFramePr>
        <p:xfrm>
          <a:off x="674713" y="2739708"/>
          <a:ext cx="7857727" cy="3309465"/>
        </p:xfrm>
        <a:graphic>
          <a:graphicData uri="http://schemas.openxmlformats.org/drawingml/2006/table">
            <a:tbl>
              <a:tblPr firstRow="1" bandRow="1">
                <a:tableStyleId>{5C22544A-7EE6-4342-B048-85BDC9FD1C3A}</a:tableStyleId>
              </a:tblPr>
              <a:tblGrid>
                <a:gridCol w="251010">
                  <a:extLst>
                    <a:ext uri="{9D8B030D-6E8A-4147-A177-3AD203B41FA5}">
                      <a16:colId xmlns:a16="http://schemas.microsoft.com/office/drawing/2014/main" val="20000"/>
                    </a:ext>
                  </a:extLst>
                </a:gridCol>
                <a:gridCol w="2006662">
                  <a:extLst>
                    <a:ext uri="{9D8B030D-6E8A-4147-A177-3AD203B41FA5}">
                      <a16:colId xmlns:a16="http://schemas.microsoft.com/office/drawing/2014/main" val="20001"/>
                    </a:ext>
                  </a:extLst>
                </a:gridCol>
                <a:gridCol w="5600055">
                  <a:extLst>
                    <a:ext uri="{9D8B030D-6E8A-4147-A177-3AD203B41FA5}">
                      <a16:colId xmlns:a16="http://schemas.microsoft.com/office/drawing/2014/main" val="20002"/>
                    </a:ext>
                  </a:extLst>
                </a:gridCol>
              </a:tblGrid>
              <a:tr h="275444">
                <a:tc gridSpan="2">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保 護 者 の 職 業 形 態</a:t>
                      </a:r>
                    </a:p>
                  </a:txBody>
                  <a:tcPr marL="91450" marR="91450" marT="35998" marB="45717"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BF7"/>
                    </a:solidFill>
                  </a:tcPr>
                </a:tc>
                <a:tc hMerge="1">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申    込    に    必    要    な    書    類</a:t>
                      </a: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BF7"/>
                    </a:solidFill>
                  </a:tcPr>
                </a:tc>
                <a:extLst>
                  <a:ext uri="{0D108BD9-81ED-4DB2-BD59-A6C34878D82A}">
                    <a16:rowId xmlns:a16="http://schemas.microsoft.com/office/drawing/2014/main" val="10000"/>
                  </a:ext>
                </a:extLst>
              </a:tr>
              <a:tr h="899949">
                <a:tc>
                  <a:txBody>
                    <a:bodyPr/>
                    <a:lstStyle/>
                    <a:p>
                      <a:pPr algn="ct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給与収入の方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（サラリーマンなど）</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・令和７年度 給与所得等にかかる市（町村）民税・ 府民税　</a:t>
                      </a:r>
                      <a:endPar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特別徴収税額の決定・変更通知書（納税義務者用）</a:t>
                      </a:r>
                      <a:endPar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 b="1" u="none"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200" b="1"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000" b="1" u="none"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（＊）５月下旬から６月上旬に、勤務先から交付されたものです。</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非課税の方についても、交付されています。</a:t>
                      </a: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89036">
                <a:tc>
                  <a:txBody>
                    <a:bodyPr/>
                    <a:lstStyle/>
                    <a:p>
                      <a:pPr algn="ct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給与収入以外の方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（自営業者など）</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・令和７年度 市（町村）民税・ 府民税  納税通知書兼税額決定</a:t>
                      </a:r>
                      <a:r>
                        <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充当</a:t>
                      </a:r>
                      <a:r>
                        <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通知書</a:t>
                      </a:r>
                      <a:endPar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 b="1" u="none"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200" b="1" u="none"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（＊）６月中に市町村の税務担当課から送付されたものです。</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お住まいの地域により、非課税の方には送付されていない場合があります。</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89036">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３</a:t>
                      </a:r>
                    </a:p>
                  </a:txBody>
                  <a:tcPr marL="91450" marR="91450" marT="35998" marB="45717"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・上の１及び２の証明書</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　が提出できない方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・住民税が非課税等の方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・令和７年度 市（町村）民税・ 府民税課税証明書</a:t>
                      </a:r>
                      <a:endPar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 b="0"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（＊）市区町村の窓口で交付をうけてください。</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（市区町村により証明書の名称が異なります。）</a:t>
                      </a: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56000">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４</a:t>
                      </a:r>
                    </a:p>
                  </a:txBody>
                  <a:tcPr marL="91450" marR="91450" marT="35998" marB="45717"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生活保護世帯の方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・生活保護受給（適用）証明書</a:t>
                      </a:r>
                      <a:r>
                        <a:rPr kumimoji="1" lang="ja-JP" altLang="en-US" sz="950" b="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950" b="0" u="wavy" baseline="0" dirty="0">
                          <a:solidFill>
                            <a:schemeClr val="tx1"/>
                          </a:solidFill>
                          <a:latin typeface="HG丸ｺﾞｼｯｸM-PRO" panose="020F0600000000000000" pitchFamily="50" charset="-128"/>
                          <a:ea typeface="HG丸ｺﾞｼｯｸM-PRO" panose="020F0600000000000000" pitchFamily="50" charset="-128"/>
                        </a:rPr>
                        <a:t>当会に提出する日から</a:t>
                      </a:r>
                      <a:r>
                        <a:rPr kumimoji="1" lang="en-US" altLang="ja-JP" sz="950" b="0" u="wavy" baseline="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950" b="0" u="wavy" baseline="0" dirty="0">
                          <a:solidFill>
                            <a:schemeClr val="tx1"/>
                          </a:solidFill>
                          <a:latin typeface="HG丸ｺﾞｼｯｸM-PRO" panose="020F0600000000000000" pitchFamily="50" charset="-128"/>
                          <a:ea typeface="HG丸ｺﾞｼｯｸM-PRO" panose="020F0600000000000000" pitchFamily="50" charset="-128"/>
                        </a:rPr>
                        <a:t>ケ月以内に発行されたもの</a:t>
                      </a:r>
                      <a:r>
                        <a:rPr kumimoji="1" lang="ja-JP" altLang="en-US" sz="950" b="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950" b="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 b="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（＊）住所地の市区町村福祉事務所等で交付を受けてください。</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1" u="none"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100" b="1" u="sng" dirty="0">
                          <a:solidFill>
                            <a:srgbClr val="FF0000"/>
                          </a:solidFill>
                          <a:latin typeface="HG丸ｺﾞｼｯｸM-PRO" panose="020F0600000000000000" pitchFamily="50" charset="-128"/>
                          <a:ea typeface="HG丸ｺﾞｼｯｸM-PRO" panose="020F0600000000000000" pitchFamily="50" charset="-128"/>
                        </a:rPr>
                        <a:t>注）証明書には、生徒及び保護者（父母等）の氏名の記載が必要です。</a:t>
                      </a:r>
                      <a:endParaRPr kumimoji="1" lang="en-US" altLang="ja-JP" sz="1100" b="1" u="sng" dirty="0">
                        <a:solidFill>
                          <a:srgbClr val="FF0000"/>
                        </a:solidFill>
                        <a:latin typeface="HG丸ｺﾞｼｯｸM-PRO" panose="020F0600000000000000" pitchFamily="50" charset="-128"/>
                        <a:ea typeface="HG丸ｺﾞｼｯｸM-PRO" panose="020F0600000000000000" pitchFamily="50" charset="-128"/>
                      </a:endParaRP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8" name="縦書きテキスト プレースホルダー 2">
            <a:extLst>
              <a:ext uri="{FF2B5EF4-FFF2-40B4-BE49-F238E27FC236}">
                <a16:creationId xmlns:a16="http://schemas.microsoft.com/office/drawing/2014/main" id="{F0B7C98B-CC63-4146-B3C2-F8FDB4A26E93}"/>
              </a:ext>
            </a:extLst>
          </p:cNvPr>
          <p:cNvSpPr txBox="1">
            <a:spLocks noChangeArrowheads="1"/>
          </p:cNvSpPr>
          <p:nvPr/>
        </p:nvSpPr>
        <p:spPr bwMode="auto">
          <a:xfrm>
            <a:off x="755650" y="6082927"/>
            <a:ext cx="6911975" cy="57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en-US" altLang="ja-JP" sz="1200" dirty="0">
                <a:latin typeface="HG丸ｺﾞｼｯｸM-PRO" panose="020F0600000000000000" pitchFamily="50" charset="-128"/>
                <a:ea typeface="HG丸ｺﾞｼｯｸM-PRO" panose="020F0600000000000000" pitchFamily="50" charset="-128"/>
              </a:rPr>
              <a:t>※ </a:t>
            </a:r>
            <a:r>
              <a:rPr lang="ja-JP" altLang="en-US" sz="1200" u="sng" dirty="0">
                <a:latin typeface="HG丸ｺﾞｼｯｸM-PRO" panose="020F0600000000000000" pitchFamily="50" charset="-128"/>
                <a:ea typeface="HG丸ｺﾞｼｯｸM-PRO" panose="020F0600000000000000" pitchFamily="50" charset="-128"/>
              </a:rPr>
              <a:t>源泉徴収票、確定申告書、非課税通知書等は</a:t>
            </a:r>
            <a:r>
              <a:rPr lang="ja-JP" altLang="en-US" sz="1200" dirty="0">
                <a:latin typeface="HG丸ｺﾞｼｯｸM-PRO" panose="020F0600000000000000" pitchFamily="50" charset="-128"/>
                <a:ea typeface="HG丸ｺﾞｼｯｸM-PRO" panose="020F0600000000000000" pitchFamily="50" charset="-128"/>
              </a:rPr>
              <a:t>、証明書として</a:t>
            </a:r>
            <a:r>
              <a:rPr lang="ja-JP" altLang="en-US" sz="1200" u="sng" dirty="0">
                <a:latin typeface="HG丸ｺﾞｼｯｸM-PRO" panose="020F0600000000000000" pitchFamily="50" charset="-128"/>
                <a:ea typeface="HG丸ｺﾞｼｯｸM-PRO" panose="020F0600000000000000" pitchFamily="50" charset="-128"/>
              </a:rPr>
              <a:t>使用できません</a:t>
            </a:r>
            <a:r>
              <a:rPr lang="ja-JP" altLang="en-US" sz="1200" dirty="0">
                <a:latin typeface="HG丸ｺﾞｼｯｸM-PRO" panose="020F0600000000000000" pitchFamily="50" charset="-128"/>
                <a:ea typeface="HG丸ｺﾞｼｯｸM-PRO" panose="020F0600000000000000" pitchFamily="50" charset="-128"/>
              </a:rPr>
              <a:t>。</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上記１、２の両方の収入がある方は、両方の証明書が必要です。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EC1BF2A8-E659-4224-A9D7-CA05DF3357AB}"/>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20</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4" name="縦書きテキスト プレースホルダー 2">
            <a:extLst>
              <a:ext uri="{FF2B5EF4-FFF2-40B4-BE49-F238E27FC236}">
                <a16:creationId xmlns:a16="http://schemas.microsoft.com/office/drawing/2014/main" id="{AAAB2715-C39E-4856-8A33-33B9D9CF4EBB}"/>
              </a:ext>
            </a:extLst>
          </p:cNvPr>
          <p:cNvSpPr txBox="1">
            <a:spLocks/>
          </p:cNvSpPr>
          <p:nvPr/>
        </p:nvSpPr>
        <p:spPr>
          <a:xfrm>
            <a:off x="227869" y="2072160"/>
            <a:ext cx="8642350" cy="63379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ts val="1200"/>
              </a:lnSpc>
              <a:spcAft>
                <a:spcPts val="0"/>
              </a:spcAft>
              <a:buFont typeface="Arial" pitchFamily="34" charset="0"/>
              <a:buNone/>
              <a:defRPr/>
            </a:pPr>
            <a:r>
              <a:rPr lang="ja-JP" altLang="en-US" sz="1350" dirty="0">
                <a:solidFill>
                  <a:srgbClr val="FF0000"/>
                </a:solidFill>
                <a:latin typeface="HG丸ｺﾞｼｯｸM-PRO" panose="020F0600000000000000" pitchFamily="50" charset="-128"/>
                <a:ea typeface="HG丸ｺﾞｼｯｸM-PRO" panose="020F0600000000000000" pitchFamily="50" charset="-128"/>
              </a:rPr>
              <a:t>　　　</a:t>
            </a:r>
            <a:r>
              <a:rPr lang="ja-JP" altLang="en-US" sz="1350" dirty="0">
                <a:latin typeface="HG丸ｺﾞｼｯｸM-PRO" panose="020F0600000000000000" pitchFamily="50" charset="-128"/>
                <a:ea typeface="HG丸ｺﾞｼｯｸM-PRO" panose="020F0600000000000000" pitchFamily="50" charset="-128"/>
              </a:rPr>
              <a:t> 但し、１～３の証明書において扶養親族該当区分の控除対象配偶者欄に次の記号等が記載</a:t>
            </a:r>
            <a:endParaRPr lang="en-US" altLang="ja-JP" sz="1350" dirty="0">
              <a:latin typeface="HG丸ｺﾞｼｯｸM-PRO" panose="020F0600000000000000" pitchFamily="50" charset="-128"/>
              <a:ea typeface="HG丸ｺﾞｼｯｸM-PRO" panose="020F0600000000000000" pitchFamily="50" charset="-128"/>
            </a:endParaRPr>
          </a:p>
          <a:p>
            <a:pPr marL="0" indent="0" fontAlgn="auto">
              <a:lnSpc>
                <a:spcPts val="1200"/>
              </a:lnSpc>
              <a:spcAft>
                <a:spcPts val="0"/>
              </a:spcAft>
              <a:buFont typeface="Arial" pitchFamily="34" charset="0"/>
              <a:buNone/>
              <a:defRPr/>
            </a:pPr>
            <a:r>
              <a:rPr lang="ja-JP" altLang="en-US" sz="1350" dirty="0">
                <a:latin typeface="HG丸ｺﾞｼｯｸM-PRO" panose="020F0600000000000000" pitchFamily="50" charset="-128"/>
                <a:ea typeface="HG丸ｺﾞｼｯｸM-PRO" panose="020F0600000000000000" pitchFamily="50" charset="-128"/>
              </a:rPr>
              <a:t>　　　 されている場合は、配偶者の証明書は不要です。　～「＊」・「★」・「１」・「有」～</a:t>
            </a:r>
            <a:endParaRPr lang="en-US" altLang="ja-JP" sz="1350" dirty="0">
              <a:latin typeface="HG丸ｺﾞｼｯｸM-PRO" panose="020F0600000000000000" pitchFamily="50" charset="-128"/>
              <a:ea typeface="HG丸ｺﾞｼｯｸM-PRO" panose="020F0600000000000000" pitchFamily="50" charset="-128"/>
            </a:endParaRPr>
          </a:p>
          <a:p>
            <a:pPr marL="0" indent="0" fontAlgn="auto">
              <a:lnSpc>
                <a:spcPts val="1200"/>
              </a:lnSpc>
              <a:spcAft>
                <a:spcPts val="0"/>
              </a:spcAft>
              <a:buFont typeface="Arial" pitchFamily="34" charset="0"/>
              <a:buNone/>
              <a:defRPr/>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dirty="0">
                <a:solidFill>
                  <a:srgbClr val="FF0000"/>
                </a:solidFill>
                <a:latin typeface="HG丸ｺﾞｼｯｸM-PRO" panose="020F0600000000000000" pitchFamily="50" charset="-128"/>
                <a:ea typeface="HG丸ｺﾞｼｯｸM-PRO" panose="020F0600000000000000" pitchFamily="50" charset="-128"/>
              </a:rPr>
              <a:t>（配偶者控除ではなく、配偶者特別控除の対象の場合は、配偶者の証明書が必要となります。）</a:t>
            </a:r>
            <a:endParaRPr lang="en-US" altLang="ja-JP" sz="1350" dirty="0">
              <a:solidFill>
                <a:srgbClr val="FF0000"/>
              </a:solidFill>
              <a:latin typeface="HG丸ｺﾞｼｯｸM-PRO" panose="020F0600000000000000" pitchFamily="50" charset="-128"/>
              <a:ea typeface="HG丸ｺﾞｼｯｸM-PRO" panose="020F0600000000000000" pitchFamily="50" charset="-128"/>
            </a:endParaRPr>
          </a:p>
          <a:p>
            <a:pPr marL="0" indent="0" fontAlgn="auto">
              <a:lnSpc>
                <a:spcPts val="1200"/>
              </a:lnSpc>
              <a:spcAft>
                <a:spcPts val="0"/>
              </a:spcAft>
              <a:buFont typeface="Arial" pitchFamily="34" charset="0"/>
              <a:buNone/>
              <a:defRPr/>
            </a:pPr>
            <a:endParaRPr lang="en-US" altLang="ja-JP" sz="1350" dirty="0">
              <a:latin typeface="HG丸ｺﾞｼｯｸM-PRO" panose="020F0600000000000000" pitchFamily="50" charset="-128"/>
              <a:ea typeface="HG丸ｺﾞｼｯｸM-PRO" panose="020F0600000000000000" pitchFamily="50" charset="-128"/>
            </a:endParaRPr>
          </a:p>
        </p:txBody>
      </p:sp>
      <p:sp>
        <p:nvSpPr>
          <p:cNvPr id="15" name="四角形: 角を丸くする 14">
            <a:extLst>
              <a:ext uri="{FF2B5EF4-FFF2-40B4-BE49-F238E27FC236}">
                <a16:creationId xmlns:a16="http://schemas.microsoft.com/office/drawing/2014/main" id="{B469E9EF-B11A-FD7F-17A7-1F970289C341}"/>
              </a:ext>
            </a:extLst>
          </p:cNvPr>
          <p:cNvSpPr/>
          <p:nvPr/>
        </p:nvSpPr>
        <p:spPr>
          <a:xfrm>
            <a:off x="4071355" y="1150017"/>
            <a:ext cx="4752528" cy="315267"/>
          </a:xfrm>
          <a:prstGeom prst="roundRect">
            <a:avLst/>
          </a:prstGeom>
          <a:solidFill>
            <a:srgbClr val="CDF2FF"/>
          </a:solidFill>
          <a:ln w="127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b="1" dirty="0">
                <a:solidFill>
                  <a:srgbClr val="FF0000"/>
                </a:solidFill>
                <a:latin typeface="HG丸ｺﾞｼｯｸM-PRO" panose="020F0600000000000000" pitchFamily="50" charset="-128"/>
                <a:ea typeface="HG丸ｺﾞｼｯｸM-PRO" panose="020F0600000000000000" pitchFamily="50" charset="-128"/>
              </a:rPr>
              <a:t>注）氏名の部分が切れないようにコピーしてください！</a:t>
            </a:r>
            <a:r>
              <a:rPr lang="ja-JP" altLang="en-US" sz="1400" b="1" dirty="0">
                <a:latin typeface="HG丸ｺﾞｼｯｸM-PRO" panose="020F0600000000000000" pitchFamily="50" charset="-128"/>
                <a:ea typeface="HG丸ｺﾞｼｯｸM-PRO" panose="020F0600000000000000" pitchFamily="50" charset="-128"/>
              </a:rPr>
              <a:t>　</a:t>
            </a:r>
            <a:endParaRPr kumimoji="1" lang="ja-JP" altLang="en-US" sz="1400" b="1" dirty="0">
              <a:solidFill>
                <a:schemeClr val="tx1"/>
              </a:solidFill>
            </a:endParaRPr>
          </a:p>
        </p:txBody>
      </p:sp>
    </p:spTree>
    <p:extLst>
      <p:ext uri="{BB962C8B-B14F-4D97-AF65-F5344CB8AC3E}">
        <p14:creationId xmlns:p14="http://schemas.microsoft.com/office/powerpoint/2010/main" val="162480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3" name="縦書きテキスト プレースホルダー 2">
            <a:extLst>
              <a:ext uri="{FF2B5EF4-FFF2-40B4-BE49-F238E27FC236}">
                <a16:creationId xmlns:a16="http://schemas.microsoft.com/office/drawing/2014/main" id="{67C0C02B-B5A4-482F-A097-832A6A526D26}"/>
              </a:ext>
            </a:extLst>
          </p:cNvPr>
          <p:cNvSpPr txBox="1">
            <a:spLocks noChangeArrowheads="1"/>
          </p:cNvSpPr>
          <p:nvPr/>
        </p:nvSpPr>
        <p:spPr bwMode="auto">
          <a:xfrm>
            <a:off x="320812" y="539035"/>
            <a:ext cx="85312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700" b="1" dirty="0">
                <a:latin typeface="HG丸ｺﾞｼｯｸM-PRO" panose="020F0600000000000000" pitchFamily="50" charset="-128"/>
                <a:ea typeface="HG丸ｺﾞｼｯｸM-PRO" panose="020F0600000000000000" pitchFamily="50" charset="-128"/>
              </a:rPr>
              <a:t>① 保護者の収入に関する証明書等</a:t>
            </a: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注）次の事情に該当する場合は、収入に関する証明書に加えて次の書類が必要です。</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　　　他の事情等、詳細については大阪府育英会のホームページも併せてご覧ください。</a:t>
            </a:r>
            <a:endParaRPr lang="en-US" altLang="zh-TW" sz="2000" dirty="0">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32491A58-3B49-47DF-A9D4-97EE04964F14}"/>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21</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2" name="表 1">
            <a:extLst>
              <a:ext uri="{FF2B5EF4-FFF2-40B4-BE49-F238E27FC236}">
                <a16:creationId xmlns:a16="http://schemas.microsoft.com/office/drawing/2014/main" id="{3F64D8DE-89D7-4BA8-4CF6-6748817A3521}"/>
              </a:ext>
            </a:extLst>
          </p:cNvPr>
          <p:cNvGraphicFramePr>
            <a:graphicFrameLocks noGrp="1"/>
          </p:cNvGraphicFramePr>
          <p:nvPr>
            <p:extLst>
              <p:ext uri="{D42A27DB-BD31-4B8C-83A1-F6EECF244321}">
                <p14:modId xmlns:p14="http://schemas.microsoft.com/office/powerpoint/2010/main" val="2922843725"/>
              </p:ext>
            </p:extLst>
          </p:nvPr>
        </p:nvGraphicFramePr>
        <p:xfrm>
          <a:off x="455510" y="1874085"/>
          <a:ext cx="8232980" cy="4588337"/>
        </p:xfrm>
        <a:graphic>
          <a:graphicData uri="http://schemas.openxmlformats.org/drawingml/2006/table">
            <a:tbl>
              <a:tblPr firstRow="1" bandRow="1">
                <a:tableStyleId>{5C22544A-7EE6-4342-B048-85BDC9FD1C3A}</a:tableStyleId>
              </a:tblPr>
              <a:tblGrid>
                <a:gridCol w="3840500">
                  <a:extLst>
                    <a:ext uri="{9D8B030D-6E8A-4147-A177-3AD203B41FA5}">
                      <a16:colId xmlns:a16="http://schemas.microsoft.com/office/drawing/2014/main" val="20000"/>
                    </a:ext>
                  </a:extLst>
                </a:gridCol>
                <a:gridCol w="4392480">
                  <a:extLst>
                    <a:ext uri="{9D8B030D-6E8A-4147-A177-3AD203B41FA5}">
                      <a16:colId xmlns:a16="http://schemas.microsoft.com/office/drawing/2014/main" val="20001"/>
                    </a:ext>
                  </a:extLst>
                </a:gridCol>
              </a:tblGrid>
              <a:tr h="203072">
                <a:tc>
                  <a:txBody>
                    <a:bodyPr/>
                    <a:lstStyle/>
                    <a:p>
                      <a:pPr algn="ct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事　　情　　内　　容</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EBF7"/>
                    </a:solidFill>
                  </a:tcPr>
                </a:tc>
                <a:tc>
                  <a:txBody>
                    <a:bodyPr/>
                    <a:lstStyle/>
                    <a:p>
                      <a:pPr algn="ct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必　　要　　書　　類</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EBF7"/>
                    </a:solidFill>
                  </a:tcPr>
                </a:tc>
                <a:extLst>
                  <a:ext uri="{0D108BD9-81ED-4DB2-BD59-A6C34878D82A}">
                    <a16:rowId xmlns:a16="http://schemas.microsoft.com/office/drawing/2014/main" val="10000"/>
                  </a:ext>
                </a:extLst>
              </a:tr>
              <a:tr h="1363987">
                <a:tc>
                  <a:txBody>
                    <a:bodyPr/>
                    <a:lstStyle/>
                    <a:p>
                      <a:pPr algn="l"/>
                      <a:r>
                        <a:rPr kumimoji="1" lang="ja-JP" altLang="en-US" sz="1400" b="0" u="none" dirty="0">
                          <a:solidFill>
                            <a:schemeClr val="tx1"/>
                          </a:solidFill>
                          <a:latin typeface="HG丸ｺﾞｼｯｸM-PRO" panose="020F0600000000000000" pitchFamily="50" charset="-128"/>
                          <a:ea typeface="HG丸ｺﾞｼｯｸM-PRO" panose="020F0600000000000000" pitchFamily="50" charset="-128"/>
                        </a:rPr>
                        <a:t> ■ </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ひとり親家庭の場合</a:t>
                      </a:r>
                      <a:endPar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400" b="1" u="sng" dirty="0">
                        <a:solidFill>
                          <a:schemeClr val="tx1"/>
                        </a:solidFill>
                        <a:latin typeface="HG丸ｺﾞｼｯｸM-PRO" panose="020F0600000000000000" pitchFamily="50" charset="-128"/>
                        <a:ea typeface="HG丸ｺﾞｼｯｸM-PRO" panose="020F0600000000000000" pitchFamily="50" charset="-128"/>
                      </a:endParaRPr>
                    </a:p>
                    <a:p>
                      <a:pPr algn="l">
                        <a:lnSpc>
                          <a:spcPts val="1800"/>
                        </a:lnSpc>
                      </a:pPr>
                      <a:r>
                        <a:rPr kumimoji="1" lang="ja-JP" altLang="en-US" sz="135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350" b="0" dirty="0">
                          <a:solidFill>
                            <a:srgbClr val="FF0000"/>
                          </a:solidFill>
                          <a:latin typeface="HG丸ｺﾞｼｯｸM-PRO" panose="020F0600000000000000" pitchFamily="50" charset="-128"/>
                          <a:ea typeface="HG丸ｺﾞｼｯｸM-PRO" panose="020F0600000000000000" pitchFamily="50" charset="-128"/>
                        </a:rPr>
                        <a:t>収入に関する証明書でひとり親が確認できな</a:t>
                      </a:r>
                      <a:endParaRPr kumimoji="1" lang="en-US" altLang="ja-JP" sz="1350" b="0" dirty="0">
                        <a:solidFill>
                          <a:srgbClr val="FF0000"/>
                        </a:solidFill>
                        <a:latin typeface="HG丸ｺﾞｼｯｸM-PRO" panose="020F0600000000000000" pitchFamily="50" charset="-128"/>
                        <a:ea typeface="HG丸ｺﾞｼｯｸM-PRO" panose="020F0600000000000000" pitchFamily="50" charset="-128"/>
                      </a:endParaRPr>
                    </a:p>
                    <a:p>
                      <a:pPr algn="l">
                        <a:lnSpc>
                          <a:spcPts val="1800"/>
                        </a:lnSpc>
                      </a:pPr>
                      <a:r>
                        <a:rPr kumimoji="1" lang="ja-JP" altLang="en-US" sz="1350" b="0" dirty="0">
                          <a:solidFill>
                            <a:srgbClr val="FF0000"/>
                          </a:solidFill>
                          <a:latin typeface="HG丸ｺﾞｼｯｸM-PRO" panose="020F0600000000000000" pitchFamily="50" charset="-128"/>
                          <a:ea typeface="HG丸ｺﾞｼｯｸM-PRO" panose="020F0600000000000000" pitchFamily="50" charset="-128"/>
                        </a:rPr>
                        <a:t>　い場合　（本人該当区分の</a:t>
                      </a:r>
                      <a:r>
                        <a:rPr kumimoji="1" lang="ja-JP" altLang="en-US" sz="1350" b="0" u="sng" dirty="0">
                          <a:solidFill>
                            <a:srgbClr val="FF0000"/>
                          </a:solidFill>
                          <a:latin typeface="HG丸ｺﾞｼｯｸM-PRO" panose="020F0600000000000000" pitchFamily="50" charset="-128"/>
                          <a:ea typeface="HG丸ｺﾞｼｯｸM-PRO" panose="020F0600000000000000" pitchFamily="50" charset="-128"/>
                        </a:rPr>
                        <a:t>寡婦・ひとり親欄</a:t>
                      </a:r>
                      <a:endParaRPr kumimoji="1" lang="en-US" altLang="ja-JP" sz="1350" b="0" u="sng" dirty="0">
                        <a:solidFill>
                          <a:srgbClr val="FF0000"/>
                        </a:solidFill>
                        <a:latin typeface="HG丸ｺﾞｼｯｸM-PRO" panose="020F0600000000000000" pitchFamily="50" charset="-128"/>
                        <a:ea typeface="HG丸ｺﾞｼｯｸM-PRO" panose="020F0600000000000000" pitchFamily="50" charset="-128"/>
                      </a:endParaRPr>
                    </a:p>
                    <a:p>
                      <a:pPr algn="l">
                        <a:lnSpc>
                          <a:spcPts val="1800"/>
                        </a:lnSpc>
                      </a:pPr>
                      <a:r>
                        <a:rPr kumimoji="1" lang="ja-JP" altLang="en-US" sz="1350" b="0" u="none"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350" b="0" u="sng" dirty="0">
                          <a:solidFill>
                            <a:srgbClr val="FF0000"/>
                          </a:solidFill>
                          <a:latin typeface="HG丸ｺﾞｼｯｸM-PRO" panose="020F0600000000000000" pitchFamily="50" charset="-128"/>
                          <a:ea typeface="HG丸ｺﾞｼｯｸM-PRO" panose="020F0600000000000000" pitchFamily="50" charset="-128"/>
                        </a:rPr>
                        <a:t>に＊印や★印等が表示されていない場合</a:t>
                      </a:r>
                      <a:r>
                        <a:rPr kumimoji="1" lang="ja-JP" altLang="en-US" sz="1350" b="0" dirty="0">
                          <a:solidFill>
                            <a:srgbClr val="FF0000"/>
                          </a:solidFill>
                          <a:latin typeface="HG丸ｺﾞｼｯｸM-PRO" panose="020F0600000000000000" pitchFamily="50" charset="-128"/>
                          <a:ea typeface="HG丸ｺﾞｼｯｸM-PRO" panose="020F0600000000000000" pitchFamily="50" charset="-128"/>
                        </a:rPr>
                        <a:t>）</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ひとり親家庭医療証</a:t>
                      </a:r>
                      <a:r>
                        <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のコピー</a:t>
                      </a:r>
                      <a:endPar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 又は</a:t>
                      </a:r>
                      <a:endParaRPr kumimoji="1" lang="en-US" altLang="ja-JP" sz="1400" b="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3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0" u="none"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続柄を表示した世帯全員の住民票の原本 </a:t>
                      </a:r>
                      <a:endParaRPr kumimoji="1" lang="en-US" altLang="ja-JP" sz="1400" b="0" u="none"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ja-JP" altLang="en-US" sz="900" b="0" u="none"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9024">
                <a:tc>
                  <a:txBody>
                    <a:bodyPr/>
                    <a:lstStyle/>
                    <a:p>
                      <a:pPr algn="l"/>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 ■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海外勤務などで、住民税が非課税の場合</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・令和６年中の給与支払証明書</a:t>
                      </a:r>
                      <a:r>
                        <a:rPr kumimoji="1" lang="ja-JP" altLang="en-US" sz="1300" b="0" dirty="0">
                          <a:solidFill>
                            <a:schemeClr val="tx1"/>
                          </a:solidFill>
                          <a:latin typeface="HG丸ｺﾞｼｯｸM-PRO" panose="020F0600000000000000" pitchFamily="50" charset="-128"/>
                          <a:ea typeface="HG丸ｺﾞｼｯｸM-PRO" panose="020F0600000000000000" pitchFamily="50" charset="-128"/>
                        </a:rPr>
                        <a:t>（育英会所定の様式）</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6562">
                <a:tc>
                  <a:txBody>
                    <a:bodyPr/>
                    <a:lstStyle/>
                    <a:p>
                      <a:pPr algn="l"/>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 ■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解雇等による失職・転職、</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その他著しく収入が減少した場合</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・経緯を記した</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事情書</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に加え、下記の該当</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する証明書類を提出してください。</a:t>
                      </a:r>
                      <a:endParaRPr kumimoji="1" lang="en-US" altLang="ja-JP" sz="300" b="1"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9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① 失職・解雇 等</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雇用保険受給資格者証 又は 離職票等のコピー</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1831893"/>
                  </a:ext>
                </a:extLst>
              </a:tr>
              <a:tr h="996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② 転職・就職・勤務先等の業績悪化等</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会社員等</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収入証明書（会社発行）又は 給与</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明細のコピー等</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自営業等</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確定申告書（控）コピー 又は収入</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と経費が分かる書類等</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0562036"/>
                  </a:ext>
                </a:extLst>
              </a:tr>
            </a:tbl>
          </a:graphicData>
        </a:graphic>
      </p:graphicFrame>
    </p:spTree>
    <p:extLst>
      <p:ext uri="{BB962C8B-B14F-4D97-AF65-F5344CB8AC3E}">
        <p14:creationId xmlns:p14="http://schemas.microsoft.com/office/powerpoint/2010/main" val="3750685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2" name="四角形: 角を丸くする 11">
            <a:extLst>
              <a:ext uri="{FF2B5EF4-FFF2-40B4-BE49-F238E27FC236}">
                <a16:creationId xmlns:a16="http://schemas.microsoft.com/office/drawing/2014/main" id="{005CED2E-FBEF-4CE7-B182-7EA47076676B}"/>
              </a:ext>
            </a:extLst>
          </p:cNvPr>
          <p:cNvSpPr/>
          <p:nvPr/>
        </p:nvSpPr>
        <p:spPr>
          <a:xfrm>
            <a:off x="3131840" y="114722"/>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19" name="縦書きテキスト プレースホルダー 2">
            <a:extLst>
              <a:ext uri="{FF2B5EF4-FFF2-40B4-BE49-F238E27FC236}">
                <a16:creationId xmlns:a16="http://schemas.microsoft.com/office/drawing/2014/main" id="{5D3A2D30-2A8F-4031-8D7B-2BBCD55C3952}"/>
              </a:ext>
            </a:extLst>
          </p:cNvPr>
          <p:cNvSpPr txBox="1">
            <a:spLocks/>
          </p:cNvSpPr>
          <p:nvPr/>
        </p:nvSpPr>
        <p:spPr>
          <a:xfrm>
            <a:off x="251520" y="1109116"/>
            <a:ext cx="8758916" cy="447676"/>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１．給与収入の方（サラリーマンなど）</a:t>
            </a:r>
            <a:endParaRPr lang="en-US" altLang="zh-TW" sz="20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id="{7C095BC5-6856-91E6-735A-2759E3926912}"/>
              </a:ext>
            </a:extLst>
          </p:cNvPr>
          <p:cNvGrpSpPr/>
          <p:nvPr/>
        </p:nvGrpSpPr>
        <p:grpSpPr>
          <a:xfrm>
            <a:off x="568479" y="2053298"/>
            <a:ext cx="8151058" cy="1902117"/>
            <a:chOff x="568479" y="1676108"/>
            <a:chExt cx="8151058" cy="1902117"/>
          </a:xfrm>
        </p:grpSpPr>
        <p:pic>
          <p:nvPicPr>
            <p:cNvPr id="2" name="図 1">
              <a:extLst>
                <a:ext uri="{FF2B5EF4-FFF2-40B4-BE49-F238E27FC236}">
                  <a16:creationId xmlns:a16="http://schemas.microsoft.com/office/drawing/2014/main" id="{54E34147-8B55-F3F0-C66B-EFCB6ED669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479" y="1676108"/>
              <a:ext cx="8151058" cy="1902117"/>
            </a:xfrm>
            <a:prstGeom prst="rect">
              <a:avLst/>
            </a:prstGeom>
          </p:spPr>
        </p:pic>
        <p:sp>
          <p:nvSpPr>
            <p:cNvPr id="25" name="四角形: 角を丸くする 24">
              <a:extLst>
                <a:ext uri="{FF2B5EF4-FFF2-40B4-BE49-F238E27FC236}">
                  <a16:creationId xmlns:a16="http://schemas.microsoft.com/office/drawing/2014/main" id="{6EDBA711-84EF-4C8F-9989-76BF9A3C59B2}"/>
                </a:ext>
              </a:extLst>
            </p:cNvPr>
            <p:cNvSpPr/>
            <p:nvPr/>
          </p:nvSpPr>
          <p:spPr>
            <a:xfrm>
              <a:off x="2896741" y="2649538"/>
              <a:ext cx="1189038" cy="376237"/>
            </a:xfrm>
            <a:prstGeom prst="roundRect">
              <a:avLst>
                <a:gd name="adj" fmla="val 7022"/>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grpSp>
      <p:sp>
        <p:nvSpPr>
          <p:cNvPr id="30" name="縦書きテキスト プレースホルダー 2">
            <a:extLst>
              <a:ext uri="{FF2B5EF4-FFF2-40B4-BE49-F238E27FC236}">
                <a16:creationId xmlns:a16="http://schemas.microsoft.com/office/drawing/2014/main" id="{2ACA691A-4EF1-4005-A127-40D5CD1FC19C}"/>
              </a:ext>
            </a:extLst>
          </p:cNvPr>
          <p:cNvSpPr txBox="1">
            <a:spLocks noChangeArrowheads="1"/>
          </p:cNvSpPr>
          <p:nvPr/>
        </p:nvSpPr>
        <p:spPr bwMode="auto">
          <a:xfrm>
            <a:off x="107503" y="1557338"/>
            <a:ext cx="84280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400" b="1" dirty="0">
                <a:latin typeface="游ゴシック" panose="020B0400000000000000" pitchFamily="50" charset="-128"/>
                <a:ea typeface="游ゴシック" panose="020B0400000000000000" pitchFamily="50" charset="-128"/>
              </a:rPr>
              <a:t>・給与所得にかかる市民税・府民税  特別徴収税額の決定・変更通知書（見本）</a:t>
            </a:r>
            <a:r>
              <a:rPr lang="ja-JP" altLang="en-US" sz="1200" dirty="0">
                <a:latin typeface="游ゴシック" panose="020B0400000000000000" pitchFamily="50" charset="-128"/>
                <a:ea typeface="游ゴシック" panose="020B0400000000000000" pitchFamily="50" charset="-128"/>
              </a:rPr>
              <a:t>［大阪市の例］</a:t>
            </a:r>
            <a:endParaRPr lang="en-US" altLang="zh-TW" sz="1200" dirty="0">
              <a:latin typeface="游ゴシック" panose="020B0400000000000000" pitchFamily="50" charset="-128"/>
              <a:ea typeface="游ゴシック" panose="020B0400000000000000" pitchFamily="50" charset="-128"/>
            </a:endParaRPr>
          </a:p>
          <a:p>
            <a:pPr eaLnBrk="1" hangingPunct="1">
              <a:buFont typeface="Arial" panose="020B0604020202020204" pitchFamily="34" charset="0"/>
              <a:buNone/>
            </a:pPr>
            <a:endParaRPr lang="en-US" altLang="zh-TW" sz="2000" dirty="0">
              <a:latin typeface="游ゴシック" panose="020B0400000000000000" pitchFamily="50" charset="-128"/>
              <a:ea typeface="游ゴシック" panose="020B04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31" name="四角形: 角を丸くする 30">
            <a:extLst>
              <a:ext uri="{FF2B5EF4-FFF2-40B4-BE49-F238E27FC236}">
                <a16:creationId xmlns:a16="http://schemas.microsoft.com/office/drawing/2014/main" id="{6D3054D4-90A4-4085-B500-E4A74E73E5DC}"/>
              </a:ext>
            </a:extLst>
          </p:cNvPr>
          <p:cNvSpPr/>
          <p:nvPr/>
        </p:nvSpPr>
        <p:spPr>
          <a:xfrm>
            <a:off x="2051720" y="675207"/>
            <a:ext cx="5112568" cy="378567"/>
          </a:xfrm>
          <a:prstGeom prst="roundRect">
            <a:avLst/>
          </a:prstGeom>
          <a:solidFill>
            <a:schemeClr val="accent1">
              <a:lumMod val="20000"/>
              <a:lumOff val="80000"/>
            </a:schemeClr>
          </a:solidFill>
          <a:ln w="28575"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28800" rtlCol="0" anchor="ctr"/>
          <a:lstStyle/>
          <a:p>
            <a:pPr algn="ct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収入に関する証明書</a:t>
            </a: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の「寡婦・ひとり親」欄</a:t>
            </a:r>
            <a:endParaRPr lang="en-US" altLang="ja-JP" sz="1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2" name="四角形: 角を丸くする 31">
            <a:extLst>
              <a:ext uri="{FF2B5EF4-FFF2-40B4-BE49-F238E27FC236}">
                <a16:creationId xmlns:a16="http://schemas.microsoft.com/office/drawing/2014/main" id="{3C5417EB-3399-4191-83E6-A9E9F7ACEF81}"/>
              </a:ext>
            </a:extLst>
          </p:cNvPr>
          <p:cNvSpPr/>
          <p:nvPr/>
        </p:nvSpPr>
        <p:spPr>
          <a:xfrm>
            <a:off x="4181825" y="5328528"/>
            <a:ext cx="473866" cy="262647"/>
          </a:xfrm>
          <a:prstGeom prst="roundRect">
            <a:avLst>
              <a:gd name="adj" fmla="val 7022"/>
            </a:avLst>
          </a:prstGeom>
          <a:solidFill>
            <a:srgbClr val="00B0F0">
              <a:alpha val="49020"/>
            </a:srgbClr>
          </a:solidFill>
          <a:ln w="1905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grpSp>
        <p:nvGrpSpPr>
          <p:cNvPr id="4" name="グループ化 3">
            <a:extLst>
              <a:ext uri="{FF2B5EF4-FFF2-40B4-BE49-F238E27FC236}">
                <a16:creationId xmlns:a16="http://schemas.microsoft.com/office/drawing/2014/main" id="{DB02463D-5312-70AA-6EC2-515937C0DC0A}"/>
              </a:ext>
            </a:extLst>
          </p:cNvPr>
          <p:cNvGrpSpPr/>
          <p:nvPr/>
        </p:nvGrpSpPr>
        <p:grpSpPr>
          <a:xfrm>
            <a:off x="720279" y="4410710"/>
            <a:ext cx="7815262" cy="1806575"/>
            <a:chOff x="720279" y="4044950"/>
            <a:chExt cx="7815262" cy="1806575"/>
          </a:xfrm>
        </p:grpSpPr>
        <p:sp>
          <p:nvSpPr>
            <p:cNvPr id="20" name="吹き出し: 四角形 19">
              <a:extLst>
                <a:ext uri="{FF2B5EF4-FFF2-40B4-BE49-F238E27FC236}">
                  <a16:creationId xmlns:a16="http://schemas.microsoft.com/office/drawing/2014/main" id="{7291E6D0-0B94-4478-AAA8-03B261001531}"/>
                </a:ext>
              </a:extLst>
            </p:cNvPr>
            <p:cNvSpPr/>
            <p:nvPr/>
          </p:nvSpPr>
          <p:spPr>
            <a:xfrm>
              <a:off x="720279" y="4044950"/>
              <a:ext cx="4608512" cy="1806575"/>
            </a:xfrm>
            <a:prstGeom prst="wedgeRectCallout">
              <a:avLst>
                <a:gd name="adj1" fmla="val 19062"/>
                <a:gd name="adj2" fmla="val -104461"/>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pic>
          <p:nvPicPr>
            <p:cNvPr id="27" name="図 2">
              <a:extLst>
                <a:ext uri="{FF2B5EF4-FFF2-40B4-BE49-F238E27FC236}">
                  <a16:creationId xmlns:a16="http://schemas.microsoft.com/office/drawing/2014/main" id="{A657B6B8-D9EA-42AE-B40A-0CAB9214915F}"/>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36179" y="4191000"/>
              <a:ext cx="4183062"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矢印: 折線 27">
              <a:extLst>
                <a:ext uri="{FF2B5EF4-FFF2-40B4-BE49-F238E27FC236}">
                  <a16:creationId xmlns:a16="http://schemas.microsoft.com/office/drawing/2014/main" id="{E7983F94-A3D5-4595-8F6D-D126C2398A9C}"/>
                </a:ext>
              </a:extLst>
            </p:cNvPr>
            <p:cNvSpPr/>
            <p:nvPr/>
          </p:nvSpPr>
          <p:spPr>
            <a:xfrm rot="10800000">
              <a:off x="4655691" y="5157788"/>
              <a:ext cx="2303463" cy="411162"/>
            </a:xfrm>
            <a:prstGeom prst="bentArrow">
              <a:avLst>
                <a:gd name="adj1" fmla="val 25000"/>
                <a:gd name="adj2" fmla="val 25000"/>
                <a:gd name="adj3" fmla="val 35853"/>
                <a:gd name="adj4" fmla="val 32984"/>
              </a:avLst>
            </a:prstGeom>
            <a:solidFill>
              <a:srgbClr val="FF000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9" name="四角形: 角を丸くする 28">
              <a:extLst>
                <a:ext uri="{FF2B5EF4-FFF2-40B4-BE49-F238E27FC236}">
                  <a16:creationId xmlns:a16="http://schemas.microsoft.com/office/drawing/2014/main" id="{C15EEDC5-F419-4581-9A28-8B03FDE60C87}"/>
                </a:ext>
              </a:extLst>
            </p:cNvPr>
            <p:cNvSpPr/>
            <p:nvPr/>
          </p:nvSpPr>
          <p:spPr>
            <a:xfrm>
              <a:off x="5768529" y="5020469"/>
              <a:ext cx="2767012" cy="71278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ここに「＊」印や「★」印等が</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あれば、「ひとり親家庭」です。</a:t>
              </a:r>
            </a:p>
          </p:txBody>
        </p:sp>
        <p:sp>
          <p:nvSpPr>
            <p:cNvPr id="33" name="四角形: 角を丸くする 32">
              <a:extLst>
                <a:ext uri="{FF2B5EF4-FFF2-40B4-BE49-F238E27FC236}">
                  <a16:creationId xmlns:a16="http://schemas.microsoft.com/office/drawing/2014/main" id="{B3F201CC-2EE1-449D-B059-EB2E2B894C79}"/>
                </a:ext>
              </a:extLst>
            </p:cNvPr>
            <p:cNvSpPr/>
            <p:nvPr/>
          </p:nvSpPr>
          <p:spPr>
            <a:xfrm>
              <a:off x="4187379" y="4397375"/>
              <a:ext cx="460800" cy="1220788"/>
            </a:xfrm>
            <a:prstGeom prst="roundRect">
              <a:avLst>
                <a:gd name="adj" fmla="val 8344"/>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sp>
        <p:nvSpPr>
          <p:cNvPr id="34" name="正方形/長方形 33">
            <a:extLst>
              <a:ext uri="{FF2B5EF4-FFF2-40B4-BE49-F238E27FC236}">
                <a16:creationId xmlns:a16="http://schemas.microsoft.com/office/drawing/2014/main" id="{92189A9B-2DD8-4240-87F5-5DFD49BB5EB1}"/>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22</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60613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0478FB37-AD55-4143-92D7-F239521001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450" y="3679825"/>
            <a:ext cx="4916488" cy="2017713"/>
          </a:xfrm>
          <a:prstGeom prst="rect">
            <a:avLst/>
          </a:prstGeom>
          <a:ln w="6350">
            <a:solidFill>
              <a:schemeClr val="tx1"/>
            </a:solidFill>
          </a:ln>
          <a:effectLst>
            <a:outerShdw blurRad="50800" dist="38100" dir="2700000" algn="tl" rotWithShape="0">
              <a:prstClr val="black">
                <a:alpha val="40000"/>
              </a:prstClr>
            </a:outerShdw>
          </a:effectLst>
        </p:spPr>
      </p:pic>
      <p:pic>
        <p:nvPicPr>
          <p:cNvPr id="3" name="図 2">
            <a:extLst>
              <a:ext uri="{FF2B5EF4-FFF2-40B4-BE49-F238E27FC236}">
                <a16:creationId xmlns:a16="http://schemas.microsoft.com/office/drawing/2014/main" id="{3F7B3AE2-6CF7-BEE8-AB3F-F9F3F7613D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982" y="1812680"/>
            <a:ext cx="4511431" cy="2694666"/>
          </a:xfrm>
          <a:prstGeom prst="rect">
            <a:avLst/>
          </a:prstGeom>
        </p:spPr>
      </p:pic>
      <p:pic>
        <p:nvPicPr>
          <p:cNvPr id="2" name="図 1">
            <a:extLst>
              <a:ext uri="{FF2B5EF4-FFF2-40B4-BE49-F238E27FC236}">
                <a16:creationId xmlns:a16="http://schemas.microsoft.com/office/drawing/2014/main" id="{0D404133-D634-B981-3538-AA43761A14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9358" y="1936793"/>
            <a:ext cx="4986960" cy="2444708"/>
          </a:xfrm>
          <a:prstGeom prst="rect">
            <a:avLst/>
          </a:prstGeom>
        </p:spPr>
      </p:pic>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2" name="四角形: 角を丸くする 11">
            <a:extLst>
              <a:ext uri="{FF2B5EF4-FFF2-40B4-BE49-F238E27FC236}">
                <a16:creationId xmlns:a16="http://schemas.microsoft.com/office/drawing/2014/main" id="{005CED2E-FBEF-4CE7-B182-7EA47076676B}"/>
              </a:ext>
            </a:extLst>
          </p:cNvPr>
          <p:cNvSpPr/>
          <p:nvPr/>
        </p:nvSpPr>
        <p:spPr>
          <a:xfrm>
            <a:off x="3131840" y="114722"/>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31" name="四角形: 角を丸くする 30">
            <a:extLst>
              <a:ext uri="{FF2B5EF4-FFF2-40B4-BE49-F238E27FC236}">
                <a16:creationId xmlns:a16="http://schemas.microsoft.com/office/drawing/2014/main" id="{6D3054D4-90A4-4085-B500-E4A74E73E5DC}"/>
              </a:ext>
            </a:extLst>
          </p:cNvPr>
          <p:cNvSpPr/>
          <p:nvPr/>
        </p:nvSpPr>
        <p:spPr>
          <a:xfrm>
            <a:off x="2051720" y="675207"/>
            <a:ext cx="5112568" cy="378567"/>
          </a:xfrm>
          <a:prstGeom prst="roundRect">
            <a:avLst/>
          </a:prstGeom>
          <a:solidFill>
            <a:schemeClr val="accent1">
              <a:lumMod val="20000"/>
              <a:lumOff val="80000"/>
            </a:schemeClr>
          </a:solidFill>
          <a:ln w="28575"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28800" rtlCol="0" anchor="ctr"/>
          <a:lstStyle/>
          <a:p>
            <a:pPr algn="ct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収入に関する証明書</a:t>
            </a: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の「寡婦・ひとり親」欄</a:t>
            </a:r>
            <a:endParaRPr lang="en-US" altLang="ja-JP" sz="1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吹き出し: 四角形 36">
            <a:extLst>
              <a:ext uri="{FF2B5EF4-FFF2-40B4-BE49-F238E27FC236}">
                <a16:creationId xmlns:a16="http://schemas.microsoft.com/office/drawing/2014/main" id="{E7D2F894-2480-4D2D-9B37-4103E761229F}"/>
              </a:ext>
            </a:extLst>
          </p:cNvPr>
          <p:cNvSpPr/>
          <p:nvPr/>
        </p:nvSpPr>
        <p:spPr>
          <a:xfrm>
            <a:off x="4529138" y="4311650"/>
            <a:ext cx="3657600" cy="1871143"/>
          </a:xfrm>
          <a:prstGeom prst="wedgeRectCallout">
            <a:avLst>
              <a:gd name="adj1" fmla="val 18000"/>
              <a:gd name="adj2" fmla="val -107826"/>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8" name="四角形: 角を丸くする 37">
            <a:extLst>
              <a:ext uri="{FF2B5EF4-FFF2-40B4-BE49-F238E27FC236}">
                <a16:creationId xmlns:a16="http://schemas.microsoft.com/office/drawing/2014/main" id="{D5A1BFEF-10C7-4DCC-93C6-4599AEC7858B}"/>
              </a:ext>
            </a:extLst>
          </p:cNvPr>
          <p:cNvSpPr/>
          <p:nvPr/>
        </p:nvSpPr>
        <p:spPr>
          <a:xfrm>
            <a:off x="5950267" y="2442210"/>
            <a:ext cx="1331913" cy="692150"/>
          </a:xfrm>
          <a:prstGeom prst="roundRect">
            <a:avLst>
              <a:gd name="adj" fmla="val 6313"/>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39" name="縦書きテキスト プレースホルダー 2">
            <a:extLst>
              <a:ext uri="{FF2B5EF4-FFF2-40B4-BE49-F238E27FC236}">
                <a16:creationId xmlns:a16="http://schemas.microsoft.com/office/drawing/2014/main" id="{F8DD201D-342C-4273-A5CC-EDE8AA59796A}"/>
              </a:ext>
            </a:extLst>
          </p:cNvPr>
          <p:cNvSpPr txBox="1">
            <a:spLocks noChangeArrowheads="1"/>
          </p:cNvSpPr>
          <p:nvPr/>
        </p:nvSpPr>
        <p:spPr bwMode="auto">
          <a:xfrm>
            <a:off x="7282180" y="1972310"/>
            <a:ext cx="14366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（その１）</a:t>
            </a:r>
            <a:endParaRPr lang="en-US" altLang="zh-TW"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1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pic>
        <p:nvPicPr>
          <p:cNvPr id="40" name="図 17">
            <a:extLst>
              <a:ext uri="{FF2B5EF4-FFF2-40B4-BE49-F238E27FC236}">
                <a16:creationId xmlns:a16="http://schemas.microsoft.com/office/drawing/2014/main" id="{9116A65D-024E-48E0-BBB1-B3030A514994}"/>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14865" y="4400550"/>
            <a:ext cx="3513564" cy="172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矢印: 折線 40">
            <a:extLst>
              <a:ext uri="{FF2B5EF4-FFF2-40B4-BE49-F238E27FC236}">
                <a16:creationId xmlns:a16="http://schemas.microsoft.com/office/drawing/2014/main" id="{F53A595E-0A19-425A-A67A-9838BAD2938E}"/>
              </a:ext>
            </a:extLst>
          </p:cNvPr>
          <p:cNvSpPr/>
          <p:nvPr/>
        </p:nvSpPr>
        <p:spPr>
          <a:xfrm rot="10800000" flipH="1">
            <a:off x="2649075" y="5515571"/>
            <a:ext cx="4860925" cy="420688"/>
          </a:xfrm>
          <a:prstGeom prst="bentArrow">
            <a:avLst>
              <a:gd name="adj1" fmla="val 25000"/>
              <a:gd name="adj2" fmla="val 25000"/>
              <a:gd name="adj3" fmla="val 35853"/>
              <a:gd name="adj4" fmla="val 43750"/>
            </a:avLst>
          </a:prstGeom>
          <a:solidFill>
            <a:srgbClr val="FF000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2" name="四角形: 角を丸くする 41">
            <a:extLst>
              <a:ext uri="{FF2B5EF4-FFF2-40B4-BE49-F238E27FC236}">
                <a16:creationId xmlns:a16="http://schemas.microsoft.com/office/drawing/2014/main" id="{659F33C2-FC25-4D5B-A9FF-A4FD05FBB605}"/>
              </a:ext>
            </a:extLst>
          </p:cNvPr>
          <p:cNvSpPr/>
          <p:nvPr/>
        </p:nvSpPr>
        <p:spPr>
          <a:xfrm>
            <a:off x="1619672" y="5452516"/>
            <a:ext cx="2765425" cy="71278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ここに「＊」印や「★」印等が</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あれば、「ひとり親家庭」です。</a:t>
            </a:r>
          </a:p>
        </p:txBody>
      </p:sp>
      <p:sp>
        <p:nvSpPr>
          <p:cNvPr id="43" name="縦書きテキスト プレースホルダー 2">
            <a:extLst>
              <a:ext uri="{FF2B5EF4-FFF2-40B4-BE49-F238E27FC236}">
                <a16:creationId xmlns:a16="http://schemas.microsoft.com/office/drawing/2014/main" id="{B57F211B-E60B-4B5E-9672-77570C730E02}"/>
              </a:ext>
            </a:extLst>
          </p:cNvPr>
          <p:cNvSpPr txBox="1">
            <a:spLocks noChangeArrowheads="1"/>
          </p:cNvSpPr>
          <p:nvPr/>
        </p:nvSpPr>
        <p:spPr bwMode="auto">
          <a:xfrm>
            <a:off x="214313" y="1557338"/>
            <a:ext cx="82089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400" b="1" dirty="0">
                <a:latin typeface="游ゴシック" panose="020B0400000000000000" pitchFamily="50" charset="-128"/>
                <a:ea typeface="游ゴシック" panose="020B0400000000000000" pitchFamily="50" charset="-128"/>
              </a:rPr>
              <a:t>・納税通知書兼税額決定（充当）通知書（見本）</a:t>
            </a:r>
            <a:r>
              <a:rPr lang="ja-JP" altLang="en-US" sz="1200" dirty="0">
                <a:latin typeface="游ゴシック" panose="020B0400000000000000" pitchFamily="50" charset="-128"/>
                <a:ea typeface="游ゴシック" panose="020B0400000000000000" pitchFamily="50" charset="-128"/>
              </a:rPr>
              <a:t>［大阪市の例］</a:t>
            </a:r>
            <a:endParaRPr lang="en-US" altLang="zh-TW" sz="1400" dirty="0">
              <a:latin typeface="游ゴシック" panose="020B0400000000000000" pitchFamily="50" charset="-128"/>
              <a:ea typeface="游ゴシック" panose="020B04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44" name="縦書きテキスト プレースホルダー 2">
            <a:extLst>
              <a:ext uri="{FF2B5EF4-FFF2-40B4-BE49-F238E27FC236}">
                <a16:creationId xmlns:a16="http://schemas.microsoft.com/office/drawing/2014/main" id="{8E33422D-343D-4AD8-874B-9DC15DCE2893}"/>
              </a:ext>
            </a:extLst>
          </p:cNvPr>
          <p:cNvSpPr txBox="1">
            <a:spLocks/>
          </p:cNvSpPr>
          <p:nvPr/>
        </p:nvSpPr>
        <p:spPr>
          <a:xfrm>
            <a:off x="251520" y="1109116"/>
            <a:ext cx="8758916" cy="447676"/>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２．給与収入以外の方（自営業者など）</a:t>
            </a:r>
            <a:endParaRPr lang="en-US" altLang="zh-TW" sz="20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45" name="四角形: 角を丸くする 44">
            <a:extLst>
              <a:ext uri="{FF2B5EF4-FFF2-40B4-BE49-F238E27FC236}">
                <a16:creationId xmlns:a16="http://schemas.microsoft.com/office/drawing/2014/main" id="{42A9D48F-A4C8-4608-9BD2-2DB2702B00FC}"/>
              </a:ext>
            </a:extLst>
          </p:cNvPr>
          <p:cNvSpPr/>
          <p:nvPr/>
        </p:nvSpPr>
        <p:spPr>
          <a:xfrm>
            <a:off x="7552864" y="5719366"/>
            <a:ext cx="317961" cy="184945"/>
          </a:xfrm>
          <a:prstGeom prst="roundRect">
            <a:avLst>
              <a:gd name="adj" fmla="val 0"/>
            </a:avLst>
          </a:prstGeom>
          <a:solidFill>
            <a:srgbClr val="00B0F0">
              <a:alpha val="49020"/>
            </a:srgbClr>
          </a:solidFill>
          <a:ln w="1905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46" name="四角形: 角を丸くする 45">
            <a:extLst>
              <a:ext uri="{FF2B5EF4-FFF2-40B4-BE49-F238E27FC236}">
                <a16:creationId xmlns:a16="http://schemas.microsoft.com/office/drawing/2014/main" id="{B4A41271-FE8A-4B2F-AB55-E103BCC2AC99}"/>
              </a:ext>
            </a:extLst>
          </p:cNvPr>
          <p:cNvSpPr/>
          <p:nvPr/>
        </p:nvSpPr>
        <p:spPr>
          <a:xfrm>
            <a:off x="7552863" y="4956412"/>
            <a:ext cx="334800" cy="972000"/>
          </a:xfrm>
          <a:prstGeom prst="roundRect">
            <a:avLst>
              <a:gd name="adj" fmla="val 8344"/>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5" name="正方形/長方形 24">
            <a:extLst>
              <a:ext uri="{FF2B5EF4-FFF2-40B4-BE49-F238E27FC236}">
                <a16:creationId xmlns:a16="http://schemas.microsoft.com/office/drawing/2014/main" id="{D7F487D0-27DA-470A-BE8A-5B9C991C7415}"/>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23</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97809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7B1FBB2-968D-49EF-6305-3EDA2CA3DD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912" y="1854694"/>
            <a:ext cx="3401863" cy="4676037"/>
          </a:xfrm>
          <a:prstGeom prst="rect">
            <a:avLst/>
          </a:prstGeom>
        </p:spPr>
      </p:pic>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2" name="四角形: 角を丸くする 11">
            <a:extLst>
              <a:ext uri="{FF2B5EF4-FFF2-40B4-BE49-F238E27FC236}">
                <a16:creationId xmlns:a16="http://schemas.microsoft.com/office/drawing/2014/main" id="{005CED2E-FBEF-4CE7-B182-7EA47076676B}"/>
              </a:ext>
            </a:extLst>
          </p:cNvPr>
          <p:cNvSpPr/>
          <p:nvPr/>
        </p:nvSpPr>
        <p:spPr>
          <a:xfrm>
            <a:off x="3131840" y="114722"/>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31" name="四角形: 角を丸くする 30">
            <a:extLst>
              <a:ext uri="{FF2B5EF4-FFF2-40B4-BE49-F238E27FC236}">
                <a16:creationId xmlns:a16="http://schemas.microsoft.com/office/drawing/2014/main" id="{6D3054D4-90A4-4085-B500-E4A74E73E5DC}"/>
              </a:ext>
            </a:extLst>
          </p:cNvPr>
          <p:cNvSpPr/>
          <p:nvPr/>
        </p:nvSpPr>
        <p:spPr>
          <a:xfrm>
            <a:off x="2051720" y="675207"/>
            <a:ext cx="5112568" cy="378567"/>
          </a:xfrm>
          <a:prstGeom prst="roundRect">
            <a:avLst/>
          </a:prstGeom>
          <a:solidFill>
            <a:schemeClr val="accent1">
              <a:lumMod val="20000"/>
              <a:lumOff val="80000"/>
            </a:schemeClr>
          </a:solidFill>
          <a:ln w="28575"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28800" rtlCol="0" anchor="ctr"/>
          <a:lstStyle/>
          <a:p>
            <a:pPr algn="ct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収入に関する証明書</a:t>
            </a: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の「寡婦・ひとり親」欄</a:t>
            </a:r>
            <a:endParaRPr lang="en-US" altLang="ja-JP" sz="1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縦書きテキスト プレースホルダー 2">
            <a:extLst>
              <a:ext uri="{FF2B5EF4-FFF2-40B4-BE49-F238E27FC236}">
                <a16:creationId xmlns:a16="http://schemas.microsoft.com/office/drawing/2014/main" id="{FF9ECEF1-73D2-488E-BC36-1919D93E4668}"/>
              </a:ext>
            </a:extLst>
          </p:cNvPr>
          <p:cNvSpPr txBox="1">
            <a:spLocks noChangeArrowheads="1"/>
          </p:cNvSpPr>
          <p:nvPr/>
        </p:nvSpPr>
        <p:spPr bwMode="auto">
          <a:xfrm>
            <a:off x="214313" y="1557338"/>
            <a:ext cx="57975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400" b="1" dirty="0">
                <a:latin typeface="游ゴシック" panose="020B0400000000000000" pitchFamily="50" charset="-128"/>
                <a:ea typeface="游ゴシック" panose="020B0400000000000000" pitchFamily="50" charset="-128"/>
              </a:rPr>
              <a:t>・市民税・府民税証明書（見本）</a:t>
            </a:r>
            <a:r>
              <a:rPr lang="ja-JP" altLang="en-US" sz="1200" dirty="0">
                <a:latin typeface="游ゴシック" panose="020B0400000000000000" pitchFamily="50" charset="-128"/>
                <a:ea typeface="游ゴシック" panose="020B0400000000000000" pitchFamily="50" charset="-128"/>
              </a:rPr>
              <a:t>［大阪市の例］</a:t>
            </a:r>
            <a:endParaRPr lang="en-US" altLang="zh-TW" sz="1400" dirty="0">
              <a:latin typeface="游ゴシック" panose="020B0400000000000000" pitchFamily="50" charset="-128"/>
              <a:ea typeface="游ゴシック" panose="020B04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28" name="四角形: 角を丸くする 27">
            <a:extLst>
              <a:ext uri="{FF2B5EF4-FFF2-40B4-BE49-F238E27FC236}">
                <a16:creationId xmlns:a16="http://schemas.microsoft.com/office/drawing/2014/main" id="{387F08C5-8595-4097-A5DD-703C4C7D480F}"/>
              </a:ext>
            </a:extLst>
          </p:cNvPr>
          <p:cNvSpPr/>
          <p:nvPr/>
        </p:nvSpPr>
        <p:spPr>
          <a:xfrm>
            <a:off x="2645823" y="4628409"/>
            <a:ext cx="684000" cy="441325"/>
          </a:xfrm>
          <a:prstGeom prst="roundRect">
            <a:avLst>
              <a:gd name="adj" fmla="val 3702"/>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30" name="正方形/長方形 29">
            <a:extLst>
              <a:ext uri="{FF2B5EF4-FFF2-40B4-BE49-F238E27FC236}">
                <a16:creationId xmlns:a16="http://schemas.microsoft.com/office/drawing/2014/main" id="{84FD7779-A570-4C8E-86E5-489E65402430}"/>
              </a:ext>
            </a:extLst>
          </p:cNvPr>
          <p:cNvSpPr/>
          <p:nvPr/>
        </p:nvSpPr>
        <p:spPr>
          <a:xfrm>
            <a:off x="4314825" y="4715530"/>
            <a:ext cx="4217988" cy="1341214"/>
          </a:xfrm>
          <a:prstGeom prst="rect">
            <a:avLst/>
          </a:prstGeom>
          <a:noFill/>
          <a:ln w="635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eaLnBrk="1" fontAlgn="auto" hangingPunct="1">
              <a:lnSpc>
                <a:spcPts val="2200"/>
              </a:lnSpc>
              <a:spcBef>
                <a:spcPts val="0"/>
              </a:spcBef>
              <a:spcAft>
                <a:spcPts val="0"/>
              </a:spcAft>
              <a:defRPr/>
            </a:pPr>
            <a:r>
              <a:rPr lang="ja-JP" altLang="en-US" sz="1500" dirty="0">
                <a:solidFill>
                  <a:schemeClr val="tx1"/>
                </a:solidFill>
                <a:latin typeface="HG丸ｺﾞｼｯｸM-PRO" panose="020F0600000000000000" pitchFamily="50" charset="-128"/>
                <a:ea typeface="HG丸ｺﾞｼｯｸM-PRO" panose="020F0600000000000000" pitchFamily="50" charset="-128"/>
              </a:rPr>
              <a:t> 市区町村により表示方法が異なります。</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200"/>
              </a:lnSpc>
              <a:spcBef>
                <a:spcPts val="0"/>
              </a:spcBef>
              <a:spcAft>
                <a:spcPts val="0"/>
              </a:spcAft>
              <a:defRPr/>
            </a:pPr>
            <a:r>
              <a:rPr lang="en-US" altLang="ja-JP" sz="1500" dirty="0">
                <a:solidFill>
                  <a:schemeClr val="tx1"/>
                </a:solidFill>
                <a:latin typeface="HG丸ｺﾞｼｯｸM-PRO" panose="020F0600000000000000" pitchFamily="50" charset="-128"/>
                <a:ea typeface="HG丸ｺﾞｼｯｸM-PRO" panose="020F0600000000000000" pitchFamily="50" charset="-128"/>
              </a:rPr>
              <a:t>『</a:t>
            </a:r>
            <a:r>
              <a:rPr lang="ja-JP" altLang="en-US" sz="1500" dirty="0">
                <a:solidFill>
                  <a:schemeClr val="tx1"/>
                </a:solidFill>
                <a:latin typeface="HG丸ｺﾞｼｯｸM-PRO" panose="020F0600000000000000" pitchFamily="50" charset="-128"/>
                <a:ea typeface="HG丸ｺﾞｼｯｸM-PRO" panose="020F0600000000000000" pitchFamily="50" charset="-128"/>
              </a:rPr>
              <a:t>所得控除の内訳</a:t>
            </a:r>
            <a:r>
              <a:rPr lang="en-US" altLang="ja-JP" sz="1500" dirty="0">
                <a:solidFill>
                  <a:schemeClr val="tx1"/>
                </a:solidFill>
                <a:latin typeface="HG丸ｺﾞｼｯｸM-PRO" panose="020F0600000000000000" pitchFamily="50" charset="-128"/>
                <a:ea typeface="HG丸ｺﾞｼｯｸM-PRO" panose="020F0600000000000000" pitchFamily="50" charset="-128"/>
              </a:rPr>
              <a:t>』</a:t>
            </a:r>
            <a:r>
              <a:rPr lang="ja-JP" altLang="en-US" sz="1500" dirty="0">
                <a:solidFill>
                  <a:schemeClr val="tx1"/>
                </a:solidFill>
                <a:latin typeface="HG丸ｺﾞｼｯｸM-PRO" panose="020F0600000000000000" pitchFamily="50" charset="-128"/>
                <a:ea typeface="HG丸ｺﾞｼｯｸM-PRO" panose="020F0600000000000000" pitchFamily="50" charset="-128"/>
              </a:rPr>
              <a:t>欄に「寡婦」などの文言と</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200"/>
              </a:lnSpc>
              <a:spcBef>
                <a:spcPts val="0"/>
              </a:spcBef>
              <a:spcAft>
                <a:spcPts val="0"/>
              </a:spcAft>
              <a:defRPr/>
            </a:pPr>
            <a:r>
              <a:rPr lang="ja-JP" altLang="en-US" sz="1500" dirty="0">
                <a:solidFill>
                  <a:schemeClr val="tx1"/>
                </a:solidFill>
                <a:latin typeface="HG丸ｺﾞｼｯｸM-PRO" panose="020F0600000000000000" pitchFamily="50" charset="-128"/>
                <a:ea typeface="HG丸ｺﾞｼｯｸM-PRO" panose="020F0600000000000000" pitchFamily="50" charset="-128"/>
              </a:rPr>
              <a:t> 併せて金額（</a:t>
            </a:r>
            <a:r>
              <a:rPr lang="en-US" altLang="ja-JP" sz="1500" dirty="0">
                <a:solidFill>
                  <a:schemeClr val="tx1"/>
                </a:solidFill>
                <a:latin typeface="HG丸ｺﾞｼｯｸM-PRO" panose="020F0600000000000000" pitchFamily="50" charset="-128"/>
                <a:ea typeface="HG丸ｺﾞｼｯｸM-PRO" panose="020F0600000000000000" pitchFamily="50" charset="-128"/>
              </a:rPr>
              <a:t>260,000</a:t>
            </a:r>
            <a:r>
              <a:rPr lang="ja-JP" altLang="en-US" sz="1500" dirty="0">
                <a:solidFill>
                  <a:schemeClr val="tx1"/>
                </a:solidFill>
                <a:latin typeface="HG丸ｺﾞｼｯｸM-PRO" panose="020F0600000000000000" pitchFamily="50" charset="-128"/>
                <a:ea typeface="HG丸ｺﾞｼｯｸM-PRO" panose="020F0600000000000000" pitchFamily="50" charset="-128"/>
              </a:rPr>
              <a:t>円など）が表示されて  </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200"/>
              </a:lnSpc>
              <a:spcBef>
                <a:spcPts val="0"/>
              </a:spcBef>
              <a:spcAft>
                <a:spcPts val="0"/>
              </a:spcAft>
              <a:defRPr/>
            </a:pPr>
            <a:r>
              <a:rPr lang="en-US" altLang="ja-JP" sz="1500" dirty="0">
                <a:solidFill>
                  <a:schemeClr val="tx1"/>
                </a:solidFill>
                <a:latin typeface="HG丸ｺﾞｼｯｸM-PRO" panose="020F0600000000000000" pitchFamily="50" charset="-128"/>
                <a:ea typeface="HG丸ｺﾞｼｯｸM-PRO" panose="020F0600000000000000" pitchFamily="50" charset="-128"/>
              </a:rPr>
              <a:t> </a:t>
            </a:r>
            <a:r>
              <a:rPr lang="ja-JP" altLang="en-US" sz="1500" dirty="0">
                <a:solidFill>
                  <a:schemeClr val="tx1"/>
                </a:solidFill>
                <a:latin typeface="HG丸ｺﾞｼｯｸM-PRO" panose="020F0600000000000000" pitchFamily="50" charset="-128"/>
                <a:ea typeface="HG丸ｺﾞｼｯｸM-PRO" panose="020F0600000000000000" pitchFamily="50" charset="-128"/>
              </a:rPr>
              <a:t>いる場合などがあります。</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2" name="縦書きテキスト プレースホルダー 2">
            <a:extLst>
              <a:ext uri="{FF2B5EF4-FFF2-40B4-BE49-F238E27FC236}">
                <a16:creationId xmlns:a16="http://schemas.microsoft.com/office/drawing/2014/main" id="{A41DC4A7-0A97-4914-A3D8-987818AF9B87}"/>
              </a:ext>
            </a:extLst>
          </p:cNvPr>
          <p:cNvSpPr txBox="1">
            <a:spLocks/>
          </p:cNvSpPr>
          <p:nvPr/>
        </p:nvSpPr>
        <p:spPr>
          <a:xfrm>
            <a:off x="251520" y="1109116"/>
            <a:ext cx="8758916" cy="447676"/>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３．前記１及び２の証明書が提出できない方、住民税が非課税の方</a:t>
            </a:r>
            <a:endParaRPr lang="en-US" altLang="zh-TW" sz="20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4" name="正方形/長方形 33">
            <a:extLst>
              <a:ext uri="{FF2B5EF4-FFF2-40B4-BE49-F238E27FC236}">
                <a16:creationId xmlns:a16="http://schemas.microsoft.com/office/drawing/2014/main" id="{57E25773-9791-44F6-8B04-35E50DA9C5CB}"/>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24</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36" name="グループ化 35">
            <a:extLst>
              <a:ext uri="{FF2B5EF4-FFF2-40B4-BE49-F238E27FC236}">
                <a16:creationId xmlns:a16="http://schemas.microsoft.com/office/drawing/2014/main" id="{2A1F237C-722C-4B34-A9E3-BCE2B2EE58E6}"/>
              </a:ext>
            </a:extLst>
          </p:cNvPr>
          <p:cNvGrpSpPr/>
          <p:nvPr/>
        </p:nvGrpSpPr>
        <p:grpSpPr>
          <a:xfrm>
            <a:off x="2987823" y="2492896"/>
            <a:ext cx="2258113" cy="1341214"/>
            <a:chOff x="2987823" y="2635928"/>
            <a:chExt cx="2258113" cy="1341214"/>
          </a:xfrm>
        </p:grpSpPr>
        <p:sp>
          <p:nvSpPr>
            <p:cNvPr id="37" name="吹き出し: 四角形 36">
              <a:extLst>
                <a:ext uri="{FF2B5EF4-FFF2-40B4-BE49-F238E27FC236}">
                  <a16:creationId xmlns:a16="http://schemas.microsoft.com/office/drawing/2014/main" id="{BCF00972-0709-484C-8BAF-EC64F306C3E7}"/>
                </a:ext>
              </a:extLst>
            </p:cNvPr>
            <p:cNvSpPr/>
            <p:nvPr/>
          </p:nvSpPr>
          <p:spPr>
            <a:xfrm>
              <a:off x="2987823" y="2635928"/>
              <a:ext cx="2258113" cy="1341214"/>
            </a:xfrm>
            <a:prstGeom prst="wedgeRectCallout">
              <a:avLst>
                <a:gd name="adj1" fmla="val -44121"/>
                <a:gd name="adj2" fmla="val 105321"/>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pic>
          <p:nvPicPr>
            <p:cNvPr id="38" name="図 37">
              <a:extLst>
                <a:ext uri="{FF2B5EF4-FFF2-40B4-BE49-F238E27FC236}">
                  <a16:creationId xmlns:a16="http://schemas.microsoft.com/office/drawing/2014/main" id="{8C5092E5-CD49-4255-914B-190C83AED9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1840" y="2766454"/>
              <a:ext cx="1882456" cy="1099565"/>
            </a:xfrm>
            <a:prstGeom prst="rect">
              <a:avLst/>
            </a:prstGeom>
          </p:spPr>
        </p:pic>
        <p:sp>
          <p:nvSpPr>
            <p:cNvPr id="39" name="四角形: 角を丸くする 38">
              <a:extLst>
                <a:ext uri="{FF2B5EF4-FFF2-40B4-BE49-F238E27FC236}">
                  <a16:creationId xmlns:a16="http://schemas.microsoft.com/office/drawing/2014/main" id="{49301C7E-72B1-4FB6-A569-166423115511}"/>
                </a:ext>
              </a:extLst>
            </p:cNvPr>
            <p:cNvSpPr/>
            <p:nvPr/>
          </p:nvSpPr>
          <p:spPr>
            <a:xfrm>
              <a:off x="3851920" y="3647940"/>
              <a:ext cx="223200" cy="198000"/>
            </a:xfrm>
            <a:prstGeom prst="roundRect">
              <a:avLst>
                <a:gd name="adj" fmla="val 730"/>
              </a:avLst>
            </a:prstGeom>
            <a:solidFill>
              <a:srgbClr val="00B0F0">
                <a:alpha val="49020"/>
              </a:srgbClr>
            </a:solidFill>
            <a:ln w="1905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40" name="四角形: 角を丸くする 39">
              <a:extLst>
                <a:ext uri="{FF2B5EF4-FFF2-40B4-BE49-F238E27FC236}">
                  <a16:creationId xmlns:a16="http://schemas.microsoft.com/office/drawing/2014/main" id="{2CFAF8D1-B1EF-487E-B5AE-0C1AA67AD697}"/>
                </a:ext>
              </a:extLst>
            </p:cNvPr>
            <p:cNvSpPr/>
            <p:nvPr/>
          </p:nvSpPr>
          <p:spPr>
            <a:xfrm>
              <a:off x="4523818" y="3647062"/>
              <a:ext cx="233999" cy="198878"/>
            </a:xfrm>
            <a:prstGeom prst="roundRect">
              <a:avLst>
                <a:gd name="adj" fmla="val 730"/>
              </a:avLst>
            </a:prstGeom>
            <a:solidFill>
              <a:srgbClr val="00B0F0">
                <a:alpha val="49020"/>
              </a:srgbClr>
            </a:solidFill>
            <a:ln w="1905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41" name="四角形: 角を丸くする 40">
              <a:extLst>
                <a:ext uri="{FF2B5EF4-FFF2-40B4-BE49-F238E27FC236}">
                  <a16:creationId xmlns:a16="http://schemas.microsoft.com/office/drawing/2014/main" id="{49F37524-ABCA-4296-B256-9D901A9DE83D}"/>
                </a:ext>
              </a:extLst>
            </p:cNvPr>
            <p:cNvSpPr/>
            <p:nvPr/>
          </p:nvSpPr>
          <p:spPr>
            <a:xfrm>
              <a:off x="3823224" y="2766454"/>
              <a:ext cx="954000" cy="1099565"/>
            </a:xfrm>
            <a:prstGeom prst="roundRect">
              <a:avLst>
                <a:gd name="adj" fmla="val 4903"/>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sp>
        <p:nvSpPr>
          <p:cNvPr id="47" name="矢印: 折線 46">
            <a:extLst>
              <a:ext uri="{FF2B5EF4-FFF2-40B4-BE49-F238E27FC236}">
                <a16:creationId xmlns:a16="http://schemas.microsoft.com/office/drawing/2014/main" id="{EBD59EB9-DFE0-41A3-BD24-51817D14C587}"/>
              </a:ext>
            </a:extLst>
          </p:cNvPr>
          <p:cNvSpPr/>
          <p:nvPr/>
        </p:nvSpPr>
        <p:spPr>
          <a:xfrm rot="10800000">
            <a:off x="5006880" y="3313577"/>
            <a:ext cx="2339713" cy="414360"/>
          </a:xfrm>
          <a:prstGeom prst="bentArrow">
            <a:avLst>
              <a:gd name="adj1" fmla="val 25000"/>
              <a:gd name="adj2" fmla="val 25000"/>
              <a:gd name="adj3" fmla="val 35853"/>
              <a:gd name="adj4" fmla="val 32984"/>
            </a:avLst>
          </a:prstGeom>
          <a:solidFill>
            <a:srgbClr val="FF000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8" name="四角形: 角を丸くする 47">
            <a:extLst>
              <a:ext uri="{FF2B5EF4-FFF2-40B4-BE49-F238E27FC236}">
                <a16:creationId xmlns:a16="http://schemas.microsoft.com/office/drawing/2014/main" id="{A65135D3-9012-41B2-9773-C7ED8DD8E6B4}"/>
              </a:ext>
            </a:extLst>
          </p:cNvPr>
          <p:cNvSpPr/>
          <p:nvPr/>
        </p:nvSpPr>
        <p:spPr>
          <a:xfrm>
            <a:off x="5680075" y="3213100"/>
            <a:ext cx="2767013" cy="71278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ここに「＊」印や「〇」印等が</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あれば、「ひとり親家庭」です。</a:t>
            </a:r>
          </a:p>
        </p:txBody>
      </p:sp>
    </p:spTree>
    <p:extLst>
      <p:ext uri="{BB962C8B-B14F-4D97-AF65-F5344CB8AC3E}">
        <p14:creationId xmlns:p14="http://schemas.microsoft.com/office/powerpoint/2010/main" val="3203945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pic>
        <p:nvPicPr>
          <p:cNvPr id="34" name="図 3">
            <a:extLst>
              <a:ext uri="{FF2B5EF4-FFF2-40B4-BE49-F238E27FC236}">
                <a16:creationId xmlns:a16="http://schemas.microsoft.com/office/drawing/2014/main" id="{2654F5FD-133D-491C-BB8C-D7A1A57B027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22130" y="1552575"/>
            <a:ext cx="3314700" cy="47132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5" name="縦書きテキスト プレースホルダー 2">
            <a:extLst>
              <a:ext uri="{FF2B5EF4-FFF2-40B4-BE49-F238E27FC236}">
                <a16:creationId xmlns:a16="http://schemas.microsoft.com/office/drawing/2014/main" id="{B40DFE0E-F69A-43D8-840B-7384849D8852}"/>
              </a:ext>
            </a:extLst>
          </p:cNvPr>
          <p:cNvSpPr txBox="1">
            <a:spLocks noChangeArrowheads="1"/>
          </p:cNvSpPr>
          <p:nvPr/>
        </p:nvSpPr>
        <p:spPr bwMode="auto">
          <a:xfrm>
            <a:off x="250825" y="549275"/>
            <a:ext cx="886618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700" b="1" dirty="0">
                <a:latin typeface="HG丸ｺﾞｼｯｸM-PRO" panose="020F0600000000000000" pitchFamily="50" charset="-128"/>
                <a:ea typeface="HG丸ｺﾞｼｯｸM-PRO" panose="020F0600000000000000" pitchFamily="50" charset="-128"/>
              </a:rPr>
              <a:t>② 生徒本人及び保護者の住民票</a:t>
            </a:r>
            <a:endParaRPr lang="en-US" altLang="ja-JP" sz="1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以下の点に注意してください！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37" name="四角形: 角を丸くする 36">
            <a:extLst>
              <a:ext uri="{FF2B5EF4-FFF2-40B4-BE49-F238E27FC236}">
                <a16:creationId xmlns:a16="http://schemas.microsoft.com/office/drawing/2014/main" id="{FC7BF924-02C3-44D2-B4D0-E5DF41BF6ABD}"/>
              </a:ext>
            </a:extLst>
          </p:cNvPr>
          <p:cNvSpPr/>
          <p:nvPr/>
        </p:nvSpPr>
        <p:spPr>
          <a:xfrm>
            <a:off x="3852292" y="6007100"/>
            <a:ext cx="649288" cy="185738"/>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8" name="四角形: 角を丸くする 37">
            <a:extLst>
              <a:ext uri="{FF2B5EF4-FFF2-40B4-BE49-F238E27FC236}">
                <a16:creationId xmlns:a16="http://schemas.microsoft.com/office/drawing/2014/main" id="{C97B6FD2-F3EA-444A-94E1-8A0445B1FAB4}"/>
              </a:ext>
            </a:extLst>
          </p:cNvPr>
          <p:cNvSpPr/>
          <p:nvPr/>
        </p:nvSpPr>
        <p:spPr>
          <a:xfrm>
            <a:off x="6765355" y="5875338"/>
            <a:ext cx="371475" cy="152400"/>
          </a:xfrm>
          <a:prstGeom prst="roundRect">
            <a:avLst>
              <a:gd name="adj" fmla="val 27184"/>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9" name="四角形: 角を丸くする 38">
            <a:extLst>
              <a:ext uri="{FF2B5EF4-FFF2-40B4-BE49-F238E27FC236}">
                <a16:creationId xmlns:a16="http://schemas.microsoft.com/office/drawing/2014/main" id="{DB5A1C8E-8AA7-452B-AE2B-750227657AA3}"/>
              </a:ext>
            </a:extLst>
          </p:cNvPr>
          <p:cNvSpPr/>
          <p:nvPr/>
        </p:nvSpPr>
        <p:spPr>
          <a:xfrm>
            <a:off x="5288980" y="2414588"/>
            <a:ext cx="809625" cy="103187"/>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0" name="四角形: 角を丸くする 39">
            <a:extLst>
              <a:ext uri="{FF2B5EF4-FFF2-40B4-BE49-F238E27FC236}">
                <a16:creationId xmlns:a16="http://schemas.microsoft.com/office/drawing/2014/main" id="{68DB87C3-948F-4AF1-BEF4-E9AD81CE83BE}"/>
              </a:ext>
            </a:extLst>
          </p:cNvPr>
          <p:cNvSpPr/>
          <p:nvPr/>
        </p:nvSpPr>
        <p:spPr>
          <a:xfrm>
            <a:off x="4034855" y="3656013"/>
            <a:ext cx="3060700" cy="266700"/>
          </a:xfrm>
          <a:prstGeom prst="roundRect">
            <a:avLst>
              <a:gd name="adj" fmla="val 6514"/>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1" name="四角形: 角を丸くする 40">
            <a:extLst>
              <a:ext uri="{FF2B5EF4-FFF2-40B4-BE49-F238E27FC236}">
                <a16:creationId xmlns:a16="http://schemas.microsoft.com/office/drawing/2014/main" id="{50630CC9-916A-4B28-A4B1-9A35129D3CB6}"/>
              </a:ext>
            </a:extLst>
          </p:cNvPr>
          <p:cNvSpPr/>
          <p:nvPr/>
        </p:nvSpPr>
        <p:spPr>
          <a:xfrm>
            <a:off x="3887217" y="1984375"/>
            <a:ext cx="1008063" cy="168275"/>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2" name="四角形: 角を丸くする 41">
            <a:extLst>
              <a:ext uri="{FF2B5EF4-FFF2-40B4-BE49-F238E27FC236}">
                <a16:creationId xmlns:a16="http://schemas.microsoft.com/office/drawing/2014/main" id="{D6B1694B-2FBC-4530-BC6B-877D5CC70613}"/>
              </a:ext>
            </a:extLst>
          </p:cNvPr>
          <p:cNvSpPr/>
          <p:nvPr/>
        </p:nvSpPr>
        <p:spPr>
          <a:xfrm>
            <a:off x="4615880" y="2509838"/>
            <a:ext cx="681037" cy="82550"/>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3" name="四角形: 角を丸くする 42">
            <a:extLst>
              <a:ext uri="{FF2B5EF4-FFF2-40B4-BE49-F238E27FC236}">
                <a16:creationId xmlns:a16="http://schemas.microsoft.com/office/drawing/2014/main" id="{6B2344C6-D2D2-4643-BAB5-88C0D19AA0AA}"/>
              </a:ext>
            </a:extLst>
          </p:cNvPr>
          <p:cNvSpPr/>
          <p:nvPr/>
        </p:nvSpPr>
        <p:spPr>
          <a:xfrm>
            <a:off x="4606355" y="3482975"/>
            <a:ext cx="698500" cy="103188"/>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cxnSp>
        <p:nvCxnSpPr>
          <p:cNvPr id="44" name="直線矢印コネクタ 43">
            <a:extLst>
              <a:ext uri="{FF2B5EF4-FFF2-40B4-BE49-F238E27FC236}">
                <a16:creationId xmlns:a16="http://schemas.microsoft.com/office/drawing/2014/main" id="{913B3564-606A-418B-BBA2-0568F879324C}"/>
              </a:ext>
            </a:extLst>
          </p:cNvPr>
          <p:cNvCxnSpPr>
            <a:cxnSpLocks/>
            <a:stCxn id="59" idx="1"/>
            <a:endCxn id="39" idx="3"/>
          </p:cNvCxnSpPr>
          <p:nvPr/>
        </p:nvCxnSpPr>
        <p:spPr>
          <a:xfrm flipH="1">
            <a:off x="6098605" y="2190751"/>
            <a:ext cx="536575" cy="275431"/>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0784760B-F434-4497-AA4D-A75ACFE24FED}"/>
              </a:ext>
            </a:extLst>
          </p:cNvPr>
          <p:cNvCxnSpPr>
            <a:cxnSpLocks/>
            <a:stCxn id="59" idx="1"/>
            <a:endCxn id="57" idx="0"/>
          </p:cNvCxnSpPr>
          <p:nvPr/>
        </p:nvCxnSpPr>
        <p:spPr>
          <a:xfrm flipH="1">
            <a:off x="5701730" y="2190751"/>
            <a:ext cx="933450" cy="1208087"/>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BA3867DF-9DBB-4575-90D5-2F68F58A666C}"/>
              </a:ext>
            </a:extLst>
          </p:cNvPr>
          <p:cNvCxnSpPr>
            <a:cxnSpLocks/>
            <a:stCxn id="59" idx="1"/>
            <a:endCxn id="58" idx="0"/>
          </p:cNvCxnSpPr>
          <p:nvPr/>
        </p:nvCxnSpPr>
        <p:spPr>
          <a:xfrm flipH="1">
            <a:off x="5693793" y="2190751"/>
            <a:ext cx="941387" cy="2149474"/>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8D995516-2F3E-49ED-8029-5C1C252C5C95}"/>
              </a:ext>
            </a:extLst>
          </p:cNvPr>
          <p:cNvCxnSpPr>
            <a:cxnSpLocks/>
            <a:stCxn id="66" idx="3"/>
            <a:endCxn id="41" idx="1"/>
          </p:cNvCxnSpPr>
          <p:nvPr/>
        </p:nvCxnSpPr>
        <p:spPr>
          <a:xfrm flipV="1">
            <a:off x="3419872" y="2068513"/>
            <a:ext cx="467345" cy="5080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D7EDABF8-B2D7-46CD-88C6-11B42A4252DB}"/>
              </a:ext>
            </a:extLst>
          </p:cNvPr>
          <p:cNvCxnSpPr>
            <a:cxnSpLocks/>
            <a:stCxn id="66" idx="3"/>
            <a:endCxn id="42" idx="1"/>
          </p:cNvCxnSpPr>
          <p:nvPr/>
        </p:nvCxnSpPr>
        <p:spPr>
          <a:xfrm>
            <a:off x="3419872" y="2119313"/>
            <a:ext cx="1196008" cy="43180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5B82C92C-536F-42D7-BE33-D818EF9596FF}"/>
              </a:ext>
            </a:extLst>
          </p:cNvPr>
          <p:cNvCxnSpPr>
            <a:cxnSpLocks/>
            <a:stCxn id="66" idx="3"/>
            <a:endCxn id="43" idx="0"/>
          </p:cNvCxnSpPr>
          <p:nvPr/>
        </p:nvCxnSpPr>
        <p:spPr>
          <a:xfrm>
            <a:off x="3419872" y="2119313"/>
            <a:ext cx="1535733" cy="1363662"/>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52D80ECF-6885-4079-AD86-87ACC3482C7E}"/>
              </a:ext>
            </a:extLst>
          </p:cNvPr>
          <p:cNvCxnSpPr>
            <a:cxnSpLocks/>
            <a:stCxn id="66" idx="3"/>
            <a:endCxn id="56" idx="0"/>
          </p:cNvCxnSpPr>
          <p:nvPr/>
        </p:nvCxnSpPr>
        <p:spPr>
          <a:xfrm>
            <a:off x="3419872" y="2119313"/>
            <a:ext cx="1532620" cy="2305302"/>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四角形: 角を丸くする 55">
            <a:extLst>
              <a:ext uri="{FF2B5EF4-FFF2-40B4-BE49-F238E27FC236}">
                <a16:creationId xmlns:a16="http://schemas.microsoft.com/office/drawing/2014/main" id="{B5D4DE66-C40A-4AA6-9D0C-EB009E003CB6}"/>
              </a:ext>
            </a:extLst>
          </p:cNvPr>
          <p:cNvSpPr/>
          <p:nvPr/>
        </p:nvSpPr>
        <p:spPr>
          <a:xfrm>
            <a:off x="4608067" y="4424615"/>
            <a:ext cx="688850" cy="99761"/>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57" name="四角形: 角を丸くする 56">
            <a:extLst>
              <a:ext uri="{FF2B5EF4-FFF2-40B4-BE49-F238E27FC236}">
                <a16:creationId xmlns:a16="http://schemas.microsoft.com/office/drawing/2014/main" id="{9078EEC2-76F8-4ABE-85CB-85D027BFA82D}"/>
              </a:ext>
            </a:extLst>
          </p:cNvPr>
          <p:cNvSpPr/>
          <p:nvPr/>
        </p:nvSpPr>
        <p:spPr>
          <a:xfrm>
            <a:off x="5296917" y="3398838"/>
            <a:ext cx="809625" cy="101600"/>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58" name="四角形: 角を丸くする 57">
            <a:extLst>
              <a:ext uri="{FF2B5EF4-FFF2-40B4-BE49-F238E27FC236}">
                <a16:creationId xmlns:a16="http://schemas.microsoft.com/office/drawing/2014/main" id="{7C8DE78C-317A-45B1-B69E-43711664ED03}"/>
              </a:ext>
            </a:extLst>
          </p:cNvPr>
          <p:cNvSpPr/>
          <p:nvPr/>
        </p:nvSpPr>
        <p:spPr>
          <a:xfrm>
            <a:off x="5288980" y="4340225"/>
            <a:ext cx="809625" cy="103188"/>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59" name="四角形: 角を丸くする 58">
            <a:extLst>
              <a:ext uri="{FF2B5EF4-FFF2-40B4-BE49-F238E27FC236}">
                <a16:creationId xmlns:a16="http://schemas.microsoft.com/office/drawing/2014/main" id="{AB411F68-40EB-46CB-859B-375A74A9A511}"/>
              </a:ext>
            </a:extLst>
          </p:cNvPr>
          <p:cNvSpPr/>
          <p:nvPr/>
        </p:nvSpPr>
        <p:spPr>
          <a:xfrm>
            <a:off x="6635180" y="1754188"/>
            <a:ext cx="2113284" cy="873125"/>
          </a:xfrm>
          <a:prstGeom prst="roundRect">
            <a:avLst>
              <a:gd name="adj" fmla="val 5351"/>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個人番号（マイナンバー）</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が表示されているものは、</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受付できません。</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0" name="四角形: 角を丸くする 59">
            <a:extLst>
              <a:ext uri="{FF2B5EF4-FFF2-40B4-BE49-F238E27FC236}">
                <a16:creationId xmlns:a16="http://schemas.microsoft.com/office/drawing/2014/main" id="{FC137D39-3D37-46EC-99E3-8E60D22787CC}"/>
              </a:ext>
            </a:extLst>
          </p:cNvPr>
          <p:cNvSpPr/>
          <p:nvPr/>
        </p:nvSpPr>
        <p:spPr>
          <a:xfrm>
            <a:off x="395536" y="2927350"/>
            <a:ext cx="3236094" cy="2151063"/>
          </a:xfrm>
          <a:prstGeom prst="roundRect">
            <a:avLst>
              <a:gd name="adj" fmla="val 3522"/>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保護者が</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外国籍の方</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の場合、</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「在留資格」</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の表示が必要です。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但し、</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「在留カード」又は「特別永住者証</a:t>
            </a:r>
            <a:endParaRPr lang="en-US" altLang="ja-JP" sz="1200"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明書（カード）」のコピーが添付されてい</a:t>
            </a:r>
            <a:endParaRPr lang="en-US" altLang="ja-JP" sz="1200"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る場合は、非表示でも結構です</a:t>
            </a: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なお、</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申込資格がある在留資格は以下のみ</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となります。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endParaRPr lang="en-US" altLang="ja-JP" sz="6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・永住者　　　　　 ・日本人の配偶者等</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・永住者の配偶者等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定住者（</a:t>
            </a:r>
            <a:r>
              <a:rPr lang="en-US" altLang="ja-JP" sz="1200" b="1" u="sng" dirty="0">
                <a:solidFill>
                  <a:schemeClr val="tx1"/>
                </a:solidFill>
                <a:latin typeface="HG丸ｺﾞｼｯｸM-PRO" panose="020F0600000000000000" pitchFamily="50" charset="-128"/>
                <a:ea typeface="HG丸ｺﾞｼｯｸM-PRO" panose="020F0600000000000000" pitchFamily="50" charset="-128"/>
              </a:rPr>
              <a:t>※</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p:txBody>
      </p:sp>
      <p:sp>
        <p:nvSpPr>
          <p:cNvPr id="61" name="四角形: 角を丸くする 60">
            <a:extLst>
              <a:ext uri="{FF2B5EF4-FFF2-40B4-BE49-F238E27FC236}">
                <a16:creationId xmlns:a16="http://schemas.microsoft.com/office/drawing/2014/main" id="{40513BB2-1A40-41F9-ADC5-64906E3498DB}"/>
              </a:ext>
            </a:extLst>
          </p:cNvPr>
          <p:cNvSpPr/>
          <p:nvPr/>
        </p:nvSpPr>
        <p:spPr>
          <a:xfrm>
            <a:off x="459805" y="5316538"/>
            <a:ext cx="3030537" cy="1379701"/>
          </a:xfrm>
          <a:prstGeom prst="roundRect">
            <a:avLst>
              <a:gd name="adj" fmla="val 0"/>
            </a:avLst>
          </a:prstGeom>
          <a:solidFill>
            <a:schemeClr val="bg1"/>
          </a:solidFill>
          <a:ln w="28575"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spcBef>
                <a:spcPts val="0"/>
              </a:spcBef>
              <a:spcAft>
                <a:spcPts val="0"/>
              </a:spcAft>
              <a:defRPr/>
            </a:pPr>
            <a:r>
              <a:rPr lang="ja-JP" altLang="en-US" sz="1100" b="1" dirty="0">
                <a:solidFill>
                  <a:schemeClr val="tx1"/>
                </a:solidFill>
                <a:latin typeface="HG丸ｺﾞｼｯｸM-PRO" panose="020F0600000000000000" pitchFamily="50" charset="-128"/>
                <a:ea typeface="HG丸ｺﾞｼｯｸM-PRO" panose="020F0600000000000000" pitchFamily="50" charset="-128"/>
              </a:rPr>
              <a:t>（</a:t>
            </a:r>
            <a:r>
              <a:rPr lang="en-US" altLang="ja-JP" sz="1100" b="1" dirty="0">
                <a:solidFill>
                  <a:schemeClr val="tx1"/>
                </a:solidFill>
                <a:latin typeface="HG丸ｺﾞｼｯｸM-PRO" panose="020F0600000000000000" pitchFamily="50" charset="-128"/>
                <a:ea typeface="HG丸ｺﾞｼｯｸM-PRO" panose="020F0600000000000000" pitchFamily="50" charset="-128"/>
              </a:rPr>
              <a:t>※</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将来日本に永住する意思確認のための</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en-US" altLang="ja-JP" sz="1100" b="1" dirty="0">
                <a:solidFill>
                  <a:schemeClr val="tx1"/>
                </a:solidFill>
                <a:latin typeface="HG丸ｺﾞｼｯｸM-PRO" panose="020F0600000000000000" pitchFamily="50" charset="-128"/>
                <a:ea typeface="HG丸ｺﾞｼｯｸM-PRO" panose="020F0600000000000000" pitchFamily="50" charset="-128"/>
              </a:rPr>
              <a:t>『</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誓約書</a:t>
            </a:r>
            <a:r>
              <a:rPr lang="en-US" altLang="ja-JP" sz="1100" b="1" dirty="0">
                <a:solidFill>
                  <a:schemeClr val="tx1"/>
                </a:solidFill>
                <a:latin typeface="HG丸ｺﾞｼｯｸM-PRO" panose="020F0600000000000000" pitchFamily="50" charset="-128"/>
                <a:ea typeface="HG丸ｺﾞｼｯｸM-PRO" panose="020F0600000000000000" pitchFamily="50" charset="-128"/>
              </a:rPr>
              <a:t>』</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の提出が必要</a:t>
            </a:r>
            <a:r>
              <a:rPr lang="ja-JP" altLang="en-US" sz="1100" dirty="0">
                <a:solidFill>
                  <a:schemeClr val="tx1"/>
                </a:solidFill>
                <a:latin typeface="HG丸ｺﾞｼｯｸM-PRO" panose="020F0600000000000000" pitchFamily="50" charset="-128"/>
                <a:ea typeface="HG丸ｺﾞｼｯｸM-PRO" panose="020F0600000000000000" pitchFamily="50" charset="-128"/>
              </a:rPr>
              <a:t>です。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誓約書</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は当会ホームページ</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生徒・保護者さま向け</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令和</a:t>
            </a:r>
            <a:r>
              <a:rPr lang="en-US" altLang="ja-JP" sz="1100" dirty="0">
                <a:solidFill>
                  <a:schemeClr val="tx1"/>
                </a:solidFill>
                <a:latin typeface="HG丸ｺﾞｼｯｸM-PRO" panose="020F0600000000000000" pitchFamily="50" charset="-128"/>
                <a:ea typeface="HG丸ｺﾞｼｯｸM-PRO" panose="020F0600000000000000" pitchFamily="50" charset="-128"/>
              </a:rPr>
              <a:t>8</a:t>
            </a:r>
            <a:r>
              <a:rPr lang="ja-JP" altLang="en-US" sz="1100" dirty="0">
                <a:solidFill>
                  <a:schemeClr val="tx1"/>
                </a:solidFill>
                <a:latin typeface="HG丸ｺﾞｼｯｸM-PRO" panose="020F0600000000000000" pitchFamily="50" charset="-128"/>
                <a:ea typeface="HG丸ｺﾞｼｯｸM-PRO" panose="020F0600000000000000" pitchFamily="50" charset="-128"/>
              </a:rPr>
              <a:t>年度予約奨学生の募集についてに掲載しています。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62" name="直線矢印コネクタ 61">
            <a:extLst>
              <a:ext uri="{FF2B5EF4-FFF2-40B4-BE49-F238E27FC236}">
                <a16:creationId xmlns:a16="http://schemas.microsoft.com/office/drawing/2014/main" id="{CE953BEE-D765-4E3B-9FD9-A309D000635E}"/>
              </a:ext>
            </a:extLst>
          </p:cNvPr>
          <p:cNvCxnSpPr>
            <a:cxnSpLocks/>
            <a:stCxn id="63" idx="2"/>
            <a:endCxn id="38" idx="0"/>
          </p:cNvCxnSpPr>
          <p:nvPr/>
        </p:nvCxnSpPr>
        <p:spPr>
          <a:xfrm flipH="1">
            <a:off x="6951093" y="4738688"/>
            <a:ext cx="803435" cy="113665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四角形: 角を丸くする 62">
            <a:extLst>
              <a:ext uri="{FF2B5EF4-FFF2-40B4-BE49-F238E27FC236}">
                <a16:creationId xmlns:a16="http://schemas.microsoft.com/office/drawing/2014/main" id="{75ED9F70-2BCE-4DC9-BC2C-AAA2C586E9C4}"/>
              </a:ext>
            </a:extLst>
          </p:cNvPr>
          <p:cNvSpPr/>
          <p:nvPr/>
        </p:nvSpPr>
        <p:spPr>
          <a:xfrm>
            <a:off x="6760592" y="3573463"/>
            <a:ext cx="1987872" cy="1165225"/>
          </a:xfrm>
          <a:prstGeom prst="roundRect">
            <a:avLst>
              <a:gd name="adj" fmla="val 7798"/>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複数枚綴り</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の住民票は、</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全ての提出が必要です。</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解かれて一部のみが提出</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されている場合は、受付</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できません。</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64" name="直線矢印コネクタ 63">
            <a:extLst>
              <a:ext uri="{FF2B5EF4-FFF2-40B4-BE49-F238E27FC236}">
                <a16:creationId xmlns:a16="http://schemas.microsoft.com/office/drawing/2014/main" id="{45305F1B-30D6-452B-8B49-D24708AD9604}"/>
              </a:ext>
            </a:extLst>
          </p:cNvPr>
          <p:cNvCxnSpPr>
            <a:cxnSpLocks/>
            <a:endCxn id="37" idx="0"/>
          </p:cNvCxnSpPr>
          <p:nvPr/>
        </p:nvCxnSpPr>
        <p:spPr>
          <a:xfrm flipH="1">
            <a:off x="4176936" y="5445224"/>
            <a:ext cx="434181" cy="561876"/>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四角形: 角を丸くする 64">
            <a:extLst>
              <a:ext uri="{FF2B5EF4-FFF2-40B4-BE49-F238E27FC236}">
                <a16:creationId xmlns:a16="http://schemas.microsoft.com/office/drawing/2014/main" id="{2B858390-87B5-4C61-9735-3C7986D4ECC5}"/>
              </a:ext>
            </a:extLst>
          </p:cNvPr>
          <p:cNvSpPr/>
          <p:nvPr/>
        </p:nvSpPr>
        <p:spPr>
          <a:xfrm>
            <a:off x="4107880" y="4941888"/>
            <a:ext cx="2768600" cy="612000"/>
          </a:xfrm>
          <a:prstGeom prst="roundRect">
            <a:avLst>
              <a:gd name="adj" fmla="val 9264"/>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当会に提出する日から</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３ヶ月以内</a:t>
            </a:r>
            <a:r>
              <a:rPr lang="ja-JP" altLang="en-US" sz="1200" dirty="0">
                <a:solidFill>
                  <a:schemeClr val="tx1"/>
                </a:solidFill>
                <a:latin typeface="HG丸ｺﾞｼｯｸM-PRO" panose="020F0600000000000000" pitchFamily="50" charset="-128"/>
                <a:ea typeface="HG丸ｺﾞｼｯｸM-PRO" panose="020F0600000000000000" pitchFamily="50" charset="-128"/>
              </a:rPr>
              <a:t>に</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発行された</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原本が</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必要です。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6" name="四角形: 角を丸くする 65">
            <a:extLst>
              <a:ext uri="{FF2B5EF4-FFF2-40B4-BE49-F238E27FC236}">
                <a16:creationId xmlns:a16="http://schemas.microsoft.com/office/drawing/2014/main" id="{A7C200A6-82C0-46AD-973C-82F52AB0F1D0}"/>
              </a:ext>
            </a:extLst>
          </p:cNvPr>
          <p:cNvSpPr/>
          <p:nvPr/>
        </p:nvSpPr>
        <p:spPr>
          <a:xfrm>
            <a:off x="592907" y="1673225"/>
            <a:ext cx="2826965" cy="892175"/>
          </a:xfrm>
          <a:prstGeom prst="roundRect">
            <a:avLst>
              <a:gd name="adj" fmla="val 7081"/>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「ひとり親家庭」</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の証明書類を兼ね</a:t>
            </a:r>
            <a:endParaRPr lang="en-US" altLang="ja-JP" sz="1200"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ている</a:t>
            </a:r>
            <a:r>
              <a:rPr lang="ja-JP" altLang="en-US" sz="1200" dirty="0">
                <a:solidFill>
                  <a:schemeClr val="tx1"/>
                </a:solidFill>
                <a:latin typeface="HG丸ｺﾞｼｯｸM-PRO" panose="020F0600000000000000" pitchFamily="50" charset="-128"/>
                <a:ea typeface="HG丸ｺﾞｼｯｸM-PRO" panose="020F0600000000000000" pitchFamily="50" charset="-128"/>
              </a:rPr>
              <a:t>場合は、</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続柄表示がある世帯</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全員の住民票が必要</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です。</a:t>
            </a:r>
            <a:endParaRPr lang="en-US" altLang="zh-TW"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7" name="大かっこ 66">
            <a:extLst>
              <a:ext uri="{FF2B5EF4-FFF2-40B4-BE49-F238E27FC236}">
                <a16:creationId xmlns:a16="http://schemas.microsoft.com/office/drawing/2014/main" id="{4E173EB4-4CD0-43E7-9AC6-E05D4C930BBD}"/>
              </a:ext>
            </a:extLst>
          </p:cNvPr>
          <p:cNvSpPr/>
          <p:nvPr/>
        </p:nvSpPr>
        <p:spPr>
          <a:xfrm>
            <a:off x="539552" y="4545176"/>
            <a:ext cx="2952000" cy="432000"/>
          </a:xfrm>
          <a:prstGeom prst="bracketPair">
            <a:avLst>
              <a:gd name="adj" fmla="val 866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a:p>
        </p:txBody>
      </p:sp>
      <p:cxnSp>
        <p:nvCxnSpPr>
          <p:cNvPr id="68" name="直線矢印コネクタ 67">
            <a:extLst>
              <a:ext uri="{FF2B5EF4-FFF2-40B4-BE49-F238E27FC236}">
                <a16:creationId xmlns:a16="http://schemas.microsoft.com/office/drawing/2014/main" id="{21508F20-3918-4E50-9A23-6B2896CD87D6}"/>
              </a:ext>
            </a:extLst>
          </p:cNvPr>
          <p:cNvCxnSpPr>
            <a:cxnSpLocks/>
          </p:cNvCxnSpPr>
          <p:nvPr/>
        </p:nvCxnSpPr>
        <p:spPr>
          <a:xfrm>
            <a:off x="2412430" y="4941888"/>
            <a:ext cx="0" cy="396875"/>
          </a:xfrm>
          <a:prstGeom prst="straightConnector1">
            <a:avLst/>
          </a:prstGeom>
          <a:ln w="666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67FBCDDA-769E-419C-923F-009EAE294B55}"/>
              </a:ext>
            </a:extLst>
          </p:cNvPr>
          <p:cNvCxnSpPr>
            <a:cxnSpLocks/>
            <a:stCxn id="60" idx="3"/>
            <a:endCxn id="40" idx="1"/>
          </p:cNvCxnSpPr>
          <p:nvPr/>
        </p:nvCxnSpPr>
        <p:spPr>
          <a:xfrm flipV="1">
            <a:off x="3631630" y="3789363"/>
            <a:ext cx="403225" cy="213519"/>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2A6B86F6-ED27-4E21-913E-DFB377BEFF46}"/>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25</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98825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47" name="縦書きテキスト プレースホルダー 2">
            <a:extLst>
              <a:ext uri="{FF2B5EF4-FFF2-40B4-BE49-F238E27FC236}">
                <a16:creationId xmlns:a16="http://schemas.microsoft.com/office/drawing/2014/main" id="{56A58B9C-3EB1-4D45-8D2E-4206E88304F0}"/>
              </a:ext>
            </a:extLst>
          </p:cNvPr>
          <p:cNvSpPr txBox="1">
            <a:spLocks noChangeArrowheads="1"/>
          </p:cNvSpPr>
          <p:nvPr/>
        </p:nvSpPr>
        <p:spPr bwMode="auto">
          <a:xfrm>
            <a:off x="250825" y="549275"/>
            <a:ext cx="8866188"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700" b="1" dirty="0">
                <a:latin typeface="HG丸ｺﾞｼｯｸM-PRO" panose="020F0600000000000000" pitchFamily="50" charset="-128"/>
                <a:ea typeface="HG丸ｺﾞｼｯｸM-PRO" panose="020F0600000000000000" pitchFamily="50" charset="-128"/>
              </a:rPr>
              <a:t>③ 生徒本人の通帳のコピー</a:t>
            </a:r>
            <a:endParaRPr lang="en-US" altLang="ja-JP" sz="1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生徒本人名義の通帳のコピーをホチキス留めしてください！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8" name="四角形吹き出し 21">
            <a:extLst>
              <a:ext uri="{FF2B5EF4-FFF2-40B4-BE49-F238E27FC236}">
                <a16:creationId xmlns:a16="http://schemas.microsoft.com/office/drawing/2014/main" id="{68C792E4-2DE5-4B7E-8741-5C6FDE6093FC}"/>
              </a:ext>
            </a:extLst>
          </p:cNvPr>
          <p:cNvSpPr/>
          <p:nvPr/>
        </p:nvSpPr>
        <p:spPr>
          <a:xfrm>
            <a:off x="5846763" y="2329765"/>
            <a:ext cx="2249487" cy="286981"/>
          </a:xfrm>
          <a:prstGeom prst="wedgeRectCallout">
            <a:avLst>
              <a:gd name="adj1" fmla="val 50818"/>
              <a:gd name="adj2" fmla="val 22487"/>
            </a:avLst>
          </a:prstGeom>
          <a:ln w="6350" cmpd="sng">
            <a:noFill/>
            <a:prstDash val="sysDot"/>
          </a:ln>
        </p:spPr>
        <p:style>
          <a:lnRef idx="2">
            <a:schemeClr val="accent6"/>
          </a:lnRef>
          <a:fillRef idx="1">
            <a:schemeClr val="lt1"/>
          </a:fillRef>
          <a:effectRef idx="0">
            <a:schemeClr val="accent6"/>
          </a:effectRef>
          <a:fontRef idx="minor">
            <a:schemeClr val="dk1"/>
          </a:fontRef>
        </p:style>
        <p:txBody>
          <a:bodyPr t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spcBef>
                <a:spcPts val="0"/>
              </a:spcBef>
              <a:spcAft>
                <a:spcPts val="0"/>
              </a:spcAft>
              <a:defRPr/>
            </a:pPr>
            <a:r>
              <a:rPr lang="ja-JP" altLang="en-US" sz="1050" dirty="0">
                <a:latin typeface="HG丸ｺﾞｼｯｸM-PRO" panose="020F0600000000000000" pitchFamily="50" charset="-128"/>
                <a:ea typeface="HG丸ｺﾞｼｯｸM-PRO" panose="020F0600000000000000" pitchFamily="50" charset="-128"/>
              </a:rPr>
              <a:t>＜このページをコピー＞</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49" name="縦書きテキスト プレースホルダー 2">
            <a:extLst>
              <a:ext uri="{FF2B5EF4-FFF2-40B4-BE49-F238E27FC236}">
                <a16:creationId xmlns:a16="http://schemas.microsoft.com/office/drawing/2014/main" id="{AC37E46E-DC8D-4A39-8C92-747F32B7C53C}"/>
              </a:ext>
            </a:extLst>
          </p:cNvPr>
          <p:cNvSpPr txBox="1">
            <a:spLocks noChangeArrowheads="1"/>
          </p:cNvSpPr>
          <p:nvPr/>
        </p:nvSpPr>
        <p:spPr bwMode="auto">
          <a:xfrm>
            <a:off x="2501203" y="4725143"/>
            <a:ext cx="3148808" cy="51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b="1" dirty="0">
                <a:solidFill>
                  <a:srgbClr val="C00000"/>
                </a:solidFill>
                <a:latin typeface="HG丸ｺﾞｼｯｸM-PRO" panose="020F0600000000000000" pitchFamily="50" charset="-128"/>
                <a:ea typeface="HG丸ｺﾞｼｯｸM-PRO" panose="020F0600000000000000" pitchFamily="50" charset="-128"/>
              </a:rPr>
              <a:t>  ⚠下記銀行以外は不可です！</a:t>
            </a:r>
            <a:endParaRPr lang="en-US" altLang="ja-JP" sz="1400" b="1" dirty="0">
              <a:solidFill>
                <a:srgbClr val="C00000"/>
              </a:solidFill>
              <a:latin typeface="HG丸ｺﾞｼｯｸM-PRO" panose="020F0600000000000000" pitchFamily="50" charset="-128"/>
              <a:ea typeface="HG丸ｺﾞｼｯｸM-PRO" panose="020F0600000000000000" pitchFamily="50" charset="-128"/>
            </a:endParaRPr>
          </a:p>
        </p:txBody>
      </p:sp>
      <p:sp>
        <p:nvSpPr>
          <p:cNvPr id="50" name="縦書きテキスト プレースホルダー 2">
            <a:extLst>
              <a:ext uri="{FF2B5EF4-FFF2-40B4-BE49-F238E27FC236}">
                <a16:creationId xmlns:a16="http://schemas.microsoft.com/office/drawing/2014/main" id="{E8E9D307-4D04-4828-8560-8764F8110C95}"/>
              </a:ext>
            </a:extLst>
          </p:cNvPr>
          <p:cNvSpPr txBox="1">
            <a:spLocks/>
          </p:cNvSpPr>
          <p:nvPr/>
        </p:nvSpPr>
        <p:spPr>
          <a:xfrm>
            <a:off x="899592" y="3324274"/>
            <a:ext cx="4905896" cy="1112838"/>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250" b="1" dirty="0">
                <a:latin typeface="HG丸ｺﾞｼｯｸM-PRO" panose="020F0600000000000000" pitchFamily="50" charset="-128"/>
                <a:ea typeface="HG丸ｺﾞｼｯｸM-PRO" panose="020F0600000000000000" pitchFamily="50" charset="-128"/>
              </a:rPr>
              <a:t>　　または　　があれば送金機能があります。</a:t>
            </a:r>
            <a:endParaRPr lang="en-US" altLang="ja-JP" sz="125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2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50" b="1" dirty="0">
                <a:latin typeface="HG丸ｺﾞｼｯｸM-PRO" panose="020F0600000000000000" pitchFamily="50" charset="-128"/>
                <a:ea typeface="HG丸ｺﾞｼｯｸM-PRO" panose="020F0600000000000000" pitchFamily="50" charset="-128"/>
              </a:rPr>
              <a:t>　　　     </a:t>
            </a:r>
            <a:r>
              <a:rPr lang="ja-JP" altLang="en-US" sz="1250" b="1" u="sng" dirty="0">
                <a:latin typeface="HG丸ｺﾞｼｯｸM-PRO" panose="020F0600000000000000" pitchFamily="50" charset="-128"/>
                <a:ea typeface="HG丸ｺﾞｼｯｸM-PRO" panose="020F0600000000000000" pitchFamily="50" charset="-128"/>
              </a:rPr>
              <a:t>振替口座開設に「○」印</a:t>
            </a:r>
            <a:r>
              <a:rPr lang="ja-JP" altLang="en-US" sz="1250" b="1" dirty="0">
                <a:latin typeface="HG丸ｺﾞｼｯｸM-PRO" panose="020F0600000000000000" pitchFamily="50" charset="-128"/>
                <a:ea typeface="HG丸ｺﾞｼｯｸM-PRO" panose="020F0600000000000000" pitchFamily="50" charset="-128"/>
              </a:rPr>
              <a:t>がある</a:t>
            </a:r>
            <a:endParaRPr lang="en-US" altLang="ja-JP" sz="125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3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50" b="1" dirty="0">
                <a:latin typeface="HG丸ｺﾞｼｯｸM-PRO" panose="020F0600000000000000" pitchFamily="50" charset="-128"/>
                <a:ea typeface="HG丸ｺﾞｼｯｸM-PRO" panose="020F0600000000000000" pitchFamily="50" charset="-128"/>
              </a:rPr>
              <a:t>　　　     上限額に</a:t>
            </a:r>
            <a:r>
              <a:rPr lang="ja-JP" altLang="en-US" sz="1250" b="1" u="sng" dirty="0">
                <a:latin typeface="HG丸ｺﾞｼｯｸM-PRO" panose="020F0600000000000000" pitchFamily="50" charset="-128"/>
                <a:ea typeface="HG丸ｺﾞｼｯｸM-PRO" panose="020F0600000000000000" pitchFamily="50" charset="-128"/>
              </a:rPr>
              <a:t>金額の印字</a:t>
            </a:r>
            <a:r>
              <a:rPr lang="ja-JP" altLang="en-US" sz="1250" b="1" dirty="0">
                <a:latin typeface="HG丸ｺﾞｼｯｸM-PRO" panose="020F0600000000000000" pitchFamily="50" charset="-128"/>
                <a:ea typeface="HG丸ｺﾞｼｯｸM-PRO" panose="020F0600000000000000" pitchFamily="50" charset="-128"/>
              </a:rPr>
              <a:t>がある</a:t>
            </a:r>
            <a:endParaRPr lang="en-US" altLang="ja-JP" sz="125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3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5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250" b="1" u="sng" dirty="0">
                <a:solidFill>
                  <a:srgbClr val="FF0000"/>
                </a:solidFill>
                <a:latin typeface="HG丸ｺﾞｼｯｸM-PRO" panose="020F0600000000000000" pitchFamily="50" charset="-128"/>
                <a:ea typeface="HG丸ｺﾞｼｯｸM-PRO" panose="020F0600000000000000" pitchFamily="50" charset="-128"/>
              </a:rPr>
              <a:t>どちらもない場合は、ゆうちょ銀行に問い合わせが必要です！　　</a:t>
            </a:r>
            <a:endParaRPr lang="en-US" altLang="ja-JP" sz="125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51" name="左大かっこ 50">
            <a:extLst>
              <a:ext uri="{FF2B5EF4-FFF2-40B4-BE49-F238E27FC236}">
                <a16:creationId xmlns:a16="http://schemas.microsoft.com/office/drawing/2014/main" id="{43E8DE63-110C-4E29-8E12-7EED020443D0}"/>
              </a:ext>
            </a:extLst>
          </p:cNvPr>
          <p:cNvSpPr/>
          <p:nvPr/>
        </p:nvSpPr>
        <p:spPr>
          <a:xfrm>
            <a:off x="1363861" y="3620994"/>
            <a:ext cx="46037" cy="522287"/>
          </a:xfrm>
          <a:prstGeom prst="leftBracket">
            <a:avLst>
              <a:gd name="adj" fmla="val 7114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a:p>
        </p:txBody>
      </p:sp>
      <p:sp>
        <p:nvSpPr>
          <p:cNvPr id="70" name="正方形/長方形 69">
            <a:extLst>
              <a:ext uri="{FF2B5EF4-FFF2-40B4-BE49-F238E27FC236}">
                <a16:creationId xmlns:a16="http://schemas.microsoft.com/office/drawing/2014/main" id="{0FFCBF93-10B2-4130-817A-EFC48FBEE46B}"/>
              </a:ext>
            </a:extLst>
          </p:cNvPr>
          <p:cNvSpPr/>
          <p:nvPr/>
        </p:nvSpPr>
        <p:spPr>
          <a:xfrm>
            <a:off x="3856856" y="5261273"/>
            <a:ext cx="1219200" cy="1068387"/>
          </a:xfrm>
          <a:prstGeom prst="rect">
            <a:avLst/>
          </a:prstGeom>
          <a:no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・口座名義人</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・支店名</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・支店番号</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・口座番号</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1" name="四角形: 角を丸くする 70">
            <a:extLst>
              <a:ext uri="{FF2B5EF4-FFF2-40B4-BE49-F238E27FC236}">
                <a16:creationId xmlns:a16="http://schemas.microsoft.com/office/drawing/2014/main" id="{92B4DACC-36A7-4B56-80B3-337CF96FCEFC}"/>
              </a:ext>
            </a:extLst>
          </p:cNvPr>
          <p:cNvSpPr/>
          <p:nvPr/>
        </p:nvSpPr>
        <p:spPr>
          <a:xfrm>
            <a:off x="827088" y="1457085"/>
            <a:ext cx="7489825" cy="879565"/>
          </a:xfrm>
          <a:prstGeom prst="roundRect">
            <a:avLst>
              <a:gd name="adj" fmla="val 7081"/>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2000"/>
              </a:lnSpc>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通帳がないタイプの口座の場合</a:t>
            </a:r>
            <a:r>
              <a:rPr lang="ja-JP" altLang="en-US"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キャッシュカードのコピー」</a:t>
            </a:r>
            <a:r>
              <a:rPr lang="ja-JP" altLang="en-US" sz="1400" dirty="0">
                <a:solidFill>
                  <a:schemeClr val="tx1"/>
                </a:solidFill>
                <a:latin typeface="HG丸ｺﾞｼｯｸM-PRO" panose="020F0600000000000000" pitchFamily="50" charset="-128"/>
                <a:ea typeface="HG丸ｺﾞｼｯｸM-PRO" panose="020F0600000000000000" pitchFamily="50" charset="-128"/>
              </a:rPr>
              <a:t>やインターネットバンキング ログイン後に各銀行が用意している「</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通帳表紙イメージ</a:t>
            </a:r>
            <a:r>
              <a:rPr lang="ja-JP" altLang="en-US" sz="1400" dirty="0">
                <a:solidFill>
                  <a:schemeClr val="tx1"/>
                </a:solidFill>
                <a:latin typeface="HG丸ｺﾞｼｯｸM-PRO" panose="020F0600000000000000" pitchFamily="50" charset="-128"/>
                <a:ea typeface="HG丸ｺﾞｼｯｸM-PRO" panose="020F0600000000000000" pitchFamily="50" charset="-128"/>
              </a:rPr>
              <a:t>」や「</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口座番号連絡書</a:t>
            </a:r>
            <a:r>
              <a:rPr lang="ja-JP" altLang="en-US" sz="1400" dirty="0">
                <a:solidFill>
                  <a:schemeClr val="tx1"/>
                </a:solidFill>
                <a:latin typeface="HG丸ｺﾞｼｯｸM-PRO" panose="020F0600000000000000" pitchFamily="50" charset="-128"/>
                <a:ea typeface="HG丸ｺﾞｼｯｸM-PRO" panose="020F0600000000000000" pitchFamily="50" charset="-128"/>
              </a:rPr>
              <a:t>」などをプリントアウトしたものを提出してください。</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2" name="縦書きテキスト プレースホルダー 2">
            <a:extLst>
              <a:ext uri="{FF2B5EF4-FFF2-40B4-BE49-F238E27FC236}">
                <a16:creationId xmlns:a16="http://schemas.microsoft.com/office/drawing/2014/main" id="{7EC6FCF4-720D-4BEE-9CC1-29E97C4E2E5F}"/>
              </a:ext>
            </a:extLst>
          </p:cNvPr>
          <p:cNvSpPr txBox="1">
            <a:spLocks/>
          </p:cNvSpPr>
          <p:nvPr/>
        </p:nvSpPr>
        <p:spPr>
          <a:xfrm>
            <a:off x="774700" y="5229523"/>
            <a:ext cx="1625600" cy="1171575"/>
          </a:xfrm>
          <a:prstGeom prst="rect">
            <a:avLst/>
          </a:prstGeom>
          <a:solidFill>
            <a:srgbClr val="EDF6F9"/>
          </a:solidFill>
          <a:ln w="19050">
            <a:solidFill>
              <a:schemeClr val="tx2">
                <a:lumMod val="60000"/>
                <a:lumOff val="40000"/>
              </a:schemeClr>
            </a:solidFill>
          </a:ln>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・三菱ＵＦＪ銀行</a:t>
            </a: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・三井住友銀行　　</a:t>
            </a:r>
            <a:endParaRPr lang="en-US" altLang="ja-JP" sz="12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・りそな銀行</a:t>
            </a:r>
            <a:endParaRPr lang="en-US" altLang="ja-JP" sz="12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・関西みらい銀行</a:t>
            </a: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・池田泉州銀行</a:t>
            </a:r>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73" name="正方形/長方形 72">
            <a:extLst>
              <a:ext uri="{FF2B5EF4-FFF2-40B4-BE49-F238E27FC236}">
                <a16:creationId xmlns:a16="http://schemas.microsoft.com/office/drawing/2014/main" id="{DCD9BE9D-4BBE-4CA3-A714-A54B6BFFD9F9}"/>
              </a:ext>
            </a:extLst>
          </p:cNvPr>
          <p:cNvSpPr/>
          <p:nvPr/>
        </p:nvSpPr>
        <p:spPr>
          <a:xfrm>
            <a:off x="5076056" y="5597823"/>
            <a:ext cx="3816424" cy="576262"/>
          </a:xfrm>
          <a:prstGeom prst="rect">
            <a:avLst/>
          </a:prstGeom>
          <a:no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が記載されているページ（通帳表紙の次のページ）のコピーを提出してください。</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4" name="四角形: 角を丸くする 73">
            <a:extLst>
              <a:ext uri="{FF2B5EF4-FFF2-40B4-BE49-F238E27FC236}">
                <a16:creationId xmlns:a16="http://schemas.microsoft.com/office/drawing/2014/main" id="{E59F268E-33E5-4B21-A62B-3AE617AB3E3C}"/>
              </a:ext>
            </a:extLst>
          </p:cNvPr>
          <p:cNvSpPr/>
          <p:nvPr/>
        </p:nvSpPr>
        <p:spPr>
          <a:xfrm>
            <a:off x="2312194" y="5531095"/>
            <a:ext cx="1162050" cy="550856"/>
          </a:xfrm>
          <a:prstGeom prst="roundRect">
            <a:avLst>
              <a:gd name="adj" fmla="val 9227"/>
            </a:avLst>
          </a:prstGeom>
          <a:solidFill>
            <a:srgbClr val="EDF6F9"/>
          </a:solidFill>
          <a:ln w="28575" cmpd="sng">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anchor="ctr"/>
          <a:lstStyle/>
          <a:p>
            <a:pPr algn="ctr" eaLnBrk="1" fontAlgn="auto" hangingPunct="1">
              <a:spcBef>
                <a:spcPts val="0"/>
              </a:spcBef>
              <a:spcAft>
                <a:spcPts val="0"/>
              </a:spcAft>
              <a:defRPr/>
            </a:pPr>
            <a:r>
              <a:rPr lang="ja-JP" altLang="en-US" sz="1300" b="1" dirty="0">
                <a:solidFill>
                  <a:schemeClr val="tx1"/>
                </a:solidFill>
                <a:latin typeface="HG丸ｺﾞｼｯｸM-PRO" panose="020F0600000000000000" pitchFamily="50" charset="-128"/>
                <a:ea typeface="HG丸ｺﾞｼｯｸM-PRO" panose="020F0600000000000000" pitchFamily="50" charset="-128"/>
              </a:rPr>
              <a:t>普</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通</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預</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金</a:t>
            </a:r>
            <a:endParaRPr lang="en-US" altLang="ja-JP" sz="13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300" b="1" dirty="0">
                <a:solidFill>
                  <a:schemeClr val="tx1"/>
                </a:solidFill>
                <a:latin typeface="HG丸ｺﾞｼｯｸM-PRO" panose="020F0600000000000000" pitchFamily="50" charset="-128"/>
                <a:ea typeface="HG丸ｺﾞｼｯｸM-PRO" panose="020F0600000000000000" pitchFamily="50" charset="-128"/>
              </a:rPr>
              <a:t>（総合口座）　　</a:t>
            </a:r>
            <a:endParaRPr lang="en-US" altLang="ja-JP" sz="13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5" name="正方形/長方形 74">
            <a:extLst>
              <a:ext uri="{FF2B5EF4-FFF2-40B4-BE49-F238E27FC236}">
                <a16:creationId xmlns:a16="http://schemas.microsoft.com/office/drawing/2014/main" id="{145748A6-59CF-4CA0-BEBF-137595504A2F}"/>
              </a:ext>
            </a:extLst>
          </p:cNvPr>
          <p:cNvSpPr/>
          <p:nvPr/>
        </p:nvSpPr>
        <p:spPr>
          <a:xfrm>
            <a:off x="3463156" y="5600998"/>
            <a:ext cx="392113" cy="420687"/>
          </a:xfrm>
          <a:prstGeom prst="rect">
            <a:avLst/>
          </a:prstGeom>
          <a:no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の</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76" name="図 5">
            <a:extLst>
              <a:ext uri="{FF2B5EF4-FFF2-40B4-BE49-F238E27FC236}">
                <a16:creationId xmlns:a16="http://schemas.microsoft.com/office/drawing/2014/main" id="{008FF164-39F1-4446-A746-D771CA428E3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05488" y="2518321"/>
            <a:ext cx="2563812"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矢印: 下 76">
            <a:extLst>
              <a:ext uri="{FF2B5EF4-FFF2-40B4-BE49-F238E27FC236}">
                <a16:creationId xmlns:a16="http://schemas.microsoft.com/office/drawing/2014/main" id="{3D25562A-FBB8-4E2D-9E2F-7C9BC67303B9}"/>
              </a:ext>
            </a:extLst>
          </p:cNvPr>
          <p:cNvSpPr/>
          <p:nvPr/>
        </p:nvSpPr>
        <p:spPr>
          <a:xfrm>
            <a:off x="6673130" y="4518619"/>
            <a:ext cx="171450" cy="423565"/>
          </a:xfrm>
          <a:prstGeom prst="downArrow">
            <a:avLst>
              <a:gd name="adj1" fmla="val 40211"/>
              <a:gd name="adj2" fmla="val 5000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78" name="縦書きテキスト プレースホルダー 2">
            <a:extLst>
              <a:ext uri="{FF2B5EF4-FFF2-40B4-BE49-F238E27FC236}">
                <a16:creationId xmlns:a16="http://schemas.microsoft.com/office/drawing/2014/main" id="{21ACD12B-9E4F-4A85-BA24-D7595E2E9F16}"/>
              </a:ext>
            </a:extLst>
          </p:cNvPr>
          <p:cNvSpPr txBox="1">
            <a:spLocks/>
          </p:cNvSpPr>
          <p:nvPr/>
        </p:nvSpPr>
        <p:spPr>
          <a:xfrm>
            <a:off x="5724128" y="4490005"/>
            <a:ext cx="1656184" cy="235139"/>
          </a:xfrm>
          <a:prstGeom prst="rect">
            <a:avLst/>
          </a:prstGeom>
          <a:solidFill>
            <a:schemeClr val="bg1"/>
          </a:solidFill>
          <a:ln w="6350">
            <a:solidFill>
              <a:schemeClr val="tx1"/>
            </a:solidFill>
            <a:prstDash val="solid"/>
          </a:ln>
        </p:spPr>
        <p:txBody>
          <a:bodyPr lIns="36000" tIns="36000" bIns="36000"/>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預金種目</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は、普通預金</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79" name="楕円 78">
            <a:extLst>
              <a:ext uri="{FF2B5EF4-FFF2-40B4-BE49-F238E27FC236}">
                <a16:creationId xmlns:a16="http://schemas.microsoft.com/office/drawing/2014/main" id="{226D37F7-8FFC-4E55-84F5-C89E31F1543B}"/>
              </a:ext>
            </a:extLst>
          </p:cNvPr>
          <p:cNvSpPr/>
          <p:nvPr/>
        </p:nvSpPr>
        <p:spPr>
          <a:xfrm>
            <a:off x="1475780" y="3631555"/>
            <a:ext cx="215900" cy="216000"/>
          </a:xfrm>
          <a:prstGeom prst="ellipse">
            <a:avLst/>
          </a:prstGeom>
          <a:solidFill>
            <a:schemeClr val="bg1">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ja-JP" altLang="en-US" sz="900" b="1" dirty="0">
                <a:solidFill>
                  <a:schemeClr val="tx1"/>
                </a:solidFill>
                <a:latin typeface="HG丸ｺﾞｼｯｸM-PRO" panose="020F0600000000000000" pitchFamily="50" charset="-128"/>
                <a:ea typeface="HG丸ｺﾞｼｯｸM-PRO" panose="020F0600000000000000" pitchFamily="50" charset="-128"/>
              </a:rPr>
              <a:t>１</a:t>
            </a:r>
          </a:p>
        </p:txBody>
      </p:sp>
      <p:sp>
        <p:nvSpPr>
          <p:cNvPr id="80" name="楕円 79">
            <a:extLst>
              <a:ext uri="{FF2B5EF4-FFF2-40B4-BE49-F238E27FC236}">
                <a16:creationId xmlns:a16="http://schemas.microsoft.com/office/drawing/2014/main" id="{B0B79A87-A3C0-4DD5-B0F5-469864235BBA}"/>
              </a:ext>
            </a:extLst>
          </p:cNvPr>
          <p:cNvSpPr/>
          <p:nvPr/>
        </p:nvSpPr>
        <p:spPr>
          <a:xfrm>
            <a:off x="1475780" y="3898255"/>
            <a:ext cx="215900" cy="216000"/>
          </a:xfrm>
          <a:prstGeom prst="ellipse">
            <a:avLst/>
          </a:prstGeom>
          <a:solidFill>
            <a:schemeClr val="bg1">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en-US" altLang="ja-JP" sz="900" b="1" dirty="0">
                <a:solidFill>
                  <a:schemeClr val="tx1"/>
                </a:solidFill>
                <a:latin typeface="HG丸ｺﾞｼｯｸM-PRO" panose="020F0600000000000000" pitchFamily="50" charset="-128"/>
                <a:ea typeface="HG丸ｺﾞｼｯｸM-PRO" panose="020F0600000000000000" pitchFamily="50" charset="-128"/>
              </a:rPr>
              <a:t>2</a:t>
            </a:r>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1" name="四角形: 角を丸くする 80">
            <a:extLst>
              <a:ext uri="{FF2B5EF4-FFF2-40B4-BE49-F238E27FC236}">
                <a16:creationId xmlns:a16="http://schemas.microsoft.com/office/drawing/2014/main" id="{EFD78E4F-941A-44E8-87B1-193C63F39F5D}"/>
              </a:ext>
            </a:extLst>
          </p:cNvPr>
          <p:cNvSpPr/>
          <p:nvPr/>
        </p:nvSpPr>
        <p:spPr>
          <a:xfrm>
            <a:off x="578376" y="2492226"/>
            <a:ext cx="3090999" cy="356593"/>
          </a:xfrm>
          <a:prstGeom prst="roundRect">
            <a:avLst>
              <a:gd name="adj" fmla="val 36588"/>
            </a:avLst>
          </a:prstGeom>
          <a:solidFill>
            <a:srgbClr val="002060"/>
          </a:solidFill>
          <a:ln w="57150"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43200" rtlCol="0" anchor="ctr"/>
          <a:lstStyle/>
          <a:p>
            <a:pPr algn="ctr"/>
            <a:r>
              <a:rPr lang="ja-JP" altLang="en-US" sz="1400" b="1" dirty="0">
                <a:latin typeface="HG丸ｺﾞｼｯｸM-PRO" panose="020F0600000000000000" pitchFamily="50" charset="-128"/>
                <a:ea typeface="HG丸ｺﾞｼｯｸM-PRO" panose="020F0600000000000000" pitchFamily="50" charset="-128"/>
              </a:rPr>
              <a:t>ゆうちょ銀行（通常貯金）の場合　　</a:t>
            </a:r>
            <a:endParaRPr kumimoji="1" lang="ja-JP" altLang="en-US" sz="1400" b="1" dirty="0">
              <a:solidFill>
                <a:schemeClr val="tx1"/>
              </a:solidFill>
            </a:endParaRPr>
          </a:p>
        </p:txBody>
      </p:sp>
      <p:sp>
        <p:nvSpPr>
          <p:cNvPr id="82" name="四角形吹き出し 21">
            <a:extLst>
              <a:ext uri="{FF2B5EF4-FFF2-40B4-BE49-F238E27FC236}">
                <a16:creationId xmlns:a16="http://schemas.microsoft.com/office/drawing/2014/main" id="{7C623528-143B-4F60-B5EF-E91365C98519}"/>
              </a:ext>
            </a:extLst>
          </p:cNvPr>
          <p:cNvSpPr/>
          <p:nvPr/>
        </p:nvSpPr>
        <p:spPr>
          <a:xfrm>
            <a:off x="872753" y="2937620"/>
            <a:ext cx="3267199" cy="347364"/>
          </a:xfrm>
          <a:prstGeom prst="wedgeRectCallout">
            <a:avLst>
              <a:gd name="adj1" fmla="val -42673"/>
              <a:gd name="adj2" fmla="val 25345"/>
            </a:avLst>
          </a:prstGeom>
          <a:ln w="19050" cmpd="sng">
            <a:solidFill>
              <a:srgbClr val="FF0000"/>
            </a:solidFill>
          </a:ln>
        </p:spPr>
        <p:style>
          <a:lnRef idx="2">
            <a:schemeClr val="accent6"/>
          </a:lnRef>
          <a:fillRef idx="1">
            <a:schemeClr val="lt1"/>
          </a:fillRef>
          <a:effectRef idx="0">
            <a:schemeClr val="accent6"/>
          </a:effectRef>
          <a:fontRef idx="minor">
            <a:schemeClr val="dk1"/>
          </a:fontRef>
        </p:style>
        <p:txBody>
          <a:bodyPr t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fontAlgn="auto" hangingPunct="1">
              <a:spcBef>
                <a:spcPts val="0"/>
              </a:spcBef>
              <a:spcAft>
                <a:spcPts val="0"/>
              </a:spcAft>
              <a:defRPr/>
            </a:pPr>
            <a:r>
              <a:rPr lang="en-US" altLang="ja-JP" sz="1350" b="1" dirty="0">
                <a:solidFill>
                  <a:srgbClr val="FF0000"/>
                </a:solidFill>
                <a:latin typeface="HG丸ｺﾞｼｯｸM-PRO" panose="020F0600000000000000" pitchFamily="50" charset="-128"/>
                <a:ea typeface="HG丸ｺﾞｼｯｸM-PRO" panose="020F0600000000000000" pitchFamily="50" charset="-128"/>
              </a:rPr>
              <a:t> </a:t>
            </a:r>
            <a:r>
              <a:rPr lang="en-US" altLang="ja-JP" sz="1350"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sz="1350" b="1" u="sng" dirty="0">
                <a:solidFill>
                  <a:srgbClr val="FF0000"/>
                </a:solidFill>
                <a:latin typeface="HG丸ｺﾞｼｯｸM-PRO" panose="020F0600000000000000" pitchFamily="50" charset="-128"/>
                <a:ea typeface="HG丸ｺﾞｼｯｸM-PRO" panose="020F0600000000000000" pitchFamily="50" charset="-128"/>
              </a:rPr>
              <a:t>送金機能がないと振込できません！</a:t>
            </a:r>
          </a:p>
        </p:txBody>
      </p:sp>
      <p:sp>
        <p:nvSpPr>
          <p:cNvPr id="83" name="四角形: 角を丸くする 82">
            <a:extLst>
              <a:ext uri="{FF2B5EF4-FFF2-40B4-BE49-F238E27FC236}">
                <a16:creationId xmlns:a16="http://schemas.microsoft.com/office/drawing/2014/main" id="{78773EBC-AF80-44F2-9E3F-219E03E83336}"/>
              </a:ext>
            </a:extLst>
          </p:cNvPr>
          <p:cNvSpPr/>
          <p:nvPr/>
        </p:nvSpPr>
        <p:spPr>
          <a:xfrm>
            <a:off x="578377" y="4813944"/>
            <a:ext cx="1977400" cy="356400"/>
          </a:xfrm>
          <a:prstGeom prst="roundRect">
            <a:avLst>
              <a:gd name="adj" fmla="val 36588"/>
            </a:avLst>
          </a:prstGeom>
          <a:solidFill>
            <a:srgbClr val="002060"/>
          </a:solidFill>
          <a:ln w="57150"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43200" rtlCol="0" anchor="ctr"/>
          <a:lstStyle/>
          <a:p>
            <a:pPr algn="ctr"/>
            <a:r>
              <a:rPr lang="ja-JP" altLang="en-US" sz="1400" b="1" dirty="0">
                <a:latin typeface="HG丸ｺﾞｼｯｸM-PRO" panose="020F0600000000000000" pitchFamily="50" charset="-128"/>
                <a:ea typeface="HG丸ｺﾞｼｯｸM-PRO" panose="020F0600000000000000" pitchFamily="50" charset="-128"/>
              </a:rPr>
              <a:t>その他の銀行の場合　　</a:t>
            </a:r>
            <a:endParaRPr kumimoji="1" lang="ja-JP" altLang="en-US" sz="1400" b="1" dirty="0">
              <a:solidFill>
                <a:schemeClr val="tx1"/>
              </a:solidFill>
            </a:endParaRPr>
          </a:p>
        </p:txBody>
      </p:sp>
      <p:sp>
        <p:nvSpPr>
          <p:cNvPr id="84" name="楕円 83">
            <a:extLst>
              <a:ext uri="{FF2B5EF4-FFF2-40B4-BE49-F238E27FC236}">
                <a16:creationId xmlns:a16="http://schemas.microsoft.com/office/drawing/2014/main" id="{F74D142C-91F2-4BFB-A847-3D81904AF947}"/>
              </a:ext>
            </a:extLst>
          </p:cNvPr>
          <p:cNvSpPr/>
          <p:nvPr/>
        </p:nvSpPr>
        <p:spPr>
          <a:xfrm>
            <a:off x="1043608" y="3340813"/>
            <a:ext cx="215900" cy="216000"/>
          </a:xfrm>
          <a:prstGeom prst="ellipse">
            <a:avLst/>
          </a:prstGeom>
          <a:solidFill>
            <a:schemeClr val="bg1">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ja-JP" altLang="en-US" sz="900" b="1" dirty="0">
                <a:solidFill>
                  <a:schemeClr val="tx1"/>
                </a:solidFill>
                <a:latin typeface="HG丸ｺﾞｼｯｸM-PRO" panose="020F0600000000000000" pitchFamily="50" charset="-128"/>
                <a:ea typeface="HG丸ｺﾞｼｯｸM-PRO" panose="020F0600000000000000" pitchFamily="50" charset="-128"/>
              </a:rPr>
              <a:t>１</a:t>
            </a:r>
          </a:p>
        </p:txBody>
      </p:sp>
      <p:sp>
        <p:nvSpPr>
          <p:cNvPr id="85" name="楕円 84">
            <a:extLst>
              <a:ext uri="{FF2B5EF4-FFF2-40B4-BE49-F238E27FC236}">
                <a16:creationId xmlns:a16="http://schemas.microsoft.com/office/drawing/2014/main" id="{16A160E4-E210-4FB3-B635-80C08C6B5E48}"/>
              </a:ext>
            </a:extLst>
          </p:cNvPr>
          <p:cNvSpPr/>
          <p:nvPr/>
        </p:nvSpPr>
        <p:spPr>
          <a:xfrm>
            <a:off x="1835473" y="3343895"/>
            <a:ext cx="215900" cy="216000"/>
          </a:xfrm>
          <a:prstGeom prst="ellipse">
            <a:avLst/>
          </a:prstGeom>
          <a:solidFill>
            <a:schemeClr val="bg1">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en-US" altLang="ja-JP" sz="900" b="1" dirty="0">
                <a:solidFill>
                  <a:schemeClr val="tx1"/>
                </a:solidFill>
                <a:latin typeface="HG丸ｺﾞｼｯｸM-PRO" panose="020F0600000000000000" pitchFamily="50" charset="-128"/>
                <a:ea typeface="HG丸ｺﾞｼｯｸM-PRO" panose="020F0600000000000000" pitchFamily="50" charset="-128"/>
              </a:rPr>
              <a:t>2</a:t>
            </a:r>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86" name="グループ化 85">
            <a:extLst>
              <a:ext uri="{FF2B5EF4-FFF2-40B4-BE49-F238E27FC236}">
                <a16:creationId xmlns:a16="http://schemas.microsoft.com/office/drawing/2014/main" id="{39D57AF9-745D-4D43-B3F8-A2692BCCD2FA}"/>
              </a:ext>
            </a:extLst>
          </p:cNvPr>
          <p:cNvGrpSpPr/>
          <p:nvPr/>
        </p:nvGrpSpPr>
        <p:grpSpPr>
          <a:xfrm>
            <a:off x="4765567" y="3630990"/>
            <a:ext cx="890639" cy="359250"/>
            <a:chOff x="4765567" y="3630990"/>
            <a:chExt cx="890639" cy="359250"/>
          </a:xfrm>
          <a:solidFill>
            <a:schemeClr val="accent1">
              <a:lumMod val="75000"/>
            </a:schemeClr>
          </a:solidFill>
        </p:grpSpPr>
        <p:sp>
          <p:nvSpPr>
            <p:cNvPr id="87" name="矢印: 山形 86">
              <a:extLst>
                <a:ext uri="{FF2B5EF4-FFF2-40B4-BE49-F238E27FC236}">
                  <a16:creationId xmlns:a16="http://schemas.microsoft.com/office/drawing/2014/main" id="{7FEFCABF-7912-48D0-842C-58DB9B4EBC53}"/>
                </a:ext>
              </a:extLst>
            </p:cNvPr>
            <p:cNvSpPr/>
            <p:nvPr/>
          </p:nvSpPr>
          <p:spPr>
            <a:xfrm>
              <a:off x="4765567" y="3631555"/>
              <a:ext cx="392137" cy="358685"/>
            </a:xfrm>
            <a:prstGeom prst="chevron">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88" name="矢印: 山形 87">
              <a:extLst>
                <a:ext uri="{FF2B5EF4-FFF2-40B4-BE49-F238E27FC236}">
                  <a16:creationId xmlns:a16="http://schemas.microsoft.com/office/drawing/2014/main" id="{9631A384-6724-4061-9AAD-51FF6F071FFF}"/>
                </a:ext>
              </a:extLst>
            </p:cNvPr>
            <p:cNvSpPr/>
            <p:nvPr/>
          </p:nvSpPr>
          <p:spPr>
            <a:xfrm>
              <a:off x="5015783" y="3631555"/>
              <a:ext cx="392137" cy="358685"/>
            </a:xfrm>
            <a:prstGeom prst="chevron">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89" name="矢印: 山形 88">
              <a:extLst>
                <a:ext uri="{FF2B5EF4-FFF2-40B4-BE49-F238E27FC236}">
                  <a16:creationId xmlns:a16="http://schemas.microsoft.com/office/drawing/2014/main" id="{98A1A81A-9E27-4EA9-980F-AA6C807F02B8}"/>
                </a:ext>
              </a:extLst>
            </p:cNvPr>
            <p:cNvSpPr/>
            <p:nvPr/>
          </p:nvSpPr>
          <p:spPr>
            <a:xfrm>
              <a:off x="5264069" y="3630990"/>
              <a:ext cx="392137" cy="358685"/>
            </a:xfrm>
            <a:prstGeom prst="chevron">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sp>
        <p:nvSpPr>
          <p:cNvPr id="33" name="正方形/長方形 32">
            <a:extLst>
              <a:ext uri="{FF2B5EF4-FFF2-40B4-BE49-F238E27FC236}">
                <a16:creationId xmlns:a16="http://schemas.microsoft.com/office/drawing/2014/main" id="{E6D40EFC-AB63-4206-8F85-79D1E0056935}"/>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26</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35881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２</a:t>
                </a:r>
                <a:endParaRPr kumimoji="1" lang="ja-JP" altLang="en-US" sz="2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33" name="縦書きテキスト プレースホルダー 2">
            <a:extLst>
              <a:ext uri="{FF2B5EF4-FFF2-40B4-BE49-F238E27FC236}">
                <a16:creationId xmlns:a16="http://schemas.microsoft.com/office/drawing/2014/main" id="{7F5E540B-B378-45BC-BD7E-3D8A9A0278B1}"/>
              </a:ext>
            </a:extLst>
          </p:cNvPr>
          <p:cNvSpPr txBox="1">
            <a:spLocks noChangeArrowheads="1"/>
          </p:cNvSpPr>
          <p:nvPr/>
        </p:nvSpPr>
        <p:spPr bwMode="auto">
          <a:xfrm>
            <a:off x="261253" y="549275"/>
            <a:ext cx="8748464"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700" b="1" dirty="0">
                <a:latin typeface="HG丸ｺﾞｼｯｸM-PRO" panose="020F0600000000000000" pitchFamily="50" charset="-128"/>
                <a:ea typeface="HG丸ｺﾞｼｯｸM-PRO" panose="020F0600000000000000" pitchFamily="50" charset="-128"/>
              </a:rPr>
              <a:t>④ その他の書類</a:t>
            </a: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latin typeface="HG丸ｺﾞｼｯｸM-PRO" panose="020F0600000000000000" pitchFamily="50" charset="-128"/>
                <a:ea typeface="HG丸ｺﾞｼｯｸM-PRO" panose="020F0600000000000000" pitchFamily="50" charset="-128"/>
              </a:rPr>
              <a:t>　　 「ひとり親家庭医療証」のコピーや「事情書」など</a:t>
            </a: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ひとり親家庭確認用の</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医療証</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のコピーや特別な事情がある場合の</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事情書</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関係書類</a:t>
            </a:r>
            <a:r>
              <a:rPr lang="en-US" altLang="ja-JP" sz="1500" dirty="0">
                <a:latin typeface="HG丸ｺﾞｼｯｸM-PRO" panose="020F0600000000000000" pitchFamily="50" charset="-128"/>
                <a:ea typeface="HG丸ｺﾞｼｯｸM-PRO" panose="020F0600000000000000" pitchFamily="50" charset="-128"/>
              </a:rPr>
              <a:t>』  </a:t>
            </a:r>
          </a:p>
          <a:p>
            <a:pPr eaLnBrk="1" hangingPunct="1">
              <a:buFont typeface="Arial" panose="020B0604020202020204" pitchFamily="34" charset="0"/>
              <a:buNone/>
            </a:pPr>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など、</a:t>
            </a:r>
            <a:r>
              <a:rPr lang="ja-JP" altLang="en-US" sz="1500">
                <a:latin typeface="HG丸ｺﾞｼｯｸM-PRO" panose="020F0600000000000000" pitchFamily="50" charset="-128"/>
                <a:ea typeface="HG丸ｺﾞｼｯｸM-PRO" panose="020F0600000000000000" pitchFamily="50" charset="-128"/>
              </a:rPr>
              <a:t>忘れずにホチキス留めして</a:t>
            </a:r>
            <a:r>
              <a:rPr lang="ja-JP" altLang="en-US" sz="1500" dirty="0">
                <a:latin typeface="HG丸ｺﾞｼｯｸM-PRO" panose="020F0600000000000000" pitchFamily="50" charset="-128"/>
                <a:ea typeface="HG丸ｺﾞｼｯｸM-PRO" panose="020F0600000000000000" pitchFamily="50" charset="-128"/>
              </a:rPr>
              <a:t>ください。</a:t>
            </a:r>
            <a:endParaRPr lang="en-US" altLang="ja-JP" sz="15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500" dirty="0">
                <a:latin typeface="HG丸ｺﾞｼｯｸM-PRO" panose="020F0600000000000000" pitchFamily="50" charset="-128"/>
                <a:ea typeface="HG丸ｺﾞｼｯｸM-PRO" panose="020F0600000000000000" pitchFamily="50" charset="-128"/>
              </a:rPr>
              <a:t> なお、申込みのしおり</a:t>
            </a:r>
            <a:r>
              <a:rPr lang="en-US" altLang="ja-JP" sz="1500" dirty="0">
                <a:latin typeface="HG丸ｺﾞｼｯｸM-PRO" panose="020F0600000000000000" pitchFamily="50" charset="-128"/>
                <a:ea typeface="HG丸ｺﾞｼｯｸM-PRO" panose="020F0600000000000000" pitchFamily="50" charset="-128"/>
              </a:rPr>
              <a:t>17</a:t>
            </a:r>
            <a:r>
              <a:rPr lang="ja-JP" altLang="en-US" sz="1500" dirty="0">
                <a:latin typeface="HG丸ｺﾞｼｯｸM-PRO" panose="020F0600000000000000" pitchFamily="50" charset="-128"/>
                <a:ea typeface="HG丸ｺﾞｼｯｸM-PRO" panose="020F0600000000000000" pitchFamily="50" charset="-128"/>
              </a:rPr>
              <a:t>～</a:t>
            </a:r>
            <a:r>
              <a:rPr lang="en-US" altLang="ja-JP" sz="1500" dirty="0">
                <a:latin typeface="HG丸ｺﾞｼｯｸM-PRO" panose="020F0600000000000000" pitchFamily="50" charset="-128"/>
                <a:ea typeface="HG丸ｺﾞｼｯｸM-PRO" panose="020F0600000000000000" pitchFamily="50" charset="-128"/>
              </a:rPr>
              <a:t>20</a:t>
            </a:r>
            <a:r>
              <a:rPr lang="ja-JP" altLang="en-US" sz="1500" dirty="0">
                <a:latin typeface="HG丸ｺﾞｼｯｸM-PRO" panose="020F0600000000000000" pitchFamily="50" charset="-128"/>
                <a:ea typeface="HG丸ｺﾞｼｯｸM-PRO" panose="020F0600000000000000" pitchFamily="50" charset="-128"/>
              </a:rPr>
              <a:t>ページ</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Ｑ＆Ａ一覧</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によくある質問や特別な事情がある場合の</a:t>
            </a:r>
            <a:endParaRPr lang="en-US" altLang="ja-JP" sz="15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500" dirty="0">
                <a:latin typeface="HG丸ｺﾞｼｯｸM-PRO" panose="020F0600000000000000" pitchFamily="50" charset="-128"/>
                <a:ea typeface="HG丸ｺﾞｼｯｸM-PRO" panose="020F0600000000000000" pitchFamily="50" charset="-128"/>
              </a:rPr>
              <a:t> 必要書類の例を記載しておりま</a:t>
            </a:r>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すので、参考にしてください。</a:t>
            </a:r>
            <a:endParaRPr lang="en-US" altLang="ja-JP" sz="15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500" dirty="0">
                <a:latin typeface="HG丸ｺﾞｼｯｸM-PRO" panose="020F0600000000000000" pitchFamily="50" charset="-128"/>
                <a:ea typeface="HG丸ｺﾞｼｯｸM-PRO" panose="020F0600000000000000" pitchFamily="50" charset="-128"/>
              </a:rPr>
              <a:t> ご不明な点があれば、育英会までご連絡ください。</a:t>
            </a:r>
            <a:endParaRPr lang="en-US" altLang="ja-JP" sz="15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p:txBody>
      </p:sp>
      <p:pic>
        <p:nvPicPr>
          <p:cNvPr id="35" name="図 34">
            <a:extLst>
              <a:ext uri="{FF2B5EF4-FFF2-40B4-BE49-F238E27FC236}">
                <a16:creationId xmlns:a16="http://schemas.microsoft.com/office/drawing/2014/main" id="{7F7FCCBC-14AD-425C-BDD4-4262A741C9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8357" y="3709988"/>
            <a:ext cx="3902075" cy="2760662"/>
          </a:xfrm>
          <a:prstGeom prst="rect">
            <a:avLst/>
          </a:prstGeom>
          <a:ln w="6350">
            <a:solidFill>
              <a:schemeClr val="tx1"/>
            </a:solidFill>
          </a:ln>
          <a:effectLst>
            <a:outerShdw blurRad="50800" dist="38100" algn="l" rotWithShape="0">
              <a:prstClr val="black">
                <a:alpha val="40000"/>
              </a:prstClr>
            </a:outerShdw>
          </a:effectLst>
        </p:spPr>
      </p:pic>
      <p:sp>
        <p:nvSpPr>
          <p:cNvPr id="36" name="縦書きテキスト プレースホルダー 2">
            <a:extLst>
              <a:ext uri="{FF2B5EF4-FFF2-40B4-BE49-F238E27FC236}">
                <a16:creationId xmlns:a16="http://schemas.microsoft.com/office/drawing/2014/main" id="{ACCD6266-15B0-489D-8B73-C2A9FEE11A2C}"/>
              </a:ext>
            </a:extLst>
          </p:cNvPr>
          <p:cNvSpPr txBox="1">
            <a:spLocks noChangeArrowheads="1"/>
          </p:cNvSpPr>
          <p:nvPr/>
        </p:nvSpPr>
        <p:spPr bwMode="auto">
          <a:xfrm>
            <a:off x="611832" y="3367286"/>
            <a:ext cx="27447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b="1" dirty="0">
                <a:latin typeface="游ゴシック" panose="020B0400000000000000" pitchFamily="50" charset="-128"/>
                <a:ea typeface="游ゴシック" panose="020B0400000000000000" pitchFamily="50" charset="-128"/>
              </a:rPr>
              <a:t>・ひとり親家庭医療証</a:t>
            </a:r>
            <a:endParaRPr lang="en-US" altLang="zh-TW" sz="1800" b="1" dirty="0">
              <a:latin typeface="游ゴシック" panose="020B0400000000000000" pitchFamily="50" charset="-128"/>
              <a:ea typeface="游ゴシック" panose="020B0400000000000000" pitchFamily="50" charset="-128"/>
            </a:endParaRPr>
          </a:p>
        </p:txBody>
      </p:sp>
      <p:sp>
        <p:nvSpPr>
          <p:cNvPr id="37" name="縦書きテキスト プレースホルダー 2">
            <a:extLst>
              <a:ext uri="{FF2B5EF4-FFF2-40B4-BE49-F238E27FC236}">
                <a16:creationId xmlns:a16="http://schemas.microsoft.com/office/drawing/2014/main" id="{E90067DF-CD49-4D19-8674-D6DEB100139C}"/>
              </a:ext>
            </a:extLst>
          </p:cNvPr>
          <p:cNvSpPr txBox="1">
            <a:spLocks noChangeArrowheads="1"/>
          </p:cNvSpPr>
          <p:nvPr/>
        </p:nvSpPr>
        <p:spPr bwMode="auto">
          <a:xfrm>
            <a:off x="4420245" y="3367286"/>
            <a:ext cx="27447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b="1" dirty="0">
                <a:latin typeface="游ゴシック" panose="020B0400000000000000" pitchFamily="50" charset="-128"/>
                <a:ea typeface="游ゴシック" panose="020B0400000000000000" pitchFamily="50" charset="-128"/>
              </a:rPr>
              <a:t>・Ｑ＆Ａ一覧</a:t>
            </a:r>
            <a:endParaRPr lang="en-US" altLang="zh-TW" sz="1800" b="1" dirty="0">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50A867D5-D849-4FE9-8588-0A98DE9422B2}"/>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27</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8" name="図 17">
            <a:extLst>
              <a:ext uri="{FF2B5EF4-FFF2-40B4-BE49-F238E27FC236}">
                <a16:creationId xmlns:a16="http://schemas.microsoft.com/office/drawing/2014/main" id="{2AD35316-BDF2-5C8D-3E6C-66B2C63F1A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466" y="3771806"/>
            <a:ext cx="3169765" cy="2376000"/>
          </a:xfrm>
          <a:prstGeom prst="rect">
            <a:avLst/>
          </a:prstGeom>
          <a:ln>
            <a:solidFill>
              <a:schemeClr val="tx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80286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グループ化 52">
            <a:extLst>
              <a:ext uri="{FF2B5EF4-FFF2-40B4-BE49-F238E27FC236}">
                <a16:creationId xmlns:a16="http://schemas.microsoft.com/office/drawing/2014/main" id="{E7DE6A96-B901-40DA-8B07-F33219B3F6CD}"/>
              </a:ext>
            </a:extLst>
          </p:cNvPr>
          <p:cNvGrpSpPr>
            <a:grpSpLocks/>
          </p:cNvGrpSpPr>
          <p:nvPr/>
        </p:nvGrpSpPr>
        <p:grpSpPr bwMode="auto">
          <a:xfrm>
            <a:off x="467519" y="3078633"/>
            <a:ext cx="8208962" cy="3014663"/>
            <a:chOff x="395536" y="2996952"/>
            <a:chExt cx="8208910" cy="3014757"/>
          </a:xfrm>
        </p:grpSpPr>
        <p:sp>
          <p:nvSpPr>
            <p:cNvPr id="2" name="四角形: 角を丸くする 1">
              <a:extLst>
                <a:ext uri="{FF2B5EF4-FFF2-40B4-BE49-F238E27FC236}">
                  <a16:creationId xmlns:a16="http://schemas.microsoft.com/office/drawing/2014/main" id="{C3DF481B-574D-49E1-AC4F-AAF62D2C51E2}"/>
                </a:ext>
              </a:extLst>
            </p:cNvPr>
            <p:cNvSpPr/>
            <p:nvPr/>
          </p:nvSpPr>
          <p:spPr>
            <a:xfrm>
              <a:off x="2253072" y="2996952"/>
              <a:ext cx="3903092" cy="432051"/>
            </a:xfrm>
            <a:prstGeom prst="roundRect">
              <a:avLst/>
            </a:prstGeom>
            <a:solidFill>
              <a:srgbClr val="F68426">
                <a:alpha val="60000"/>
              </a:srgbClr>
            </a:solidFill>
            <a:ln w="34925" cmpd="thickThi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大 阪 府 育 英 会 の 奨 学 金 </a:t>
              </a:r>
            </a:p>
          </p:txBody>
        </p:sp>
        <p:sp>
          <p:nvSpPr>
            <p:cNvPr id="12" name="四角形: 角を丸くする 11">
              <a:extLst>
                <a:ext uri="{FF2B5EF4-FFF2-40B4-BE49-F238E27FC236}">
                  <a16:creationId xmlns:a16="http://schemas.microsoft.com/office/drawing/2014/main" id="{ADAA392B-5BFE-41DF-8147-7E80F908ECE8}"/>
                </a:ext>
              </a:extLst>
            </p:cNvPr>
            <p:cNvSpPr/>
            <p:nvPr/>
          </p:nvSpPr>
          <p:spPr>
            <a:xfrm>
              <a:off x="1187623" y="4095077"/>
              <a:ext cx="1618958" cy="432051"/>
            </a:xfrm>
            <a:prstGeom prst="roundRect">
              <a:avLst/>
            </a:prstGeom>
            <a:solidFill>
              <a:srgbClr val="558ED5">
                <a:alpha val="67843"/>
              </a:srgbClr>
            </a:solidFill>
            <a:ln w="34925" cmpd="thickThi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貸　　付</a:t>
              </a:r>
            </a:p>
          </p:txBody>
        </p:sp>
        <p:sp>
          <p:nvSpPr>
            <p:cNvPr id="13" name="四角形: 角を丸くする 12">
              <a:extLst>
                <a:ext uri="{FF2B5EF4-FFF2-40B4-BE49-F238E27FC236}">
                  <a16:creationId xmlns:a16="http://schemas.microsoft.com/office/drawing/2014/main" id="{4BD28351-04C5-41E8-9949-6659E60DB0BF}"/>
                </a:ext>
              </a:extLst>
            </p:cNvPr>
            <p:cNvSpPr/>
            <p:nvPr/>
          </p:nvSpPr>
          <p:spPr>
            <a:xfrm>
              <a:off x="5569527" y="4095076"/>
              <a:ext cx="1618958" cy="432051"/>
            </a:xfrm>
            <a:prstGeom prst="roundRect">
              <a:avLst/>
            </a:prstGeom>
            <a:solidFill>
              <a:srgbClr val="00D661">
                <a:alpha val="63922"/>
              </a:srgbClr>
            </a:solidFill>
            <a:ln w="34925" cmpd="thickThi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給　　付</a:t>
              </a:r>
            </a:p>
          </p:txBody>
        </p:sp>
        <p:sp>
          <p:nvSpPr>
            <p:cNvPr id="15" name="四角形: 角を丸くする 14">
              <a:extLst>
                <a:ext uri="{FF2B5EF4-FFF2-40B4-BE49-F238E27FC236}">
                  <a16:creationId xmlns:a16="http://schemas.microsoft.com/office/drawing/2014/main" id="{F9E51743-709E-4FE7-BC48-71AF143A0C09}"/>
                </a:ext>
              </a:extLst>
            </p:cNvPr>
            <p:cNvSpPr/>
            <p:nvPr/>
          </p:nvSpPr>
          <p:spPr>
            <a:xfrm>
              <a:off x="395536" y="5283210"/>
              <a:ext cx="1296144" cy="720084"/>
            </a:xfrm>
            <a:prstGeom prst="roundRect">
              <a:avLst/>
            </a:prstGeom>
            <a:solidFill>
              <a:srgbClr val="C7DAF1"/>
            </a:solidFill>
            <a:ln w="34925" cmpd="thickThi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入学時増額</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奨 学 資 金</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貸　　   付</a:t>
              </a:r>
            </a:p>
          </p:txBody>
        </p:sp>
        <p:sp>
          <p:nvSpPr>
            <p:cNvPr id="16" name="四角形: 角を丸くする 15">
              <a:extLst>
                <a:ext uri="{FF2B5EF4-FFF2-40B4-BE49-F238E27FC236}">
                  <a16:creationId xmlns:a16="http://schemas.microsoft.com/office/drawing/2014/main" id="{78C3E73A-F727-42E2-8B69-29965E1DBC8F}"/>
                </a:ext>
              </a:extLst>
            </p:cNvPr>
            <p:cNvSpPr/>
            <p:nvPr/>
          </p:nvSpPr>
          <p:spPr>
            <a:xfrm>
              <a:off x="2253073" y="5283210"/>
              <a:ext cx="1296144" cy="720084"/>
            </a:xfrm>
            <a:prstGeom prst="roundRect">
              <a:avLst/>
            </a:prstGeom>
            <a:solidFill>
              <a:srgbClr val="C7DAF1"/>
            </a:solidFill>
            <a:ln w="34925" cmpd="thickThi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奨学資金</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400" b="1">
                  <a:solidFill>
                    <a:schemeClr val="tx1"/>
                  </a:solidFill>
                  <a:latin typeface="HG丸ｺﾞｼｯｸM-PRO" panose="020F0600000000000000" pitchFamily="50" charset="-128"/>
                  <a:ea typeface="HG丸ｺﾞｼｯｸM-PRO" panose="020F0600000000000000" pitchFamily="50" charset="-128"/>
                </a:rPr>
                <a:t>貸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付</a:t>
              </a:r>
            </a:p>
          </p:txBody>
        </p:sp>
        <p:sp>
          <p:nvSpPr>
            <p:cNvPr id="17" name="四角形: 角を丸くする 16">
              <a:extLst>
                <a:ext uri="{FF2B5EF4-FFF2-40B4-BE49-F238E27FC236}">
                  <a16:creationId xmlns:a16="http://schemas.microsoft.com/office/drawing/2014/main" id="{70D7F3A7-AD41-4FFD-B042-85CDB3FEF1B4}"/>
                </a:ext>
              </a:extLst>
            </p:cNvPr>
            <p:cNvSpPr/>
            <p:nvPr/>
          </p:nvSpPr>
          <p:spPr>
            <a:xfrm>
              <a:off x="4132649" y="5283210"/>
              <a:ext cx="1309357" cy="720084"/>
            </a:xfrm>
            <a:prstGeom prst="roundRect">
              <a:avLst/>
            </a:prstGeom>
            <a:solidFill>
              <a:srgbClr val="9BFFC8"/>
            </a:solidFill>
            <a:ln w="34925" cmpd="thickThin">
              <a:solidFill>
                <a:srgbClr val="00D66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Ｕ Ｓ Ｊ</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奨 学 金</a:t>
              </a:r>
            </a:p>
          </p:txBody>
        </p:sp>
        <p:sp>
          <p:nvSpPr>
            <p:cNvPr id="18" name="四角形: 角を丸くする 17">
              <a:extLst>
                <a:ext uri="{FF2B5EF4-FFF2-40B4-BE49-F238E27FC236}">
                  <a16:creationId xmlns:a16="http://schemas.microsoft.com/office/drawing/2014/main" id="{796AC400-8A37-4B70-A98A-432F9455F059}"/>
                </a:ext>
              </a:extLst>
            </p:cNvPr>
            <p:cNvSpPr/>
            <p:nvPr/>
          </p:nvSpPr>
          <p:spPr>
            <a:xfrm>
              <a:off x="5734786" y="5291625"/>
              <a:ext cx="1288440" cy="720084"/>
            </a:xfrm>
            <a:prstGeom prst="roundRect">
              <a:avLst/>
            </a:prstGeom>
            <a:solidFill>
              <a:srgbClr val="9BFFC8"/>
            </a:solidFill>
            <a:ln w="34925" cmpd="thickThin">
              <a:solidFill>
                <a:srgbClr val="00D66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夢みらい</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奨 学 金</a:t>
              </a:r>
            </a:p>
          </p:txBody>
        </p:sp>
        <p:sp>
          <p:nvSpPr>
            <p:cNvPr id="19" name="四角形: 角を丸くする 18">
              <a:extLst>
                <a:ext uri="{FF2B5EF4-FFF2-40B4-BE49-F238E27FC236}">
                  <a16:creationId xmlns:a16="http://schemas.microsoft.com/office/drawing/2014/main" id="{8BC34738-0882-44CD-8C78-4E6458782D8B}"/>
                </a:ext>
              </a:extLst>
            </p:cNvPr>
            <p:cNvSpPr/>
            <p:nvPr/>
          </p:nvSpPr>
          <p:spPr>
            <a:xfrm>
              <a:off x="7316006" y="5283210"/>
              <a:ext cx="1288440" cy="720084"/>
            </a:xfrm>
            <a:prstGeom prst="roundRect">
              <a:avLst/>
            </a:prstGeom>
            <a:solidFill>
              <a:srgbClr val="9BFFC8"/>
            </a:solidFill>
            <a:ln w="34925" cmpd="thickThin">
              <a:solidFill>
                <a:srgbClr val="00D66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特別奨励金</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20" name="コネクタ: カギ線 19">
              <a:extLst>
                <a:ext uri="{FF2B5EF4-FFF2-40B4-BE49-F238E27FC236}">
                  <a16:creationId xmlns:a16="http://schemas.microsoft.com/office/drawing/2014/main" id="{3EB5E413-33A6-41D5-BEF4-641DC2B2B5F2}"/>
                </a:ext>
              </a:extLst>
            </p:cNvPr>
            <p:cNvCxnSpPr>
              <a:cxnSpLocks/>
              <a:stCxn id="0" idx="0"/>
              <a:endCxn id="0" idx="2"/>
            </p:cNvCxnSpPr>
            <p:nvPr/>
          </p:nvCxnSpPr>
          <p:spPr>
            <a:xfrm rot="5400000" flipH="1" flipV="1">
              <a:off x="2731515" y="2694564"/>
              <a:ext cx="666771" cy="2135174"/>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コネクタ: カギ線 36">
              <a:extLst>
                <a:ext uri="{FF2B5EF4-FFF2-40B4-BE49-F238E27FC236}">
                  <a16:creationId xmlns:a16="http://schemas.microsoft.com/office/drawing/2014/main" id="{581354CD-6DE0-443B-A047-1E7BA54D8307}"/>
                </a:ext>
              </a:extLst>
            </p:cNvPr>
            <p:cNvCxnSpPr>
              <a:cxnSpLocks/>
              <a:stCxn id="0" idx="0"/>
              <a:endCxn id="0" idx="2"/>
            </p:cNvCxnSpPr>
            <p:nvPr/>
          </p:nvCxnSpPr>
          <p:spPr>
            <a:xfrm rot="16200000" flipV="1">
              <a:off x="4922251" y="2639002"/>
              <a:ext cx="666771" cy="2246298"/>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C90A1881-FCB2-407F-BA86-82062BC04918}"/>
                </a:ext>
              </a:extLst>
            </p:cNvPr>
            <p:cNvCxnSpPr>
              <a:cxnSpLocks/>
              <a:stCxn id="0" idx="0"/>
              <a:endCxn id="0" idx="2"/>
            </p:cNvCxnSpPr>
            <p:nvPr/>
          </p:nvCxnSpPr>
          <p:spPr>
            <a:xfrm rot="5400000" flipH="1" flipV="1">
              <a:off x="1142436" y="4428146"/>
              <a:ext cx="755674" cy="954081"/>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コネクタ: カギ線 42">
              <a:extLst>
                <a:ext uri="{FF2B5EF4-FFF2-40B4-BE49-F238E27FC236}">
                  <a16:creationId xmlns:a16="http://schemas.microsoft.com/office/drawing/2014/main" id="{F7F4B17A-6906-4385-88B5-B9BD28DC9135}"/>
                </a:ext>
              </a:extLst>
            </p:cNvPr>
            <p:cNvCxnSpPr>
              <a:cxnSpLocks/>
              <a:stCxn id="0" idx="0"/>
              <a:endCxn id="0" idx="2"/>
            </p:cNvCxnSpPr>
            <p:nvPr/>
          </p:nvCxnSpPr>
          <p:spPr>
            <a:xfrm rot="16200000" flipV="1">
              <a:off x="2071117" y="4453545"/>
              <a:ext cx="755674" cy="903282"/>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コネクタ: カギ線 34">
              <a:extLst>
                <a:ext uri="{FF2B5EF4-FFF2-40B4-BE49-F238E27FC236}">
                  <a16:creationId xmlns:a16="http://schemas.microsoft.com/office/drawing/2014/main" id="{68FA4021-220F-4868-B8A6-75806D2E8076}"/>
                </a:ext>
              </a:extLst>
            </p:cNvPr>
            <p:cNvCxnSpPr>
              <a:cxnSpLocks/>
              <a:stCxn id="0" idx="0"/>
              <a:endCxn id="0" idx="2"/>
            </p:cNvCxnSpPr>
            <p:nvPr/>
          </p:nvCxnSpPr>
          <p:spPr>
            <a:xfrm rot="5400000" flipH="1" flipV="1">
              <a:off x="5205616" y="4109854"/>
              <a:ext cx="755674" cy="1590665"/>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6359DD52-9466-454A-B89E-70886122E80E}"/>
                </a:ext>
              </a:extLst>
            </p:cNvPr>
            <p:cNvCxnSpPr>
              <a:cxnSpLocks/>
              <a:stCxn id="0" idx="0"/>
              <a:endCxn id="0" idx="2"/>
            </p:cNvCxnSpPr>
            <p:nvPr/>
          </p:nvCxnSpPr>
          <p:spPr>
            <a:xfrm rot="16200000" flipV="1">
              <a:off x="6791518" y="4114617"/>
              <a:ext cx="755674" cy="1581140"/>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E09196F-DAA7-451F-A778-0ADA8B0FF307}"/>
                </a:ext>
              </a:extLst>
            </p:cNvPr>
            <p:cNvCxnSpPr>
              <a:cxnSpLocks/>
              <a:endCxn id="0" idx="0"/>
            </p:cNvCxnSpPr>
            <p:nvPr/>
          </p:nvCxnSpPr>
          <p:spPr>
            <a:xfrm>
              <a:off x="6378785" y="4905186"/>
              <a:ext cx="0" cy="3857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縦書きテキスト プレースホルダー 2">
            <a:extLst>
              <a:ext uri="{FF2B5EF4-FFF2-40B4-BE49-F238E27FC236}">
                <a16:creationId xmlns:a16="http://schemas.microsoft.com/office/drawing/2014/main" id="{3B7A78C2-047F-F161-89BC-1EB2C0672256}"/>
              </a:ext>
            </a:extLst>
          </p:cNvPr>
          <p:cNvSpPr txBox="1">
            <a:spLocks noChangeArrowheads="1"/>
          </p:cNvSpPr>
          <p:nvPr/>
        </p:nvSpPr>
        <p:spPr bwMode="auto">
          <a:xfrm>
            <a:off x="269366" y="1223493"/>
            <a:ext cx="86423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1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大阪府内に住所を有する者の保護する学生・生徒で、向学心に富みながら経済的理由</a:t>
            </a:r>
            <a:endParaRPr lang="en-US" altLang="ja-JP" sz="17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により修学困難な者に、奨学金の貸付その他奨学上必要と認める事業等を行うことに</a:t>
            </a:r>
            <a:endParaRPr lang="en-US" altLang="ja-JP" sz="17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より、教育の機会均等に寄与するとともに、次代の社会を担う有用な人材の育成に資</a:t>
            </a:r>
            <a:endParaRPr lang="en-US" altLang="ja-JP" sz="17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することを目的とし、この目的を達成するために奨学金の貸付・給付を行っています。</a:t>
            </a:r>
            <a:endParaRPr lang="en-US" altLang="ja-JP" sz="1700" dirty="0">
              <a:latin typeface="HG丸ｺﾞｼｯｸM-PRO" panose="020F0600000000000000" pitchFamily="50" charset="-128"/>
              <a:ea typeface="HG丸ｺﾞｼｯｸM-PRO" panose="020F0600000000000000" pitchFamily="50" charset="-128"/>
            </a:endParaRPr>
          </a:p>
        </p:txBody>
      </p:sp>
      <p:sp>
        <p:nvSpPr>
          <p:cNvPr id="44" name="四角形: 角を丸くする 43">
            <a:extLst>
              <a:ext uri="{FF2B5EF4-FFF2-40B4-BE49-F238E27FC236}">
                <a16:creationId xmlns:a16="http://schemas.microsoft.com/office/drawing/2014/main" id="{B2AF95AA-3905-E10A-66A9-2AE162CE5551}"/>
              </a:ext>
            </a:extLst>
          </p:cNvPr>
          <p:cNvSpPr/>
          <p:nvPr/>
        </p:nvSpPr>
        <p:spPr>
          <a:xfrm>
            <a:off x="327806" y="692696"/>
            <a:ext cx="1548000" cy="36000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700" b="1" dirty="0">
                <a:solidFill>
                  <a:schemeClr val="bg1"/>
                </a:solidFill>
                <a:latin typeface="HG丸ｺﾞｼｯｸM-PRO" panose="020F0600000000000000" pitchFamily="50" charset="-128"/>
                <a:ea typeface="HG丸ｺﾞｼｯｸM-PRO" panose="020F0600000000000000" pitchFamily="50" charset="-128"/>
              </a:rPr>
              <a:t>目　　的</a:t>
            </a:r>
          </a:p>
        </p:txBody>
      </p:sp>
      <p:sp>
        <p:nvSpPr>
          <p:cNvPr id="45" name="四角形: 角を丸くする 44">
            <a:extLst>
              <a:ext uri="{FF2B5EF4-FFF2-40B4-BE49-F238E27FC236}">
                <a16:creationId xmlns:a16="http://schemas.microsoft.com/office/drawing/2014/main" id="{E51BF274-8E35-7432-A8C9-DAF40DC64EBA}"/>
              </a:ext>
            </a:extLst>
          </p:cNvPr>
          <p:cNvSpPr/>
          <p:nvPr/>
        </p:nvSpPr>
        <p:spPr>
          <a:xfrm>
            <a:off x="239150" y="1186980"/>
            <a:ext cx="8496000" cy="1554884"/>
          </a:xfrm>
          <a:prstGeom prst="roundRect">
            <a:avLst>
              <a:gd name="adj" fmla="val 5960"/>
            </a:avLst>
          </a:prstGeom>
          <a:noFill/>
          <a:ln w="158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3" name="正方形/長方形 2">
            <a:extLst>
              <a:ext uri="{FF2B5EF4-FFF2-40B4-BE49-F238E27FC236}">
                <a16:creationId xmlns:a16="http://schemas.microsoft.com/office/drawing/2014/main" id="{ED95C9A1-530A-2B38-547D-D243C8AA2BE4}"/>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大阪府育英会について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0E7015A8-2B21-DCCC-1656-E6E5BC7F8B4B}"/>
              </a:ext>
            </a:extLst>
          </p:cNvPr>
          <p:cNvSpPr/>
          <p:nvPr/>
        </p:nvSpPr>
        <p:spPr>
          <a:xfrm>
            <a:off x="8348267" y="25400"/>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bg1"/>
                </a:solidFill>
                <a:latin typeface="HG丸ｺﾞｼｯｸM-PRO" panose="020F0600000000000000" pitchFamily="50" charset="-128"/>
                <a:ea typeface="HG丸ｺﾞｼｯｸM-PRO" panose="020F0600000000000000" pitchFamily="50" charset="-128"/>
              </a:rPr>
              <a:t>１</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３</a:t>
                </a: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400" b="1" dirty="0">
                    <a:solidFill>
                      <a:schemeClr val="tx1"/>
                    </a:solidFill>
                    <a:latin typeface="HG丸ｺﾞｼｯｸM-PRO" panose="020F0600000000000000" pitchFamily="50" charset="-128"/>
                    <a:ea typeface="HG丸ｺﾞｼｯｸM-PRO" panose="020F0600000000000000" pitchFamily="50" charset="-128"/>
                  </a:rPr>
                  <a:t>採用決定通知の送付</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3" name="四角形: 角を丸くする 12">
            <a:extLst>
              <a:ext uri="{FF2B5EF4-FFF2-40B4-BE49-F238E27FC236}">
                <a16:creationId xmlns:a16="http://schemas.microsoft.com/office/drawing/2014/main" id="{0D37439C-A800-492D-B3BA-C8914FEDCF49}"/>
              </a:ext>
            </a:extLst>
          </p:cNvPr>
          <p:cNvSpPr/>
          <p:nvPr/>
        </p:nvSpPr>
        <p:spPr>
          <a:xfrm>
            <a:off x="604683" y="828676"/>
            <a:ext cx="7934635" cy="509588"/>
          </a:xfrm>
          <a:prstGeom prst="roundRect">
            <a:avLst>
              <a:gd name="adj" fmla="val 37152"/>
            </a:avLst>
          </a:prstGeom>
          <a:noFill/>
          <a:ln w="38100" cmpd="thickThi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lnSpc>
                <a:spcPts val="2400"/>
              </a:lnSpc>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 １２月中旬に学校を通じて</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予約奨学生貸付予定者決定通知書</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を交付します。</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縦書きテキスト プレースホルダー 2">
            <a:extLst>
              <a:ext uri="{FF2B5EF4-FFF2-40B4-BE49-F238E27FC236}">
                <a16:creationId xmlns:a16="http://schemas.microsoft.com/office/drawing/2014/main" id="{7278DDD8-BD52-4626-88D8-C3FDDD78F222}"/>
              </a:ext>
            </a:extLst>
          </p:cNvPr>
          <p:cNvSpPr txBox="1">
            <a:spLocks noChangeArrowheads="1"/>
          </p:cNvSpPr>
          <p:nvPr/>
        </p:nvSpPr>
        <p:spPr bwMode="auto">
          <a:xfrm>
            <a:off x="2267744" y="1580852"/>
            <a:ext cx="4464496"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・予約奨学生貸付予定者決定通知書</a:t>
            </a:r>
            <a:endParaRPr lang="en-US" altLang="zh-TW" sz="1400" dirty="0">
              <a:latin typeface="HG丸ｺﾞｼｯｸM-PRO" panose="020F0600000000000000" pitchFamily="50" charset="-128"/>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4DE0552E-1262-4217-AA83-CC4EFE09B453}"/>
              </a:ext>
            </a:extLst>
          </p:cNvPr>
          <p:cNvSpPr/>
          <p:nvPr/>
        </p:nvSpPr>
        <p:spPr>
          <a:xfrm>
            <a:off x="35496" y="6002801"/>
            <a:ext cx="8582024" cy="5095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昨年度の予約奨学生募集時のものです。書式・文言等は変更する場合があります。</a:t>
            </a:r>
          </a:p>
        </p:txBody>
      </p:sp>
      <p:sp>
        <p:nvSpPr>
          <p:cNvPr id="12" name="正方形/長方形 11">
            <a:extLst>
              <a:ext uri="{FF2B5EF4-FFF2-40B4-BE49-F238E27FC236}">
                <a16:creationId xmlns:a16="http://schemas.microsoft.com/office/drawing/2014/main" id="{74ABC656-794C-494D-B9F3-95E4A63A3210}"/>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28</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 name="図 1">
            <a:extLst>
              <a:ext uri="{FF2B5EF4-FFF2-40B4-BE49-F238E27FC236}">
                <a16:creationId xmlns:a16="http://schemas.microsoft.com/office/drawing/2014/main" id="{033BC07D-5D48-E659-38F5-009C534B30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856" y="2054003"/>
            <a:ext cx="2937162" cy="3978000"/>
          </a:xfrm>
          <a:prstGeom prst="rect">
            <a:avLst/>
          </a:prstGeom>
        </p:spPr>
      </p:pic>
    </p:spTree>
    <p:extLst>
      <p:ext uri="{BB962C8B-B14F-4D97-AF65-F5344CB8AC3E}">
        <p14:creationId xmlns:p14="http://schemas.microsoft.com/office/powerpoint/2010/main" val="1252137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４</a:t>
                </a: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借入手続書類の送付</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12" name="四角形: 角を丸くする 11">
            <a:extLst>
              <a:ext uri="{FF2B5EF4-FFF2-40B4-BE49-F238E27FC236}">
                <a16:creationId xmlns:a16="http://schemas.microsoft.com/office/drawing/2014/main" id="{B0FD7240-5BBB-45D1-83F8-7F0C2F1365AA}"/>
              </a:ext>
            </a:extLst>
          </p:cNvPr>
          <p:cNvSpPr/>
          <p:nvPr/>
        </p:nvSpPr>
        <p:spPr>
          <a:xfrm>
            <a:off x="611980" y="836613"/>
            <a:ext cx="7930357" cy="1206500"/>
          </a:xfrm>
          <a:prstGeom prst="roundRect">
            <a:avLst>
              <a:gd name="adj" fmla="val 11146"/>
            </a:avLst>
          </a:prstGeom>
          <a:noFill/>
          <a:ln w="38100" cmpd="thickThi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nSpc>
                <a:spcPts val="2400"/>
              </a:lnSpc>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１２月中旬に「貸付予定者決定通知」と一緒に「借入手続書類」を送付します。</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 上記の書類は、</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封筒に入れてお渡しします。</a:t>
            </a:r>
          </a:p>
        </p:txBody>
      </p:sp>
      <p:sp>
        <p:nvSpPr>
          <p:cNvPr id="20" name="正方形/長方形 19">
            <a:extLst>
              <a:ext uri="{FF2B5EF4-FFF2-40B4-BE49-F238E27FC236}">
                <a16:creationId xmlns:a16="http://schemas.microsoft.com/office/drawing/2014/main" id="{14F474AB-D128-4C1D-B374-249871C601A4}"/>
              </a:ext>
            </a:extLst>
          </p:cNvPr>
          <p:cNvSpPr/>
          <p:nvPr/>
        </p:nvSpPr>
        <p:spPr>
          <a:xfrm>
            <a:off x="2560638" y="6147296"/>
            <a:ext cx="5911850" cy="5111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昨年度の予約奨学生募集時のものです。書式・文言等は変更する場合があります。</a:t>
            </a:r>
          </a:p>
        </p:txBody>
      </p:sp>
      <p:sp>
        <p:nvSpPr>
          <p:cNvPr id="27" name="縦書きテキスト プレースホルダー 2">
            <a:extLst>
              <a:ext uri="{FF2B5EF4-FFF2-40B4-BE49-F238E27FC236}">
                <a16:creationId xmlns:a16="http://schemas.microsoft.com/office/drawing/2014/main" id="{11B48B54-417E-4666-88A5-3803068BCB3F}"/>
              </a:ext>
            </a:extLst>
          </p:cNvPr>
          <p:cNvSpPr txBox="1">
            <a:spLocks noChangeArrowheads="1"/>
          </p:cNvSpPr>
          <p:nvPr/>
        </p:nvSpPr>
        <p:spPr bwMode="auto">
          <a:xfrm>
            <a:off x="4712635" y="2214688"/>
            <a:ext cx="45005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・入学時増額奨学資金借用証書（貸付対象者のみ）</a:t>
            </a:r>
            <a:endParaRPr kumimoji="1" lang="en-US" altLang="zh-TW"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29" name="グラフィックス 3" descr="矢印: 左回転">
            <a:extLst>
              <a:ext uri="{FF2B5EF4-FFF2-40B4-BE49-F238E27FC236}">
                <a16:creationId xmlns:a16="http://schemas.microsoft.com/office/drawing/2014/main" id="{505C8BC7-AC0A-4E74-933C-3366341931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11288" y="2292350"/>
            <a:ext cx="754062" cy="785813"/>
          </a:xfrm>
          <a:prstGeom prst="rect">
            <a:avLst/>
          </a:prstGeom>
        </p:spPr>
      </p:pic>
      <p:sp>
        <p:nvSpPr>
          <p:cNvPr id="34" name="正方形/長方形 33">
            <a:extLst>
              <a:ext uri="{FF2B5EF4-FFF2-40B4-BE49-F238E27FC236}">
                <a16:creationId xmlns:a16="http://schemas.microsoft.com/office/drawing/2014/main" id="{8E5E50D7-D724-4A7F-A4E5-C456971F73E5}"/>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29</a:t>
            </a:r>
            <a:endParaRPr kumimoji="1"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2" name="図 1">
            <a:extLst>
              <a:ext uri="{FF2B5EF4-FFF2-40B4-BE49-F238E27FC236}">
                <a16:creationId xmlns:a16="http://schemas.microsoft.com/office/drawing/2014/main" id="{1459043E-C825-BCBA-B9AE-0ECA6B9C23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516" y="3019478"/>
            <a:ext cx="2255716" cy="3493311"/>
          </a:xfrm>
          <a:prstGeom prst="rect">
            <a:avLst/>
          </a:prstGeom>
        </p:spPr>
      </p:pic>
      <p:sp>
        <p:nvSpPr>
          <p:cNvPr id="5" name="縦書きテキスト プレースホルダー 2">
            <a:extLst>
              <a:ext uri="{FF2B5EF4-FFF2-40B4-BE49-F238E27FC236}">
                <a16:creationId xmlns:a16="http://schemas.microsoft.com/office/drawing/2014/main" id="{F7177D8E-8471-A952-C777-4DA31417F87C}"/>
              </a:ext>
            </a:extLst>
          </p:cNvPr>
          <p:cNvSpPr txBox="1">
            <a:spLocks noChangeArrowheads="1"/>
          </p:cNvSpPr>
          <p:nvPr/>
        </p:nvSpPr>
        <p:spPr bwMode="auto">
          <a:xfrm>
            <a:off x="2560638" y="2247900"/>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300"/>
              </a:lnSpc>
              <a:buNone/>
            </a:pPr>
            <a:r>
              <a:rPr lang="ja-JP" altLang="en-US" sz="1400" dirty="0">
                <a:latin typeface="HG丸ｺﾞｼｯｸM-PRO" panose="020F0600000000000000" pitchFamily="50" charset="-128"/>
                <a:ea typeface="HG丸ｺﾞｼｯｸM-PRO" panose="020F0600000000000000" pitchFamily="50" charset="-128"/>
              </a:rPr>
              <a:t>・予約奨学生貸付予定者 </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lnSpc>
                <a:spcPts val="1300"/>
              </a:lnSpc>
              <a:buNone/>
            </a:pPr>
            <a:r>
              <a:rPr lang="en-US" altLang="ja-JP" sz="14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 決定通知書</a:t>
            </a:r>
            <a:endParaRPr lang="en-US" altLang="zh-TW" sz="1400" dirty="0">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DD7EF38F-CCEF-45BD-22C3-1BA1EF8F7F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71884" y="2976647"/>
            <a:ext cx="1646509" cy="232200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5B9FC56B-377E-5FAE-AF6F-C53E529518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03654" y="2501106"/>
            <a:ext cx="3828620" cy="3901778"/>
          </a:xfrm>
          <a:prstGeom prst="rect">
            <a:avLst/>
          </a:prstGeom>
        </p:spPr>
      </p:pic>
      <p:sp>
        <p:nvSpPr>
          <p:cNvPr id="28" name="縦書きテキスト プレースホルダー 2">
            <a:extLst>
              <a:ext uri="{FF2B5EF4-FFF2-40B4-BE49-F238E27FC236}">
                <a16:creationId xmlns:a16="http://schemas.microsoft.com/office/drawing/2014/main" id="{A651CB33-6951-4FDD-B38A-54EC788C2050}"/>
              </a:ext>
            </a:extLst>
          </p:cNvPr>
          <p:cNvSpPr txBox="1">
            <a:spLocks noChangeArrowheads="1"/>
          </p:cNvSpPr>
          <p:nvPr/>
        </p:nvSpPr>
        <p:spPr bwMode="auto">
          <a:xfrm>
            <a:off x="5203497" y="3014901"/>
            <a:ext cx="3606800" cy="252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・奨学資金借用証書</a:t>
            </a:r>
            <a:endParaRPr kumimoji="1" lang="en-US" altLang="zh-TW"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3" name="縦書きテキスト プレースホルダー 2">
            <a:extLst>
              <a:ext uri="{FF2B5EF4-FFF2-40B4-BE49-F238E27FC236}">
                <a16:creationId xmlns:a16="http://schemas.microsoft.com/office/drawing/2014/main" id="{3E2BACA5-1B70-4EC6-BBA6-2605DAFB8BE3}"/>
              </a:ext>
            </a:extLst>
          </p:cNvPr>
          <p:cNvSpPr txBox="1">
            <a:spLocks noChangeArrowheads="1"/>
          </p:cNvSpPr>
          <p:nvPr/>
        </p:nvSpPr>
        <p:spPr bwMode="auto">
          <a:xfrm>
            <a:off x="5825852" y="3873830"/>
            <a:ext cx="3148272" cy="2517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36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・進学届</a:t>
            </a:r>
            <a:endParaRPr kumimoji="1" lang="en-US" altLang="zh-TW"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651169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５</a:t>
                </a: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借入手続き</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34" name="四角形: 角を丸くする 33">
            <a:extLst>
              <a:ext uri="{FF2B5EF4-FFF2-40B4-BE49-F238E27FC236}">
                <a16:creationId xmlns:a16="http://schemas.microsoft.com/office/drawing/2014/main" id="{9D198C90-12E1-4184-BDC1-2A416601E516}"/>
              </a:ext>
            </a:extLst>
          </p:cNvPr>
          <p:cNvSpPr/>
          <p:nvPr/>
        </p:nvSpPr>
        <p:spPr>
          <a:xfrm>
            <a:off x="433388" y="836712"/>
            <a:ext cx="3490540" cy="432030"/>
          </a:xfrm>
          <a:prstGeom prst="roundRect">
            <a:avLst>
              <a:gd name="adj" fmla="val 31595"/>
            </a:avLst>
          </a:prstGeom>
          <a:solidFill>
            <a:schemeClr val="bg1"/>
          </a:solidFill>
          <a:ln w="69850" cmpd="thickThi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入 学 時 増 額 奨 学 資 金</a:t>
            </a:r>
          </a:p>
        </p:txBody>
      </p:sp>
      <p:sp>
        <p:nvSpPr>
          <p:cNvPr id="54" name="縦書きテキスト プレースホルダー 2">
            <a:extLst>
              <a:ext uri="{FF2B5EF4-FFF2-40B4-BE49-F238E27FC236}">
                <a16:creationId xmlns:a16="http://schemas.microsoft.com/office/drawing/2014/main" id="{9E7473F6-FB68-410D-8A81-5108F33898D2}"/>
              </a:ext>
            </a:extLst>
          </p:cNvPr>
          <p:cNvSpPr txBox="1">
            <a:spLocks noChangeArrowheads="1"/>
          </p:cNvSpPr>
          <p:nvPr/>
        </p:nvSpPr>
        <p:spPr bwMode="auto">
          <a:xfrm>
            <a:off x="4139952" y="900584"/>
            <a:ext cx="284025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300"/>
              </a:lnSpc>
              <a:buFont typeface="Arial" panose="020B0604020202020204" pitchFamily="34" charset="0"/>
              <a:buNone/>
            </a:pP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入学校確定後</a:t>
            </a:r>
            <a:r>
              <a:rPr lang="en-US" altLang="ja-JP" sz="2000" b="1" dirty="0">
                <a:latin typeface="HG丸ｺﾞｼｯｸM-PRO" panose="020F0600000000000000" pitchFamily="50" charset="-128"/>
                <a:ea typeface="HG丸ｺﾞｼｯｸM-PRO" panose="020F0600000000000000" pitchFamily="50" charset="-128"/>
              </a:rPr>
              <a:t>】</a:t>
            </a:r>
            <a:endParaRPr lang="en-US" altLang="zh-TW" sz="2000" b="1" dirty="0">
              <a:latin typeface="HG丸ｺﾞｼｯｸM-PRO" panose="020F0600000000000000" pitchFamily="50" charset="-128"/>
              <a:ea typeface="HG丸ｺﾞｼｯｸM-PRO" panose="020F0600000000000000" pitchFamily="50" charset="-128"/>
            </a:endParaRPr>
          </a:p>
        </p:txBody>
      </p:sp>
      <p:sp>
        <p:nvSpPr>
          <p:cNvPr id="66" name="角丸四角形 61">
            <a:extLst>
              <a:ext uri="{FF2B5EF4-FFF2-40B4-BE49-F238E27FC236}">
                <a16:creationId xmlns:a16="http://schemas.microsoft.com/office/drawing/2014/main" id="{B7C591FA-2201-4004-AB93-56F49E3BCC21}"/>
              </a:ext>
            </a:extLst>
          </p:cNvPr>
          <p:cNvSpPr/>
          <p:nvPr/>
        </p:nvSpPr>
        <p:spPr>
          <a:xfrm>
            <a:off x="7350723" y="3259350"/>
            <a:ext cx="1638000" cy="432000"/>
          </a:xfrm>
          <a:prstGeom prst="roundRect">
            <a:avLst/>
          </a:prstGeom>
          <a:solidFill>
            <a:srgbClr val="CC9B00"/>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大阪府育英会</a:t>
            </a:r>
          </a:p>
        </p:txBody>
      </p:sp>
      <p:sp>
        <p:nvSpPr>
          <p:cNvPr id="58" name="矢印: 右 57">
            <a:extLst>
              <a:ext uri="{FF2B5EF4-FFF2-40B4-BE49-F238E27FC236}">
                <a16:creationId xmlns:a16="http://schemas.microsoft.com/office/drawing/2014/main" id="{3B63D31F-C8EC-46E6-B6BC-C3778F0E42EE}"/>
              </a:ext>
            </a:extLst>
          </p:cNvPr>
          <p:cNvSpPr/>
          <p:nvPr/>
        </p:nvSpPr>
        <p:spPr>
          <a:xfrm>
            <a:off x="3707904" y="3328634"/>
            <a:ext cx="3636000" cy="288032"/>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38">
            <a:extLst>
              <a:ext uri="{FF2B5EF4-FFF2-40B4-BE49-F238E27FC236}">
                <a16:creationId xmlns:a16="http://schemas.microsoft.com/office/drawing/2014/main" id="{C51DC0DD-4D4D-441E-A45F-20554A4A4225}"/>
              </a:ext>
            </a:extLst>
          </p:cNvPr>
          <p:cNvSpPr/>
          <p:nvPr/>
        </p:nvSpPr>
        <p:spPr>
          <a:xfrm>
            <a:off x="2066556" y="3161663"/>
            <a:ext cx="1638000" cy="627377"/>
          </a:xfrm>
          <a:prstGeom prst="roundRect">
            <a:avLst/>
          </a:prstGeom>
          <a:ln>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申  込  者</a:t>
            </a:r>
            <a:endParaRPr kumimoji="1" lang="en-US" altLang="ja-JP" sz="1800" b="1" dirty="0">
              <a:latin typeface="HG丸ｺﾞｼｯｸM-PRO" panose="020F0600000000000000" pitchFamily="50" charset="-128"/>
              <a:ea typeface="HG丸ｺﾞｼｯｸM-PRO" panose="020F0600000000000000" pitchFamily="50" charset="-128"/>
            </a:endParaRPr>
          </a:p>
          <a:p>
            <a:pPr algn="ctr"/>
            <a:r>
              <a:rPr kumimoji="1" lang="ja-JP" altLang="en-US" sz="1800" b="1" dirty="0">
                <a:latin typeface="HG丸ｺﾞｼｯｸM-PRO" panose="020F0600000000000000" pitchFamily="50" charset="-128"/>
                <a:ea typeface="HG丸ｺﾞｼｯｸM-PRO" panose="020F0600000000000000" pitchFamily="50" charset="-128"/>
              </a:rPr>
              <a:t>（生徒本人）</a:t>
            </a:r>
          </a:p>
        </p:txBody>
      </p:sp>
      <p:sp>
        <p:nvSpPr>
          <p:cNvPr id="61" name="正方形/長方形 60">
            <a:extLst>
              <a:ext uri="{FF2B5EF4-FFF2-40B4-BE49-F238E27FC236}">
                <a16:creationId xmlns:a16="http://schemas.microsoft.com/office/drawing/2014/main" id="{BAC059D7-346E-428E-A3EB-79E7A17E6AC9}"/>
              </a:ext>
            </a:extLst>
          </p:cNvPr>
          <p:cNvSpPr/>
          <p:nvPr/>
        </p:nvSpPr>
        <p:spPr>
          <a:xfrm>
            <a:off x="3707904" y="2987660"/>
            <a:ext cx="3632650" cy="369332"/>
          </a:xfrm>
          <a:prstGeom prst="rect">
            <a:avLst/>
          </a:prstGeom>
          <a:noFill/>
        </p:spPr>
        <p:txBody>
          <a:bodyPr wrap="square" lIns="91440" tIns="45720" rIns="91440" bIns="45720">
            <a:spAutoFit/>
          </a:bodyPr>
          <a:lstStyle/>
          <a:p>
            <a:pPr algn="ctr"/>
            <a:r>
              <a:rPr lang="ja-JP" altLang="en-US" sz="1800" b="1" dirty="0">
                <a:solidFill>
                  <a:srgbClr val="C00000"/>
                </a:solidFill>
                <a:latin typeface="HG丸ｺﾞｼｯｸM-PRO" panose="020F0600000000000000" pitchFamily="50" charset="-128"/>
                <a:ea typeface="HG丸ｺﾞｼｯｸM-PRO" panose="020F0600000000000000" pitchFamily="50" charset="-128"/>
              </a:rPr>
              <a:t>⚠ </a:t>
            </a:r>
            <a:r>
              <a:rPr lang="ja-JP" altLang="en-US" cap="none" spc="30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育英会へ直接郵送 </a:t>
            </a:r>
          </a:p>
        </p:txBody>
      </p:sp>
      <p:sp>
        <p:nvSpPr>
          <p:cNvPr id="3" name="テキスト ボックス 2">
            <a:extLst>
              <a:ext uri="{FF2B5EF4-FFF2-40B4-BE49-F238E27FC236}">
                <a16:creationId xmlns:a16="http://schemas.microsoft.com/office/drawing/2014/main" id="{DE8B1E33-F193-4F0C-9CF5-335E03CDDF32}"/>
              </a:ext>
            </a:extLst>
          </p:cNvPr>
          <p:cNvSpPr txBox="1"/>
          <p:nvPr/>
        </p:nvSpPr>
        <p:spPr>
          <a:xfrm>
            <a:off x="263010" y="1700808"/>
            <a:ext cx="1406363" cy="338554"/>
          </a:xfrm>
          <a:prstGeom prst="rect">
            <a:avLst/>
          </a:prstGeom>
          <a:noFill/>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　</a:t>
            </a:r>
            <a:r>
              <a:rPr kumimoji="1" lang="en-US" altLang="ja-JP" sz="1600" b="1" dirty="0">
                <a:latin typeface="HG丸ｺﾞｼｯｸM-PRO" panose="020F0600000000000000" pitchFamily="50" charset="-128"/>
                <a:ea typeface="HG丸ｺﾞｼｯｸM-PRO" panose="020F0600000000000000" pitchFamily="50" charset="-128"/>
              </a:rPr>
              <a:t>1</a:t>
            </a:r>
            <a:r>
              <a:rPr kumimoji="1" lang="ja-JP" altLang="en-US" sz="1600" b="1" dirty="0">
                <a:latin typeface="HG丸ｺﾞｼｯｸM-PRO" panose="020F0600000000000000" pitchFamily="50" charset="-128"/>
                <a:ea typeface="HG丸ｺﾞｼｯｸM-PRO" panose="020F0600000000000000" pitchFamily="50" charset="-128"/>
              </a:rPr>
              <a:t>月</a:t>
            </a:r>
            <a:r>
              <a:rPr lang="ja-JP" altLang="en-US" sz="1600" b="1" dirty="0">
                <a:latin typeface="HG丸ｺﾞｼｯｸM-PRO" panose="020F0600000000000000" pitchFamily="50" charset="-128"/>
                <a:ea typeface="HG丸ｺﾞｼｯｸM-PRO" panose="020F0600000000000000" pitchFamily="50" charset="-128"/>
              </a:rPr>
              <a:t>中旬</a:t>
            </a:r>
            <a:endParaRPr kumimoji="1" lang="en-US" altLang="ja-JP" sz="1600" b="1" dirty="0">
              <a:latin typeface="HG丸ｺﾞｼｯｸM-PRO" panose="020F0600000000000000" pitchFamily="50" charset="-128"/>
              <a:ea typeface="HG丸ｺﾞｼｯｸM-PRO" panose="020F0600000000000000" pitchFamily="50" charset="-128"/>
            </a:endParaRPr>
          </a:p>
        </p:txBody>
      </p:sp>
      <p:sp>
        <p:nvSpPr>
          <p:cNvPr id="134" name="テキスト ボックス 133">
            <a:extLst>
              <a:ext uri="{FF2B5EF4-FFF2-40B4-BE49-F238E27FC236}">
                <a16:creationId xmlns:a16="http://schemas.microsoft.com/office/drawing/2014/main" id="{344D38F4-3D1D-4F67-B1B9-29F4AB14E49B}"/>
              </a:ext>
            </a:extLst>
          </p:cNvPr>
          <p:cNvSpPr txBox="1"/>
          <p:nvPr/>
        </p:nvSpPr>
        <p:spPr>
          <a:xfrm>
            <a:off x="3745898" y="4797152"/>
            <a:ext cx="3202366" cy="369332"/>
          </a:xfrm>
          <a:prstGeom prst="rect">
            <a:avLst/>
          </a:prstGeom>
          <a:noFill/>
        </p:spPr>
        <p:txBody>
          <a:bodyPr wrap="squar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受付後、概ね</a:t>
            </a:r>
            <a:r>
              <a:rPr lang="ja-JP" altLang="en-US" b="1" dirty="0">
                <a:latin typeface="HG丸ｺﾞｼｯｸM-PRO" panose="020F0600000000000000" pitchFamily="50" charset="-128"/>
                <a:ea typeface="HG丸ｺﾞｼｯｸM-PRO" panose="020F0600000000000000" pitchFamily="50" charset="-128"/>
              </a:rPr>
              <a:t>１０日以内</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37" name="正方形/長方形 136">
            <a:extLst>
              <a:ext uri="{FF2B5EF4-FFF2-40B4-BE49-F238E27FC236}">
                <a16:creationId xmlns:a16="http://schemas.microsoft.com/office/drawing/2014/main" id="{09EC4580-85B4-4356-BDD7-4899A73332B8}"/>
              </a:ext>
            </a:extLst>
          </p:cNvPr>
          <p:cNvSpPr/>
          <p:nvPr/>
        </p:nvSpPr>
        <p:spPr>
          <a:xfrm>
            <a:off x="107504" y="5649621"/>
            <a:ext cx="1656184" cy="369332"/>
          </a:xfrm>
          <a:prstGeom prst="rect">
            <a:avLst/>
          </a:prstGeom>
          <a:noFill/>
        </p:spPr>
        <p:txBody>
          <a:bodyPr wrap="square" lIns="91440" tIns="45720" rIns="91440" bIns="45720">
            <a:spAutoFit/>
          </a:bodyPr>
          <a:lstStyle/>
          <a:p>
            <a:pPr algn="ctr"/>
            <a:r>
              <a:rPr lang="en-US" altLang="ja-JP"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a:t>
            </a: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 貸 　付 </a:t>
            </a:r>
            <a:r>
              <a:rPr lang="en-US" altLang="ja-JP"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sp>
        <p:nvSpPr>
          <p:cNvPr id="138" name="矢印: 右 137">
            <a:extLst>
              <a:ext uri="{FF2B5EF4-FFF2-40B4-BE49-F238E27FC236}">
                <a16:creationId xmlns:a16="http://schemas.microsoft.com/office/drawing/2014/main" id="{E6A3624A-78F6-4DEC-A01C-14546F7C2E95}"/>
              </a:ext>
            </a:extLst>
          </p:cNvPr>
          <p:cNvSpPr/>
          <p:nvPr/>
        </p:nvSpPr>
        <p:spPr>
          <a:xfrm rot="5400000">
            <a:off x="5041010" y="3916926"/>
            <a:ext cx="594979" cy="915272"/>
          </a:xfrm>
          <a:prstGeom prst="rightArrow">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7A502BC4-2E0F-4FF3-9A66-1BED8C3FD8BC}"/>
              </a:ext>
            </a:extLst>
          </p:cNvPr>
          <p:cNvGrpSpPr/>
          <p:nvPr/>
        </p:nvGrpSpPr>
        <p:grpSpPr>
          <a:xfrm>
            <a:off x="1759721" y="1700808"/>
            <a:ext cx="4828499" cy="1368152"/>
            <a:chOff x="1759722" y="1700808"/>
            <a:chExt cx="4468462" cy="1368152"/>
          </a:xfrm>
        </p:grpSpPr>
        <p:sp>
          <p:nvSpPr>
            <p:cNvPr id="63" name="正方形/長方形 62">
              <a:extLst>
                <a:ext uri="{FF2B5EF4-FFF2-40B4-BE49-F238E27FC236}">
                  <a16:creationId xmlns:a16="http://schemas.microsoft.com/office/drawing/2014/main" id="{05D501BA-40D4-46A7-9DDE-CDEBE47BAE93}"/>
                </a:ext>
              </a:extLst>
            </p:cNvPr>
            <p:cNvSpPr/>
            <p:nvPr/>
          </p:nvSpPr>
          <p:spPr>
            <a:xfrm>
              <a:off x="1759722" y="1700808"/>
              <a:ext cx="2968560" cy="44577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lang="ja-JP" altLang="en-US"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借入手続書類</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提出</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5" name="グループ化 4">
              <a:extLst>
                <a:ext uri="{FF2B5EF4-FFF2-40B4-BE49-F238E27FC236}">
                  <a16:creationId xmlns:a16="http://schemas.microsoft.com/office/drawing/2014/main" id="{CA83F1CC-3F7B-468D-B4A6-E3F5EB759D00}"/>
                </a:ext>
              </a:extLst>
            </p:cNvPr>
            <p:cNvGrpSpPr/>
            <p:nvPr/>
          </p:nvGrpSpPr>
          <p:grpSpPr>
            <a:xfrm>
              <a:off x="2113686" y="2064856"/>
              <a:ext cx="4114498" cy="1004104"/>
              <a:chOff x="1718743" y="2641406"/>
              <a:chExt cx="4114498" cy="1004104"/>
            </a:xfrm>
          </p:grpSpPr>
          <p:sp>
            <p:nvSpPr>
              <p:cNvPr id="4" name="左大かっこ 3">
                <a:extLst>
                  <a:ext uri="{FF2B5EF4-FFF2-40B4-BE49-F238E27FC236}">
                    <a16:creationId xmlns:a16="http://schemas.microsoft.com/office/drawing/2014/main" id="{6F0D47E7-F536-4879-82ED-2D43B470F79C}"/>
                  </a:ext>
                </a:extLst>
              </p:cNvPr>
              <p:cNvSpPr/>
              <p:nvPr/>
            </p:nvSpPr>
            <p:spPr>
              <a:xfrm>
                <a:off x="1728785" y="2685025"/>
                <a:ext cx="131998" cy="756000"/>
              </a:xfrm>
              <a:prstGeom prst="leftBracket">
                <a:avLst>
                  <a:gd name="adj" fmla="val 6228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D0CF216-1841-42B6-A6F3-D59D8287C820}"/>
                  </a:ext>
                </a:extLst>
              </p:cNvPr>
              <p:cNvSpPr/>
              <p:nvPr/>
            </p:nvSpPr>
            <p:spPr>
              <a:xfrm>
                <a:off x="1718743" y="2641406"/>
                <a:ext cx="4114498" cy="10041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kumimoji="1" lang="ja-JP" altLang="en-US" sz="1500" dirty="0">
                    <a:solidFill>
                      <a:schemeClr val="tx1"/>
                    </a:solidFill>
                    <a:latin typeface="HG丸ｺﾞｼｯｸM-PRO" panose="020F0600000000000000" pitchFamily="50" charset="-128"/>
                    <a:ea typeface="HG丸ｺﾞｼｯｸM-PRO" panose="020F0600000000000000" pitchFamily="50" charset="-128"/>
                  </a:rPr>
                  <a:t>・入学時増額奨学資金借用証書</a:t>
                </a:r>
                <a:endParaRPr kumimoji="1" lang="en-US" altLang="ja-JP" sz="15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500" dirty="0">
                    <a:solidFill>
                      <a:schemeClr val="tx1"/>
                    </a:solidFill>
                    <a:latin typeface="HG丸ｺﾞｼｯｸM-PRO" panose="020F0600000000000000" pitchFamily="50" charset="-128"/>
                    <a:ea typeface="HG丸ｺﾞｼｯｸM-PRO" panose="020F0600000000000000" pitchFamily="50" charset="-128"/>
                  </a:rPr>
                  <a:t>・連帯保証人の印鑑登録証明書</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500" dirty="0">
                    <a:solidFill>
                      <a:schemeClr val="tx1"/>
                    </a:solidFill>
                    <a:latin typeface="HG丸ｺﾞｼｯｸM-PRO" panose="020F0600000000000000" pitchFamily="50" charset="-128"/>
                    <a:ea typeface="HG丸ｺﾞｼｯｸM-PRO" panose="020F0600000000000000" pitchFamily="50" charset="-128"/>
                  </a:rPr>
                  <a:t>・合格を証する書類（合格通知書等のコピー）</a:t>
                </a:r>
              </a:p>
            </p:txBody>
          </p:sp>
        </p:grpSp>
      </p:grpSp>
      <p:cxnSp>
        <p:nvCxnSpPr>
          <p:cNvPr id="7" name="直線コネクタ 6">
            <a:extLst>
              <a:ext uri="{FF2B5EF4-FFF2-40B4-BE49-F238E27FC236}">
                <a16:creationId xmlns:a16="http://schemas.microsoft.com/office/drawing/2014/main" id="{F73A70C9-08A3-4EA5-B71A-A9363CBB9A50}"/>
              </a:ext>
            </a:extLst>
          </p:cNvPr>
          <p:cNvCxnSpPr>
            <a:cxnSpLocks/>
          </p:cNvCxnSpPr>
          <p:nvPr/>
        </p:nvCxnSpPr>
        <p:spPr>
          <a:xfrm>
            <a:off x="1619672" y="1672162"/>
            <a:ext cx="0" cy="4680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E644F1FE-AE2E-45B4-AAF5-01A35E6A9CE4}"/>
              </a:ext>
            </a:extLst>
          </p:cNvPr>
          <p:cNvSpPr/>
          <p:nvPr/>
        </p:nvSpPr>
        <p:spPr>
          <a:xfrm>
            <a:off x="6190190" y="1793777"/>
            <a:ext cx="2436793" cy="809503"/>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kumimoji="1"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600" b="1" u="sng"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rPr>
              <a:t>提出がない場合は</a:t>
            </a:r>
            <a:endParaRPr kumimoji="1"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rPr>
              <a:t>辞退とみなします</a:t>
            </a:r>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a:t>
            </a:r>
          </a:p>
        </p:txBody>
      </p:sp>
      <p:grpSp>
        <p:nvGrpSpPr>
          <p:cNvPr id="41" name="グループ化 40">
            <a:extLst>
              <a:ext uri="{FF2B5EF4-FFF2-40B4-BE49-F238E27FC236}">
                <a16:creationId xmlns:a16="http://schemas.microsoft.com/office/drawing/2014/main" id="{68B134E1-E185-48ED-BF14-D85306ADA8A2}"/>
              </a:ext>
            </a:extLst>
          </p:cNvPr>
          <p:cNvGrpSpPr/>
          <p:nvPr/>
        </p:nvGrpSpPr>
        <p:grpSpPr>
          <a:xfrm>
            <a:off x="1814326" y="5445224"/>
            <a:ext cx="7174390" cy="666964"/>
            <a:chOff x="1814326" y="5579948"/>
            <a:chExt cx="7174390" cy="666964"/>
          </a:xfrm>
        </p:grpSpPr>
        <p:sp>
          <p:nvSpPr>
            <p:cNvPr id="42" name="角丸四角形 38">
              <a:extLst>
                <a:ext uri="{FF2B5EF4-FFF2-40B4-BE49-F238E27FC236}">
                  <a16:creationId xmlns:a16="http://schemas.microsoft.com/office/drawing/2014/main" id="{CFDA8560-6C8F-40F8-A6D3-29658629ADFB}"/>
                </a:ext>
              </a:extLst>
            </p:cNvPr>
            <p:cNvSpPr/>
            <p:nvPr/>
          </p:nvSpPr>
          <p:spPr>
            <a:xfrm>
              <a:off x="1814326" y="5795972"/>
              <a:ext cx="2109602" cy="432048"/>
            </a:xfrm>
            <a:prstGeom prst="roundRect">
              <a:avLst/>
            </a:prstGeom>
            <a:noFill/>
            <a:ln w="44450" cmpd="dbl">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solidFill>
                    <a:srgbClr val="002060"/>
                  </a:solidFill>
                  <a:latin typeface="HG丸ｺﾞｼｯｸM-PRO" panose="020F0600000000000000" pitchFamily="50" charset="-128"/>
                  <a:ea typeface="HG丸ｺﾞｼｯｸM-PRO" panose="020F0600000000000000" pitchFamily="50" charset="-128"/>
                </a:rPr>
                <a:t>生徒本人</a:t>
              </a:r>
              <a:r>
                <a:rPr lang="ja-JP" altLang="en-US" sz="1800" b="1" dirty="0">
                  <a:solidFill>
                    <a:srgbClr val="002060"/>
                  </a:solidFill>
                  <a:latin typeface="HG丸ｺﾞｼｯｸM-PRO" panose="020F0600000000000000" pitchFamily="50" charset="-128"/>
                  <a:ea typeface="HG丸ｺﾞｼｯｸM-PRO" panose="020F0600000000000000" pitchFamily="50" charset="-128"/>
                </a:rPr>
                <a:t>の口座</a:t>
              </a:r>
              <a:endParaRPr kumimoji="1" lang="ja-JP" altLang="en-US" sz="18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43" name="正方形/長方形 42">
              <a:extLst>
                <a:ext uri="{FF2B5EF4-FFF2-40B4-BE49-F238E27FC236}">
                  <a16:creationId xmlns:a16="http://schemas.microsoft.com/office/drawing/2014/main" id="{C50FBF59-A2A9-499C-A6C4-1F52A555F741}"/>
                </a:ext>
              </a:extLst>
            </p:cNvPr>
            <p:cNvSpPr/>
            <p:nvPr/>
          </p:nvSpPr>
          <p:spPr>
            <a:xfrm>
              <a:off x="3923928" y="5579948"/>
              <a:ext cx="3426796" cy="369332"/>
            </a:xfrm>
            <a:prstGeom prst="rect">
              <a:avLst/>
            </a:prstGeom>
            <a:noFill/>
          </p:spPr>
          <p:txBody>
            <a:bodyPr wrap="square" lIns="91440" tIns="45720" rIns="91440" bIns="45720">
              <a:spAutoFit/>
            </a:bodyPr>
            <a:lstStyle/>
            <a:p>
              <a:pPr algn="ct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生徒本人の口座に振込</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sp>
          <p:nvSpPr>
            <p:cNvPr id="44" name="矢印: 右 43">
              <a:extLst>
                <a:ext uri="{FF2B5EF4-FFF2-40B4-BE49-F238E27FC236}">
                  <a16:creationId xmlns:a16="http://schemas.microsoft.com/office/drawing/2014/main" id="{A538BB8E-0517-40F8-8B86-778776C4D9A9}"/>
                </a:ext>
              </a:extLst>
            </p:cNvPr>
            <p:cNvSpPr/>
            <p:nvPr/>
          </p:nvSpPr>
          <p:spPr>
            <a:xfrm rot="10800000">
              <a:off x="3962776" y="5886896"/>
              <a:ext cx="3633560" cy="288032"/>
            </a:xfrm>
            <a:prstGeom prst="rightArrow">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61">
              <a:extLst>
                <a:ext uri="{FF2B5EF4-FFF2-40B4-BE49-F238E27FC236}">
                  <a16:creationId xmlns:a16="http://schemas.microsoft.com/office/drawing/2014/main" id="{EBED86E0-2037-497E-9724-0D9FF73AAB26}"/>
                </a:ext>
              </a:extLst>
            </p:cNvPr>
            <p:cNvSpPr/>
            <p:nvPr/>
          </p:nvSpPr>
          <p:spPr>
            <a:xfrm>
              <a:off x="7350723" y="5814912"/>
              <a:ext cx="1637993" cy="432000"/>
            </a:xfrm>
            <a:prstGeom prst="roundRect">
              <a:avLst/>
            </a:prstGeom>
            <a:solidFill>
              <a:srgbClr val="CC9B00"/>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大阪府育英会</a:t>
              </a:r>
            </a:p>
          </p:txBody>
        </p:sp>
      </p:grpSp>
      <p:sp>
        <p:nvSpPr>
          <p:cNvPr id="46" name="正方形/長方形 45">
            <a:extLst>
              <a:ext uri="{FF2B5EF4-FFF2-40B4-BE49-F238E27FC236}">
                <a16:creationId xmlns:a16="http://schemas.microsoft.com/office/drawing/2014/main" id="{7B81BF26-3E20-40FB-BE83-BA2FFE542587}"/>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30</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0" name="テキスト ボックス 29">
            <a:extLst>
              <a:ext uri="{FF2B5EF4-FFF2-40B4-BE49-F238E27FC236}">
                <a16:creationId xmlns:a16="http://schemas.microsoft.com/office/drawing/2014/main" id="{C2FB3C35-50AD-4C94-B1B3-6DFC84A8B9D1}"/>
              </a:ext>
            </a:extLst>
          </p:cNvPr>
          <p:cNvSpPr txBox="1"/>
          <p:nvPr/>
        </p:nvSpPr>
        <p:spPr>
          <a:xfrm>
            <a:off x="263010" y="2259742"/>
            <a:ext cx="1406363" cy="338554"/>
          </a:xfrm>
          <a:prstGeom prst="rect">
            <a:avLst/>
          </a:prstGeom>
          <a:noFill/>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　</a:t>
            </a:r>
            <a:r>
              <a:rPr kumimoji="1" lang="ja-JP" altLang="en-US" sz="1600" b="1" dirty="0">
                <a:latin typeface="HG丸ｺﾞｼｯｸM-PRO" panose="020F0600000000000000" pitchFamily="50" charset="-128"/>
                <a:ea typeface="HG丸ｺﾞｼｯｸM-PRO" panose="020F0600000000000000" pitchFamily="50" charset="-128"/>
              </a:rPr>
              <a:t>３月下旬</a:t>
            </a:r>
          </a:p>
        </p:txBody>
      </p:sp>
      <p:sp>
        <p:nvSpPr>
          <p:cNvPr id="31" name="テキスト ボックス 30">
            <a:extLst>
              <a:ext uri="{FF2B5EF4-FFF2-40B4-BE49-F238E27FC236}">
                <a16:creationId xmlns:a16="http://schemas.microsoft.com/office/drawing/2014/main" id="{F2D7A7BB-BF51-45A1-AA6A-F040AB726CE5}"/>
              </a:ext>
            </a:extLst>
          </p:cNvPr>
          <p:cNvSpPr txBox="1"/>
          <p:nvPr/>
        </p:nvSpPr>
        <p:spPr>
          <a:xfrm>
            <a:off x="755576" y="1971710"/>
            <a:ext cx="677108" cy="377170"/>
          </a:xfrm>
          <a:prstGeom prst="rect">
            <a:avLst/>
          </a:prstGeom>
          <a:noFill/>
        </p:spPr>
        <p:txBody>
          <a:bodyPr vert="eaVert" wrap="square" rtlCol="0">
            <a:spAutoFit/>
          </a:bodyPr>
          <a:lstStyle/>
          <a:p>
            <a:pPr algn="ctr"/>
            <a:r>
              <a:rPr lang="ja-JP" altLang="en-US" sz="1600" b="1" dirty="0">
                <a:latin typeface="HG丸ｺﾞｼｯｸM-PRO" panose="020F0600000000000000" pitchFamily="50" charset="-128"/>
                <a:ea typeface="HG丸ｺﾞｼｯｸM-PRO" panose="020F0600000000000000" pitchFamily="50" charset="-128"/>
              </a:rPr>
              <a:t>　～</a:t>
            </a:r>
            <a:endParaRPr kumimoji="1" lang="ja-JP" altLang="en-US" sz="16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37433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AE25255-C175-4231-803D-F05E1F56B7A7}"/>
              </a:ext>
            </a:extLst>
          </p:cNvPr>
          <p:cNvGrpSpPr/>
          <p:nvPr/>
        </p:nvGrpSpPr>
        <p:grpSpPr>
          <a:xfrm>
            <a:off x="0" y="44624"/>
            <a:ext cx="9144000" cy="495376"/>
            <a:chOff x="0" y="44624"/>
            <a:chExt cx="9144000" cy="495376"/>
          </a:xfrm>
        </p:grpSpPr>
        <p:grpSp>
          <p:nvGrpSpPr>
            <p:cNvPr id="22" name="グループ化 21">
              <a:extLst>
                <a:ext uri="{FF2B5EF4-FFF2-40B4-BE49-F238E27FC236}">
                  <a16:creationId xmlns:a16="http://schemas.microsoft.com/office/drawing/2014/main" id="{DB5B0CE2-763E-4A3A-A810-1D1096CE9CDF}"/>
                </a:ext>
              </a:extLst>
            </p:cNvPr>
            <p:cNvGrpSpPr/>
            <p:nvPr/>
          </p:nvGrpSpPr>
          <p:grpSpPr>
            <a:xfrm>
              <a:off x="107504" y="44624"/>
              <a:ext cx="4536504" cy="448106"/>
              <a:chOff x="107504" y="44624"/>
              <a:chExt cx="4536504" cy="448106"/>
            </a:xfrm>
          </p:grpSpPr>
          <p:sp>
            <p:nvSpPr>
              <p:cNvPr id="24" name="四角形: 角を丸くする 23">
                <a:extLst>
                  <a:ext uri="{FF2B5EF4-FFF2-40B4-BE49-F238E27FC236}">
                    <a16:creationId xmlns:a16="http://schemas.microsoft.com/office/drawing/2014/main" id="{4A81E942-CFBF-4B06-B7DF-688DB368F93D}"/>
                  </a:ext>
                </a:extLst>
              </p:cNvPr>
              <p:cNvSpPr/>
              <p:nvPr/>
            </p:nvSpPr>
            <p:spPr>
              <a:xfrm>
                <a:off x="107504" y="79723"/>
                <a:ext cx="426617" cy="413007"/>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５</a:t>
                </a:r>
              </a:p>
            </p:txBody>
          </p:sp>
          <p:sp>
            <p:nvSpPr>
              <p:cNvPr id="26" name="正方形/長方形 25">
                <a:extLst>
                  <a:ext uri="{FF2B5EF4-FFF2-40B4-BE49-F238E27FC236}">
                    <a16:creationId xmlns:a16="http://schemas.microsoft.com/office/drawing/2014/main" id="{4932B3FC-2988-476A-8771-C2639611E114}"/>
                  </a:ext>
                </a:extLst>
              </p:cNvPr>
              <p:cNvSpPr/>
              <p:nvPr/>
            </p:nvSpPr>
            <p:spPr>
              <a:xfrm>
                <a:off x="678137" y="44624"/>
                <a:ext cx="3965871" cy="448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借入手続き</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p:txBody>
          </p:sp>
        </p:grpSp>
        <p:cxnSp>
          <p:nvCxnSpPr>
            <p:cNvPr id="23" name="直線コネクタ 22">
              <a:extLst>
                <a:ext uri="{FF2B5EF4-FFF2-40B4-BE49-F238E27FC236}">
                  <a16:creationId xmlns:a16="http://schemas.microsoft.com/office/drawing/2014/main" id="{E617829F-3033-49CE-89FC-EA077E5908F5}"/>
                </a:ext>
              </a:extLst>
            </p:cNvPr>
            <p:cNvCxnSpPr>
              <a:cxnSpLocks/>
            </p:cNvCxnSpPr>
            <p:nvPr/>
          </p:nvCxnSpPr>
          <p:spPr>
            <a:xfrm>
              <a:off x="0" y="540000"/>
              <a:ext cx="9144000" cy="0"/>
            </a:xfrm>
            <a:prstGeom prst="line">
              <a:avLst/>
            </a:prstGeom>
            <a:ln w="38100">
              <a:solidFill>
                <a:srgbClr val="009644"/>
              </a:solidFill>
            </a:ln>
          </p:spPr>
          <p:style>
            <a:lnRef idx="1">
              <a:schemeClr val="accent1"/>
            </a:lnRef>
            <a:fillRef idx="0">
              <a:schemeClr val="accent1"/>
            </a:fillRef>
            <a:effectRef idx="0">
              <a:schemeClr val="accent1"/>
            </a:effectRef>
            <a:fontRef idx="minor">
              <a:schemeClr val="tx1"/>
            </a:fontRef>
          </p:style>
        </p:cxnSp>
      </p:grpSp>
      <p:sp>
        <p:nvSpPr>
          <p:cNvPr id="35" name="四角形: 角を丸くする 34">
            <a:extLst>
              <a:ext uri="{FF2B5EF4-FFF2-40B4-BE49-F238E27FC236}">
                <a16:creationId xmlns:a16="http://schemas.microsoft.com/office/drawing/2014/main" id="{D7D96FFF-339A-4F91-8099-4DEA2074DDB3}"/>
              </a:ext>
            </a:extLst>
          </p:cNvPr>
          <p:cNvSpPr/>
          <p:nvPr/>
        </p:nvSpPr>
        <p:spPr>
          <a:xfrm>
            <a:off x="441979" y="865693"/>
            <a:ext cx="2329821" cy="432000"/>
          </a:xfrm>
          <a:prstGeom prst="roundRect">
            <a:avLst>
              <a:gd name="adj" fmla="val 34662"/>
            </a:avLst>
          </a:prstGeom>
          <a:solidFill>
            <a:schemeClr val="bg1"/>
          </a:solidFill>
          <a:ln w="69850" cmpd="thickThi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奨　学　資　金</a:t>
            </a:r>
          </a:p>
        </p:txBody>
      </p:sp>
      <p:sp>
        <p:nvSpPr>
          <p:cNvPr id="125" name="矢印: 右 124">
            <a:extLst>
              <a:ext uri="{FF2B5EF4-FFF2-40B4-BE49-F238E27FC236}">
                <a16:creationId xmlns:a16="http://schemas.microsoft.com/office/drawing/2014/main" id="{5652141F-1848-4C1D-9455-6CFC359385C5}"/>
              </a:ext>
            </a:extLst>
          </p:cNvPr>
          <p:cNvSpPr/>
          <p:nvPr/>
        </p:nvSpPr>
        <p:spPr>
          <a:xfrm rot="10800000">
            <a:off x="3726157" y="4483463"/>
            <a:ext cx="2358011" cy="288032"/>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7" name="正方形/長方形 126">
            <a:extLst>
              <a:ext uri="{FF2B5EF4-FFF2-40B4-BE49-F238E27FC236}">
                <a16:creationId xmlns:a16="http://schemas.microsoft.com/office/drawing/2014/main" id="{C0BEF138-E073-4C66-88D3-57614B19A2A0}"/>
              </a:ext>
            </a:extLst>
          </p:cNvPr>
          <p:cNvSpPr/>
          <p:nvPr/>
        </p:nvSpPr>
        <p:spPr>
          <a:xfrm>
            <a:off x="3819413" y="4149080"/>
            <a:ext cx="1040619" cy="369332"/>
          </a:xfrm>
          <a:prstGeom prst="rect">
            <a:avLst/>
          </a:prstGeom>
          <a:noFill/>
        </p:spPr>
        <p:txBody>
          <a:bodyPr wrap="square" lIns="91440" tIns="45720" rIns="91440" bIns="45720">
            <a:spAutoFit/>
          </a:bodyPr>
          <a:lstStyle/>
          <a:p>
            <a:pPr algn="ctr"/>
            <a:r>
              <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交  付</a:t>
            </a:r>
          </a:p>
        </p:txBody>
      </p:sp>
      <p:sp>
        <p:nvSpPr>
          <p:cNvPr id="110" name="角丸四角形 55">
            <a:extLst>
              <a:ext uri="{FF2B5EF4-FFF2-40B4-BE49-F238E27FC236}">
                <a16:creationId xmlns:a16="http://schemas.microsoft.com/office/drawing/2014/main" id="{FC844B6B-41BA-405F-92CC-28FF5E63BA12}"/>
              </a:ext>
            </a:extLst>
          </p:cNvPr>
          <p:cNvSpPr/>
          <p:nvPr/>
        </p:nvSpPr>
        <p:spPr>
          <a:xfrm>
            <a:off x="4788024" y="4437753"/>
            <a:ext cx="1645711" cy="431407"/>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latin typeface="HG丸ｺﾞｼｯｸM-PRO" panose="020F0600000000000000" pitchFamily="50" charset="-128"/>
                <a:ea typeface="HG丸ｺﾞｼｯｸM-PRO" panose="020F0600000000000000" pitchFamily="50" charset="-128"/>
              </a:rPr>
              <a:t>進学先高校等</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48" name="縦書きテキスト プレースホルダー 2">
            <a:extLst>
              <a:ext uri="{FF2B5EF4-FFF2-40B4-BE49-F238E27FC236}">
                <a16:creationId xmlns:a16="http://schemas.microsoft.com/office/drawing/2014/main" id="{AF80A1B8-825A-4401-82E5-8E1B011CC3E9}"/>
              </a:ext>
            </a:extLst>
          </p:cNvPr>
          <p:cNvSpPr txBox="1">
            <a:spLocks noChangeArrowheads="1"/>
          </p:cNvSpPr>
          <p:nvPr/>
        </p:nvSpPr>
        <p:spPr bwMode="auto">
          <a:xfrm>
            <a:off x="2874959" y="926225"/>
            <a:ext cx="284025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300"/>
              </a:lnSpc>
              <a:buFont typeface="Arial" panose="020B0604020202020204" pitchFamily="34" charset="0"/>
              <a:buNone/>
            </a:pP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進 学 後</a:t>
            </a:r>
            <a:r>
              <a:rPr lang="en-US" altLang="ja-JP" sz="2000" b="1" dirty="0">
                <a:latin typeface="HG丸ｺﾞｼｯｸM-PRO" panose="020F0600000000000000" pitchFamily="50" charset="-128"/>
                <a:ea typeface="HG丸ｺﾞｼｯｸM-PRO" panose="020F0600000000000000" pitchFamily="50" charset="-128"/>
              </a:rPr>
              <a:t>】</a:t>
            </a:r>
            <a:endParaRPr lang="en-US" altLang="zh-TW" sz="2000" b="1" dirty="0">
              <a:latin typeface="HG丸ｺﾞｼｯｸM-PRO" panose="020F0600000000000000" pitchFamily="50" charset="-128"/>
              <a:ea typeface="HG丸ｺﾞｼｯｸM-PRO" panose="020F0600000000000000" pitchFamily="50" charset="-128"/>
            </a:endParaRPr>
          </a:p>
        </p:txBody>
      </p:sp>
      <p:sp>
        <p:nvSpPr>
          <p:cNvPr id="34" name="矢印: 右 33">
            <a:extLst>
              <a:ext uri="{FF2B5EF4-FFF2-40B4-BE49-F238E27FC236}">
                <a16:creationId xmlns:a16="http://schemas.microsoft.com/office/drawing/2014/main" id="{42BF5736-4196-42A0-9D79-44F7E97AC03B}"/>
              </a:ext>
            </a:extLst>
          </p:cNvPr>
          <p:cNvSpPr/>
          <p:nvPr/>
        </p:nvSpPr>
        <p:spPr>
          <a:xfrm rot="10800000">
            <a:off x="6454985" y="4509120"/>
            <a:ext cx="1040617" cy="288032"/>
          </a:xfrm>
          <a:prstGeom prst="rightArrow">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直線コネクタ 35">
            <a:extLst>
              <a:ext uri="{FF2B5EF4-FFF2-40B4-BE49-F238E27FC236}">
                <a16:creationId xmlns:a16="http://schemas.microsoft.com/office/drawing/2014/main" id="{35F12076-4A03-4BF7-9F2D-718FEFDCD178}"/>
              </a:ext>
            </a:extLst>
          </p:cNvPr>
          <p:cNvCxnSpPr>
            <a:cxnSpLocks/>
          </p:cNvCxnSpPr>
          <p:nvPr/>
        </p:nvCxnSpPr>
        <p:spPr>
          <a:xfrm>
            <a:off x="1619672" y="1510424"/>
            <a:ext cx="0" cy="4968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7C161359-8428-4696-8F24-449CEF1C0DC6}"/>
              </a:ext>
            </a:extLst>
          </p:cNvPr>
          <p:cNvSpPr txBox="1"/>
          <p:nvPr/>
        </p:nvSpPr>
        <p:spPr>
          <a:xfrm>
            <a:off x="263010" y="1628800"/>
            <a:ext cx="1406363" cy="338554"/>
          </a:xfrm>
          <a:prstGeom prst="rect">
            <a:avLst/>
          </a:prstGeom>
          <a:noFill/>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４</a:t>
            </a:r>
            <a:r>
              <a:rPr kumimoji="1" lang="ja-JP" altLang="en-US" sz="1600" b="1" dirty="0">
                <a:latin typeface="HG丸ｺﾞｼｯｸM-PRO" panose="020F0600000000000000" pitchFamily="50" charset="-128"/>
                <a:ea typeface="HG丸ｺﾞｼｯｸM-PRO" panose="020F0600000000000000" pitchFamily="50" charset="-128"/>
              </a:rPr>
              <a:t>月</a:t>
            </a:r>
            <a:r>
              <a:rPr lang="ja-JP" altLang="en-US" sz="1600" b="1" dirty="0">
                <a:latin typeface="HG丸ｺﾞｼｯｸM-PRO" panose="020F0600000000000000" pitchFamily="50" charset="-128"/>
                <a:ea typeface="HG丸ｺﾞｼｯｸM-PRO" panose="020F0600000000000000" pitchFamily="50" charset="-128"/>
              </a:rPr>
              <a:t>上</a:t>
            </a:r>
            <a:r>
              <a:rPr kumimoji="1" lang="ja-JP" altLang="en-US" sz="1600" b="1" dirty="0">
                <a:latin typeface="HG丸ｺﾞｼｯｸM-PRO" panose="020F0600000000000000" pitchFamily="50" charset="-128"/>
                <a:ea typeface="HG丸ｺﾞｼｯｸM-PRO" panose="020F0600000000000000" pitchFamily="50" charset="-128"/>
              </a:rPr>
              <a:t>旬</a:t>
            </a:r>
          </a:p>
        </p:txBody>
      </p:sp>
      <p:grpSp>
        <p:nvGrpSpPr>
          <p:cNvPr id="45" name="グループ化 44">
            <a:extLst>
              <a:ext uri="{FF2B5EF4-FFF2-40B4-BE49-F238E27FC236}">
                <a16:creationId xmlns:a16="http://schemas.microsoft.com/office/drawing/2014/main" id="{535230F3-485D-456B-912A-61B1F8B5260E}"/>
              </a:ext>
            </a:extLst>
          </p:cNvPr>
          <p:cNvGrpSpPr/>
          <p:nvPr/>
        </p:nvGrpSpPr>
        <p:grpSpPr>
          <a:xfrm>
            <a:off x="1759722" y="1628800"/>
            <a:ext cx="4540470" cy="1368152"/>
            <a:chOff x="1759722" y="1700808"/>
            <a:chExt cx="4540470" cy="1368152"/>
          </a:xfrm>
        </p:grpSpPr>
        <p:sp>
          <p:nvSpPr>
            <p:cNvPr id="46" name="正方形/長方形 45">
              <a:extLst>
                <a:ext uri="{FF2B5EF4-FFF2-40B4-BE49-F238E27FC236}">
                  <a16:creationId xmlns:a16="http://schemas.microsoft.com/office/drawing/2014/main" id="{99A0DD9A-B9B9-416B-942E-92C0D1E9E7A9}"/>
                </a:ext>
              </a:extLst>
            </p:cNvPr>
            <p:cNvSpPr/>
            <p:nvPr/>
          </p:nvSpPr>
          <p:spPr>
            <a:xfrm>
              <a:off x="1759722" y="1700808"/>
              <a:ext cx="2968560" cy="44577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lang="ja-JP" altLang="en-US"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借入手続書類</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提出</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47" name="グループ化 46">
              <a:extLst>
                <a:ext uri="{FF2B5EF4-FFF2-40B4-BE49-F238E27FC236}">
                  <a16:creationId xmlns:a16="http://schemas.microsoft.com/office/drawing/2014/main" id="{80869A9A-A2B0-4051-8265-0ED69D637938}"/>
                </a:ext>
              </a:extLst>
            </p:cNvPr>
            <p:cNvGrpSpPr/>
            <p:nvPr/>
          </p:nvGrpSpPr>
          <p:grpSpPr>
            <a:xfrm>
              <a:off x="2135746" y="2064856"/>
              <a:ext cx="4164446" cy="1004104"/>
              <a:chOff x="1740803" y="2641406"/>
              <a:chExt cx="4164446" cy="1004104"/>
            </a:xfrm>
          </p:grpSpPr>
          <p:sp>
            <p:nvSpPr>
              <p:cNvPr id="49" name="左大かっこ 48">
                <a:extLst>
                  <a:ext uri="{FF2B5EF4-FFF2-40B4-BE49-F238E27FC236}">
                    <a16:creationId xmlns:a16="http://schemas.microsoft.com/office/drawing/2014/main" id="{126127E1-1394-43DA-9B7F-C3BB1F162294}"/>
                  </a:ext>
                </a:extLst>
              </p:cNvPr>
              <p:cNvSpPr/>
              <p:nvPr/>
            </p:nvSpPr>
            <p:spPr>
              <a:xfrm>
                <a:off x="1740803" y="2685025"/>
                <a:ext cx="131998" cy="756000"/>
              </a:xfrm>
              <a:prstGeom prst="leftBracket">
                <a:avLst>
                  <a:gd name="adj" fmla="val 6228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D69EA0C1-25B1-456F-825A-F063EED59A4E}"/>
                  </a:ext>
                </a:extLst>
              </p:cNvPr>
              <p:cNvSpPr/>
              <p:nvPr/>
            </p:nvSpPr>
            <p:spPr>
              <a:xfrm>
                <a:off x="1741051" y="2641406"/>
                <a:ext cx="4164198" cy="10041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kumimoji="1" lang="ja-JP" altLang="en-US" sz="1500" dirty="0">
                    <a:solidFill>
                      <a:schemeClr val="tx1"/>
                    </a:solidFill>
                    <a:latin typeface="HG丸ｺﾞｼｯｸM-PRO" panose="020F0600000000000000" pitchFamily="50" charset="-128"/>
                    <a:ea typeface="HG丸ｺﾞｼｯｸM-PRO" panose="020F0600000000000000" pitchFamily="50" charset="-128"/>
                  </a:rPr>
                  <a:t>・進学届</a:t>
                </a:r>
                <a:endParaRPr kumimoji="1" lang="en-US" altLang="ja-JP" sz="15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500" dirty="0">
                    <a:solidFill>
                      <a:schemeClr val="tx1"/>
                    </a:solidFill>
                    <a:latin typeface="HG丸ｺﾞｼｯｸM-PRO" panose="020F0600000000000000" pitchFamily="50" charset="-128"/>
                    <a:ea typeface="HG丸ｺﾞｼｯｸM-PRO" panose="020F0600000000000000" pitchFamily="50" charset="-128"/>
                  </a:rPr>
                  <a:t>・奨学資金借用証書</a:t>
                </a:r>
                <a:endParaRPr kumimoji="1" lang="en-US" altLang="ja-JP" sz="15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500" dirty="0">
                    <a:solidFill>
                      <a:schemeClr val="tx1"/>
                    </a:solidFill>
                    <a:latin typeface="HG丸ｺﾞｼｯｸM-PRO" panose="020F0600000000000000" pitchFamily="50" charset="-128"/>
                    <a:ea typeface="HG丸ｺﾞｼｯｸM-PRO" panose="020F0600000000000000" pitchFamily="50" charset="-128"/>
                  </a:rPr>
                  <a:t>・連帯保証人の印鑑登録証明書</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p:txBody>
          </p:sp>
        </p:grpSp>
      </p:grpSp>
      <p:sp>
        <p:nvSpPr>
          <p:cNvPr id="51" name="角丸四角形 61">
            <a:extLst>
              <a:ext uri="{FF2B5EF4-FFF2-40B4-BE49-F238E27FC236}">
                <a16:creationId xmlns:a16="http://schemas.microsoft.com/office/drawing/2014/main" id="{235BB413-FD69-4167-90DB-5C040F17DA2F}"/>
              </a:ext>
            </a:extLst>
          </p:cNvPr>
          <p:cNvSpPr/>
          <p:nvPr/>
        </p:nvSpPr>
        <p:spPr>
          <a:xfrm>
            <a:off x="7350723" y="3043326"/>
            <a:ext cx="1636687" cy="432000"/>
          </a:xfrm>
          <a:prstGeom prst="roundRect">
            <a:avLst/>
          </a:prstGeom>
          <a:solidFill>
            <a:srgbClr val="CC9B00"/>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大阪府育英会</a:t>
            </a:r>
          </a:p>
        </p:txBody>
      </p:sp>
      <p:sp>
        <p:nvSpPr>
          <p:cNvPr id="52" name="矢印: 右 51">
            <a:extLst>
              <a:ext uri="{FF2B5EF4-FFF2-40B4-BE49-F238E27FC236}">
                <a16:creationId xmlns:a16="http://schemas.microsoft.com/office/drawing/2014/main" id="{1B7008C3-7DC1-41FC-A918-FDFEAC766A8E}"/>
              </a:ext>
            </a:extLst>
          </p:cNvPr>
          <p:cNvSpPr/>
          <p:nvPr/>
        </p:nvSpPr>
        <p:spPr>
          <a:xfrm>
            <a:off x="3635896" y="3112610"/>
            <a:ext cx="1116000" cy="288032"/>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38">
            <a:extLst>
              <a:ext uri="{FF2B5EF4-FFF2-40B4-BE49-F238E27FC236}">
                <a16:creationId xmlns:a16="http://schemas.microsoft.com/office/drawing/2014/main" id="{609DE5E5-F46C-4161-B5CD-142E065DB053}"/>
              </a:ext>
            </a:extLst>
          </p:cNvPr>
          <p:cNvSpPr/>
          <p:nvPr/>
        </p:nvSpPr>
        <p:spPr>
          <a:xfrm>
            <a:off x="2066556" y="2945639"/>
            <a:ext cx="1638000" cy="627377"/>
          </a:xfrm>
          <a:prstGeom prst="roundRect">
            <a:avLst/>
          </a:prstGeom>
          <a:ln>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申  込  者</a:t>
            </a:r>
            <a:endParaRPr kumimoji="1" lang="en-US" altLang="ja-JP" sz="1800" b="1" dirty="0">
              <a:latin typeface="HG丸ｺﾞｼｯｸM-PRO" panose="020F0600000000000000" pitchFamily="50" charset="-128"/>
              <a:ea typeface="HG丸ｺﾞｼｯｸM-PRO" panose="020F0600000000000000" pitchFamily="50" charset="-128"/>
            </a:endParaRPr>
          </a:p>
          <a:p>
            <a:pPr algn="ctr"/>
            <a:r>
              <a:rPr kumimoji="1" lang="ja-JP" altLang="en-US" sz="1800" b="1" dirty="0">
                <a:latin typeface="HG丸ｺﾞｼｯｸM-PRO" panose="020F0600000000000000" pitchFamily="50" charset="-128"/>
                <a:ea typeface="HG丸ｺﾞｼｯｸM-PRO" panose="020F0600000000000000" pitchFamily="50" charset="-128"/>
              </a:rPr>
              <a:t>（生徒本人）</a:t>
            </a:r>
          </a:p>
        </p:txBody>
      </p:sp>
      <p:sp>
        <p:nvSpPr>
          <p:cNvPr id="54" name="矢印: 右 53">
            <a:extLst>
              <a:ext uri="{FF2B5EF4-FFF2-40B4-BE49-F238E27FC236}">
                <a16:creationId xmlns:a16="http://schemas.microsoft.com/office/drawing/2014/main" id="{6522846B-E9CF-4CB2-8512-4123EBA65BBF}"/>
              </a:ext>
            </a:extLst>
          </p:cNvPr>
          <p:cNvSpPr/>
          <p:nvPr/>
        </p:nvSpPr>
        <p:spPr>
          <a:xfrm>
            <a:off x="6192304" y="3119335"/>
            <a:ext cx="1116000" cy="288032"/>
          </a:xfrm>
          <a:prstGeom prst="rightArrow">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角丸四角形 55">
            <a:extLst>
              <a:ext uri="{FF2B5EF4-FFF2-40B4-BE49-F238E27FC236}">
                <a16:creationId xmlns:a16="http://schemas.microsoft.com/office/drawing/2014/main" id="{DF351F64-7942-4610-88D2-48ED7E6568CD}"/>
              </a:ext>
            </a:extLst>
          </p:cNvPr>
          <p:cNvSpPr/>
          <p:nvPr/>
        </p:nvSpPr>
        <p:spPr>
          <a:xfrm>
            <a:off x="4751896" y="3043919"/>
            <a:ext cx="1636687" cy="431407"/>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a:latin typeface="HG丸ｺﾞｼｯｸM-PRO" panose="020F0600000000000000" pitchFamily="50" charset="-128"/>
                <a:ea typeface="HG丸ｺﾞｼｯｸM-PRO" panose="020F0600000000000000" pitchFamily="50" charset="-128"/>
              </a:rPr>
              <a:t>進学先</a:t>
            </a:r>
            <a:r>
              <a:rPr lang="ja-JP" altLang="en-US" sz="1800" b="1" dirty="0">
                <a:latin typeface="HG丸ｺﾞｼｯｸM-PRO" panose="020F0600000000000000" pitchFamily="50" charset="-128"/>
                <a:ea typeface="HG丸ｺﾞｼｯｸM-PRO" panose="020F0600000000000000" pitchFamily="50" charset="-128"/>
              </a:rPr>
              <a:t>高校等</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55" name="テキスト ボックス 54">
            <a:extLst>
              <a:ext uri="{FF2B5EF4-FFF2-40B4-BE49-F238E27FC236}">
                <a16:creationId xmlns:a16="http://schemas.microsoft.com/office/drawing/2014/main" id="{7552A963-3F1C-4C66-AE97-BFB60FE6CF54}"/>
              </a:ext>
            </a:extLst>
          </p:cNvPr>
          <p:cNvSpPr txBox="1"/>
          <p:nvPr/>
        </p:nvSpPr>
        <p:spPr>
          <a:xfrm>
            <a:off x="263010" y="3882534"/>
            <a:ext cx="1406363" cy="338554"/>
          </a:xfrm>
          <a:prstGeom prst="rect">
            <a:avLst/>
          </a:prstGeom>
          <a:noFill/>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　５</a:t>
            </a:r>
            <a:r>
              <a:rPr kumimoji="1" lang="ja-JP" altLang="en-US" sz="1600" b="1" dirty="0">
                <a:latin typeface="HG丸ｺﾞｼｯｸM-PRO" panose="020F0600000000000000" pitchFamily="50" charset="-128"/>
                <a:ea typeface="HG丸ｺﾞｼｯｸM-PRO" panose="020F0600000000000000" pitchFamily="50" charset="-128"/>
              </a:rPr>
              <a:t>月下旬</a:t>
            </a:r>
          </a:p>
        </p:txBody>
      </p:sp>
      <p:sp>
        <p:nvSpPr>
          <p:cNvPr id="56" name="正方形/長方形 55">
            <a:extLst>
              <a:ext uri="{FF2B5EF4-FFF2-40B4-BE49-F238E27FC236}">
                <a16:creationId xmlns:a16="http://schemas.microsoft.com/office/drawing/2014/main" id="{8459543D-9855-47C0-9945-A75FEFFB7B94}"/>
              </a:ext>
            </a:extLst>
          </p:cNvPr>
          <p:cNvSpPr/>
          <p:nvPr/>
        </p:nvSpPr>
        <p:spPr>
          <a:xfrm>
            <a:off x="3653796" y="2780928"/>
            <a:ext cx="1062220" cy="369332"/>
          </a:xfrm>
          <a:prstGeom prst="rect">
            <a:avLst/>
          </a:prstGeom>
          <a:noFill/>
        </p:spPr>
        <p:txBody>
          <a:bodyPr wrap="square" lIns="91440" tIns="45720" rIns="91440" bIns="45720">
            <a:spAutoFit/>
          </a:bodyPr>
          <a:lstStyle/>
          <a:p>
            <a:pPr algn="ct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提  出</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sp>
        <p:nvSpPr>
          <p:cNvPr id="57" name="角丸四角形 38">
            <a:extLst>
              <a:ext uri="{FF2B5EF4-FFF2-40B4-BE49-F238E27FC236}">
                <a16:creationId xmlns:a16="http://schemas.microsoft.com/office/drawing/2014/main" id="{EBAB8360-CC55-4830-8623-00F1AFF6C840}"/>
              </a:ext>
            </a:extLst>
          </p:cNvPr>
          <p:cNvSpPr/>
          <p:nvPr/>
        </p:nvSpPr>
        <p:spPr>
          <a:xfrm>
            <a:off x="2069904" y="4313791"/>
            <a:ext cx="1638000" cy="627377"/>
          </a:xfrm>
          <a:prstGeom prst="roundRect">
            <a:avLst/>
          </a:prstGeom>
          <a:ln>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申  込  者</a:t>
            </a:r>
            <a:endParaRPr kumimoji="1" lang="en-US" altLang="ja-JP" sz="1800" b="1" dirty="0">
              <a:latin typeface="HG丸ｺﾞｼｯｸM-PRO" panose="020F0600000000000000" pitchFamily="50" charset="-128"/>
              <a:ea typeface="HG丸ｺﾞｼｯｸM-PRO" panose="020F0600000000000000" pitchFamily="50" charset="-128"/>
            </a:endParaRPr>
          </a:p>
          <a:p>
            <a:pPr algn="ctr"/>
            <a:r>
              <a:rPr kumimoji="1" lang="ja-JP" altLang="en-US" sz="1800" b="1" dirty="0">
                <a:latin typeface="HG丸ｺﾞｼｯｸM-PRO" panose="020F0600000000000000" pitchFamily="50" charset="-128"/>
                <a:ea typeface="HG丸ｺﾞｼｯｸM-PRO" panose="020F0600000000000000" pitchFamily="50" charset="-128"/>
              </a:rPr>
              <a:t>（生徒本人）</a:t>
            </a:r>
          </a:p>
        </p:txBody>
      </p:sp>
      <p:sp>
        <p:nvSpPr>
          <p:cNvPr id="58" name="正方形/長方形 57">
            <a:extLst>
              <a:ext uri="{FF2B5EF4-FFF2-40B4-BE49-F238E27FC236}">
                <a16:creationId xmlns:a16="http://schemas.microsoft.com/office/drawing/2014/main" id="{5E1FB854-6AEF-4AD2-9B0C-1A7C19DCCFBD}"/>
              </a:ext>
            </a:extLst>
          </p:cNvPr>
          <p:cNvSpPr/>
          <p:nvPr/>
        </p:nvSpPr>
        <p:spPr>
          <a:xfrm>
            <a:off x="1746297" y="3886780"/>
            <a:ext cx="2968560" cy="44577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lang="ja-JP" altLang="en-US"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本採用通知</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交付</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9" name="角丸四角形 61">
            <a:extLst>
              <a:ext uri="{FF2B5EF4-FFF2-40B4-BE49-F238E27FC236}">
                <a16:creationId xmlns:a16="http://schemas.microsoft.com/office/drawing/2014/main" id="{67D6D146-3ABE-4902-B7FD-99040B1E7310}"/>
              </a:ext>
            </a:extLst>
          </p:cNvPr>
          <p:cNvSpPr/>
          <p:nvPr/>
        </p:nvSpPr>
        <p:spPr>
          <a:xfrm>
            <a:off x="7350724" y="4437160"/>
            <a:ext cx="1636686" cy="432000"/>
          </a:xfrm>
          <a:prstGeom prst="roundRect">
            <a:avLst/>
          </a:prstGeom>
          <a:solidFill>
            <a:srgbClr val="CC9B00"/>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latin typeface="HG丸ｺﾞｼｯｸM-PRO" panose="020F0600000000000000" pitchFamily="50" charset="-128"/>
                <a:ea typeface="HG丸ｺﾞｼｯｸM-PRO" panose="020F0600000000000000" pitchFamily="50" charset="-128"/>
              </a:rPr>
              <a:t>大阪府</a:t>
            </a:r>
            <a:r>
              <a:rPr kumimoji="1" lang="ja-JP" altLang="en-US" sz="1800" b="1" dirty="0">
                <a:latin typeface="HG丸ｺﾞｼｯｸM-PRO" panose="020F0600000000000000" pitchFamily="50" charset="-128"/>
                <a:ea typeface="HG丸ｺﾞｼｯｸM-PRO" panose="020F0600000000000000" pitchFamily="50" charset="-128"/>
              </a:rPr>
              <a:t>育英会</a:t>
            </a:r>
          </a:p>
        </p:txBody>
      </p:sp>
      <p:sp>
        <p:nvSpPr>
          <p:cNvPr id="60" name="正方形/長方形 59">
            <a:extLst>
              <a:ext uri="{FF2B5EF4-FFF2-40B4-BE49-F238E27FC236}">
                <a16:creationId xmlns:a16="http://schemas.microsoft.com/office/drawing/2014/main" id="{569C0EED-D942-4B50-993C-B75E550C87EA}"/>
              </a:ext>
            </a:extLst>
          </p:cNvPr>
          <p:cNvSpPr/>
          <p:nvPr/>
        </p:nvSpPr>
        <p:spPr>
          <a:xfrm>
            <a:off x="6190190" y="1793777"/>
            <a:ext cx="2436793" cy="809503"/>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kumimoji="1"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600" b="1" u="sng"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rPr>
              <a:t>提出がない場合は</a:t>
            </a:r>
            <a:endParaRPr kumimoji="1"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rPr>
              <a:t>辞退とみなします</a:t>
            </a:r>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a:t>
            </a:r>
          </a:p>
        </p:txBody>
      </p:sp>
      <p:sp>
        <p:nvSpPr>
          <p:cNvPr id="61" name="テキスト ボックス 60">
            <a:extLst>
              <a:ext uri="{FF2B5EF4-FFF2-40B4-BE49-F238E27FC236}">
                <a16:creationId xmlns:a16="http://schemas.microsoft.com/office/drawing/2014/main" id="{416877F0-0653-475A-9D58-0C7ED702022A}"/>
              </a:ext>
            </a:extLst>
          </p:cNvPr>
          <p:cNvSpPr txBox="1"/>
          <p:nvPr/>
        </p:nvSpPr>
        <p:spPr>
          <a:xfrm>
            <a:off x="263010" y="5682734"/>
            <a:ext cx="1406363" cy="338554"/>
          </a:xfrm>
          <a:prstGeom prst="rect">
            <a:avLst/>
          </a:prstGeom>
          <a:noFill/>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５</a:t>
            </a:r>
            <a:r>
              <a:rPr kumimoji="1" lang="ja-JP" altLang="en-US" sz="1600" b="1" dirty="0">
                <a:latin typeface="HG丸ｺﾞｼｯｸM-PRO" panose="020F0600000000000000" pitchFamily="50" charset="-128"/>
                <a:ea typeface="HG丸ｺﾞｼｯｸM-PRO" panose="020F0600000000000000" pitchFamily="50" charset="-128"/>
              </a:rPr>
              <a:t>月３０日</a:t>
            </a:r>
          </a:p>
        </p:txBody>
      </p:sp>
      <p:sp>
        <p:nvSpPr>
          <p:cNvPr id="62" name="正方形/長方形 61">
            <a:extLst>
              <a:ext uri="{FF2B5EF4-FFF2-40B4-BE49-F238E27FC236}">
                <a16:creationId xmlns:a16="http://schemas.microsoft.com/office/drawing/2014/main" id="{D9729351-0B3C-4A1A-A8EE-888041C31703}"/>
              </a:ext>
            </a:extLst>
          </p:cNvPr>
          <p:cNvSpPr/>
          <p:nvPr/>
        </p:nvSpPr>
        <p:spPr>
          <a:xfrm>
            <a:off x="42606" y="5363924"/>
            <a:ext cx="1656184" cy="369332"/>
          </a:xfrm>
          <a:prstGeom prst="rect">
            <a:avLst/>
          </a:prstGeom>
          <a:noFill/>
        </p:spPr>
        <p:txBody>
          <a:bodyPr wrap="square" lIns="91440" tIns="45720" rIns="91440" bIns="45720">
            <a:spAutoFit/>
          </a:bodyPr>
          <a:lstStyle/>
          <a:p>
            <a:pPr algn="ctr"/>
            <a:r>
              <a:rPr lang="en-US" altLang="ja-JP"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a:t>
            </a: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 貸 　付 </a:t>
            </a:r>
            <a:r>
              <a:rPr lang="en-US" altLang="ja-JP"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grpSp>
        <p:nvGrpSpPr>
          <p:cNvPr id="4" name="グループ化 3">
            <a:extLst>
              <a:ext uri="{FF2B5EF4-FFF2-40B4-BE49-F238E27FC236}">
                <a16:creationId xmlns:a16="http://schemas.microsoft.com/office/drawing/2014/main" id="{D7A0A1E3-B137-4027-A298-4B5FDFEDF80F}"/>
              </a:ext>
            </a:extLst>
          </p:cNvPr>
          <p:cNvGrpSpPr/>
          <p:nvPr/>
        </p:nvGrpSpPr>
        <p:grpSpPr>
          <a:xfrm>
            <a:off x="1814326" y="5373216"/>
            <a:ext cx="7173082" cy="666964"/>
            <a:chOff x="1814326" y="5579948"/>
            <a:chExt cx="7173082" cy="666964"/>
          </a:xfrm>
        </p:grpSpPr>
        <p:sp>
          <p:nvSpPr>
            <p:cNvPr id="63" name="角丸四角形 38">
              <a:extLst>
                <a:ext uri="{FF2B5EF4-FFF2-40B4-BE49-F238E27FC236}">
                  <a16:creationId xmlns:a16="http://schemas.microsoft.com/office/drawing/2014/main" id="{8191A6FE-B79F-478B-A677-E22B6CCBE30B}"/>
                </a:ext>
              </a:extLst>
            </p:cNvPr>
            <p:cNvSpPr/>
            <p:nvPr/>
          </p:nvSpPr>
          <p:spPr>
            <a:xfrm>
              <a:off x="1814326" y="5795972"/>
              <a:ext cx="2109602" cy="432048"/>
            </a:xfrm>
            <a:prstGeom prst="roundRect">
              <a:avLst/>
            </a:prstGeom>
            <a:noFill/>
            <a:ln w="44450" cmpd="dbl">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solidFill>
                    <a:srgbClr val="002060"/>
                  </a:solidFill>
                  <a:latin typeface="HG丸ｺﾞｼｯｸM-PRO" panose="020F0600000000000000" pitchFamily="50" charset="-128"/>
                  <a:ea typeface="HG丸ｺﾞｼｯｸM-PRO" panose="020F0600000000000000" pitchFamily="50" charset="-128"/>
                </a:rPr>
                <a:t>生徒本人</a:t>
              </a:r>
              <a:r>
                <a:rPr lang="ja-JP" altLang="en-US" sz="1800" b="1" dirty="0">
                  <a:solidFill>
                    <a:srgbClr val="002060"/>
                  </a:solidFill>
                  <a:latin typeface="HG丸ｺﾞｼｯｸM-PRO" panose="020F0600000000000000" pitchFamily="50" charset="-128"/>
                  <a:ea typeface="HG丸ｺﾞｼｯｸM-PRO" panose="020F0600000000000000" pitchFamily="50" charset="-128"/>
                </a:rPr>
                <a:t>の口座</a:t>
              </a:r>
              <a:endParaRPr kumimoji="1" lang="ja-JP" altLang="en-US" sz="18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64" name="正方形/長方形 63">
              <a:extLst>
                <a:ext uri="{FF2B5EF4-FFF2-40B4-BE49-F238E27FC236}">
                  <a16:creationId xmlns:a16="http://schemas.microsoft.com/office/drawing/2014/main" id="{2EB9B456-7012-44FC-9EAB-81D957C59D21}"/>
                </a:ext>
              </a:extLst>
            </p:cNvPr>
            <p:cNvSpPr/>
            <p:nvPr/>
          </p:nvSpPr>
          <p:spPr>
            <a:xfrm>
              <a:off x="3923928" y="5579948"/>
              <a:ext cx="3426796" cy="369332"/>
            </a:xfrm>
            <a:prstGeom prst="rect">
              <a:avLst/>
            </a:prstGeom>
            <a:noFill/>
          </p:spPr>
          <p:txBody>
            <a:bodyPr wrap="square" lIns="91440" tIns="45720" rIns="91440" bIns="45720">
              <a:spAutoFit/>
            </a:bodyPr>
            <a:lstStyle/>
            <a:p>
              <a:pPr algn="ct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生徒本人の口座に振込</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sp>
          <p:nvSpPr>
            <p:cNvPr id="65" name="矢印: 右 64">
              <a:extLst>
                <a:ext uri="{FF2B5EF4-FFF2-40B4-BE49-F238E27FC236}">
                  <a16:creationId xmlns:a16="http://schemas.microsoft.com/office/drawing/2014/main" id="{623D43F7-1BC5-42E5-B5D7-124101773DD6}"/>
                </a:ext>
              </a:extLst>
            </p:cNvPr>
            <p:cNvSpPr/>
            <p:nvPr/>
          </p:nvSpPr>
          <p:spPr>
            <a:xfrm rot="10800000">
              <a:off x="3962776" y="5886896"/>
              <a:ext cx="3633560" cy="288032"/>
            </a:xfrm>
            <a:prstGeom prst="rightArrow">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1">
              <a:extLst>
                <a:ext uri="{FF2B5EF4-FFF2-40B4-BE49-F238E27FC236}">
                  <a16:creationId xmlns:a16="http://schemas.microsoft.com/office/drawing/2014/main" id="{7E0DF49A-E94F-4D94-804A-11D4BE4369DE}"/>
                </a:ext>
              </a:extLst>
            </p:cNvPr>
            <p:cNvSpPr/>
            <p:nvPr/>
          </p:nvSpPr>
          <p:spPr>
            <a:xfrm>
              <a:off x="7350723" y="5814912"/>
              <a:ext cx="1636685" cy="432000"/>
            </a:xfrm>
            <a:prstGeom prst="roundRect">
              <a:avLst/>
            </a:prstGeom>
            <a:solidFill>
              <a:srgbClr val="CC9B00"/>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大阪府育英会</a:t>
              </a:r>
            </a:p>
          </p:txBody>
        </p:sp>
      </p:grpSp>
      <p:sp>
        <p:nvSpPr>
          <p:cNvPr id="68" name="正方形/長方形 67">
            <a:extLst>
              <a:ext uri="{FF2B5EF4-FFF2-40B4-BE49-F238E27FC236}">
                <a16:creationId xmlns:a16="http://schemas.microsoft.com/office/drawing/2014/main" id="{80752319-06F8-4FA4-A9CD-C293602BC8C2}"/>
              </a:ext>
            </a:extLst>
          </p:cNvPr>
          <p:cNvSpPr/>
          <p:nvPr/>
        </p:nvSpPr>
        <p:spPr>
          <a:xfrm>
            <a:off x="8330171" y="0"/>
            <a:ext cx="795733" cy="539035"/>
          </a:xfrm>
          <a:prstGeom prst="rect">
            <a:avLst/>
          </a:prstGeom>
          <a:solidFill>
            <a:srgbClr val="009644"/>
          </a:solidFill>
          <a:ln w="38100">
            <a:solidFill>
              <a:srgbClr val="00964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31</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9" name="テキスト ボックス 38">
            <a:extLst>
              <a:ext uri="{FF2B5EF4-FFF2-40B4-BE49-F238E27FC236}">
                <a16:creationId xmlns:a16="http://schemas.microsoft.com/office/drawing/2014/main" id="{61424129-E094-4112-9D3A-0C214784ADBB}"/>
              </a:ext>
            </a:extLst>
          </p:cNvPr>
          <p:cNvSpPr txBox="1"/>
          <p:nvPr/>
        </p:nvSpPr>
        <p:spPr>
          <a:xfrm>
            <a:off x="251520" y="1952224"/>
            <a:ext cx="1378379" cy="461665"/>
          </a:xfrm>
          <a:prstGeom prst="rect">
            <a:avLst/>
          </a:prstGeom>
          <a:noFill/>
        </p:spPr>
        <p:txBody>
          <a:bodyPr wrap="square" rtlCol="0">
            <a:spAutoFit/>
          </a:bodyPr>
          <a:lstStyle/>
          <a:p>
            <a:r>
              <a:rPr lang="ja-JP" altLang="en-US" sz="1200" b="1" dirty="0">
                <a:solidFill>
                  <a:srgbClr val="FF0000"/>
                </a:solidFill>
                <a:latin typeface="HG丸ｺﾞｼｯｸM-PRO" panose="020F0600000000000000" pitchFamily="50" charset="-128"/>
                <a:ea typeface="HG丸ｺﾞｼｯｸM-PRO" panose="020F0600000000000000" pitchFamily="50" charset="-128"/>
              </a:rPr>
              <a:t>進学先高校等が</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b="1" dirty="0">
                <a:solidFill>
                  <a:srgbClr val="FF0000"/>
                </a:solidFill>
                <a:latin typeface="HG丸ｺﾞｼｯｸM-PRO" panose="020F0600000000000000" pitchFamily="50" charset="-128"/>
                <a:ea typeface="HG丸ｺﾞｼｯｸM-PRO" panose="020F0600000000000000" pitchFamily="50" charset="-128"/>
              </a:rPr>
              <a:t>定めた期限まで</a:t>
            </a:r>
            <a:endParaRPr kumimoji="1" lang="ja-JP" altLang="en-US"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 name="大かっこ 1">
            <a:extLst>
              <a:ext uri="{FF2B5EF4-FFF2-40B4-BE49-F238E27FC236}">
                <a16:creationId xmlns:a16="http://schemas.microsoft.com/office/drawing/2014/main" id="{72F8DBA2-5E31-4EE4-9E43-1840237450FC}"/>
              </a:ext>
            </a:extLst>
          </p:cNvPr>
          <p:cNvSpPr/>
          <p:nvPr/>
        </p:nvSpPr>
        <p:spPr>
          <a:xfrm>
            <a:off x="263009" y="1967354"/>
            <a:ext cx="1224000" cy="440557"/>
          </a:xfrm>
          <a:prstGeom prst="bracketPair">
            <a:avLst>
              <a:gd name="adj" fmla="val 1269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769692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縦書きテキスト プレースホルダー 2">
            <a:extLst>
              <a:ext uri="{FF2B5EF4-FFF2-40B4-BE49-F238E27FC236}">
                <a16:creationId xmlns:a16="http://schemas.microsoft.com/office/drawing/2014/main" id="{16224EA3-6E00-41E6-BD98-D3495E738734}"/>
              </a:ext>
            </a:extLst>
          </p:cNvPr>
          <p:cNvSpPr txBox="1">
            <a:spLocks noChangeArrowheads="1"/>
          </p:cNvSpPr>
          <p:nvPr/>
        </p:nvSpPr>
        <p:spPr bwMode="auto">
          <a:xfrm>
            <a:off x="250825" y="1597524"/>
            <a:ext cx="8642350" cy="321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学校を通じて、「変更届」を提出してください。様式は問いません。</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なお、</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生徒の氏名の変更がある場合は、必ず氏名変更後の通帳コピーも提出して</a:t>
            </a:r>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ください。</a:t>
            </a:r>
            <a:r>
              <a:rPr lang="ja-JP" altLang="en-US" sz="1600" dirty="0">
                <a:latin typeface="HG丸ｺﾞｼｯｸM-PRO" panose="020F0600000000000000" pitchFamily="50" charset="-128"/>
                <a:ea typeface="HG丸ｺﾞｼｯｸM-PRO" panose="020F0600000000000000" pitchFamily="50" charset="-128"/>
              </a:rPr>
              <a:t>（</a:t>
            </a:r>
            <a:r>
              <a:rPr lang="ja-JP" altLang="en-US" sz="1600" u="wavy" dirty="0">
                <a:highlight>
                  <a:srgbClr val="FFFF00"/>
                </a:highlight>
                <a:uFill>
                  <a:solidFill>
                    <a:srgbClr val="FF0000"/>
                  </a:solidFill>
                </a:uFill>
                <a:latin typeface="HG丸ｺﾞｼｯｸM-PRO" panose="020F0600000000000000" pitchFamily="50" charset="-128"/>
                <a:ea typeface="HG丸ｺﾞｼｯｸM-PRO" panose="020F0600000000000000" pitchFamily="50" charset="-128"/>
              </a:rPr>
              <a:t>提出がない場合、送金ができません。</a:t>
            </a:r>
            <a:r>
              <a:rPr lang="ja-JP" altLang="en-US" sz="1600" dirty="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＜記入内容＞</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・変更前の内容　　　　・変更後の内容　　　　・変更理由</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None/>
            </a:pPr>
            <a:r>
              <a:rPr lang="ja-JP" altLang="en-US" sz="1600" dirty="0">
                <a:latin typeface="HG丸ｺﾞｼｯｸM-PRO" panose="020F0600000000000000" pitchFamily="50" charset="-128"/>
                <a:ea typeface="HG丸ｺﾞｼｯｸM-PRO" panose="020F0600000000000000" pitchFamily="50" charset="-128"/>
              </a:rPr>
              <a:t>　　　　　・記入日　　　　　　　・記入者（㊞）　　　　・生徒氏名</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None/>
            </a:pPr>
            <a:r>
              <a:rPr lang="ja-JP" altLang="en-US" sz="1600"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提出時期によっては、１月下旬に送付する借入手続き書類の印字氏名の変更が</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None/>
            </a:pPr>
            <a:r>
              <a:rPr lang="ja-JP" altLang="en-US" sz="1600" dirty="0">
                <a:latin typeface="HG丸ｺﾞｼｯｸM-PRO" panose="020F0600000000000000" pitchFamily="50" charset="-128"/>
                <a:ea typeface="HG丸ｺﾞｼｯｸM-PRO" panose="020F0600000000000000" pitchFamily="50" charset="-128"/>
              </a:rPr>
              <a:t>　　　　  間に合わないことがありますが、貸付書類はそのまま使用できます。</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p:txBody>
      </p:sp>
      <p:sp>
        <p:nvSpPr>
          <p:cNvPr id="41" name="四角形: 角を丸くする 40">
            <a:extLst>
              <a:ext uri="{FF2B5EF4-FFF2-40B4-BE49-F238E27FC236}">
                <a16:creationId xmlns:a16="http://schemas.microsoft.com/office/drawing/2014/main" id="{42D20B91-DF28-43DA-8B35-8B8F2FFB813E}"/>
              </a:ext>
            </a:extLst>
          </p:cNvPr>
          <p:cNvSpPr/>
          <p:nvPr/>
        </p:nvSpPr>
        <p:spPr>
          <a:xfrm>
            <a:off x="755650" y="1749923"/>
            <a:ext cx="2448198" cy="360362"/>
          </a:xfrm>
          <a:prstGeom prst="roundRect">
            <a:avLst>
              <a:gd name="adj" fmla="val 27457"/>
            </a:avLst>
          </a:prstGeom>
          <a:solidFill>
            <a:schemeClr val="accent1">
              <a:lumMod val="20000"/>
              <a:lumOff val="80000"/>
            </a:schemeClr>
          </a:solidFill>
          <a:ln w="28575" cmpd="sng">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700" b="1" spc="300" dirty="0">
                <a:solidFill>
                  <a:schemeClr val="tx2">
                    <a:lumMod val="50000"/>
                  </a:schemeClr>
                </a:solidFill>
                <a:latin typeface="HG丸ｺﾞｼｯｸM-PRO" panose="020F0600000000000000" pitchFamily="50" charset="-128"/>
                <a:ea typeface="HG丸ｺﾞｼｯｸM-PRO" panose="020F0600000000000000" pitchFamily="50" charset="-128"/>
              </a:rPr>
              <a:t>氏名・住所の変更</a:t>
            </a:r>
          </a:p>
        </p:txBody>
      </p:sp>
      <p:sp>
        <p:nvSpPr>
          <p:cNvPr id="42" name="四角形: 角を丸くする 41">
            <a:extLst>
              <a:ext uri="{FF2B5EF4-FFF2-40B4-BE49-F238E27FC236}">
                <a16:creationId xmlns:a16="http://schemas.microsoft.com/office/drawing/2014/main" id="{401D7769-91B2-4AA8-8700-213E89597183}"/>
              </a:ext>
            </a:extLst>
          </p:cNvPr>
          <p:cNvSpPr/>
          <p:nvPr/>
        </p:nvSpPr>
        <p:spPr>
          <a:xfrm>
            <a:off x="755651" y="4865788"/>
            <a:ext cx="1080046" cy="360363"/>
          </a:xfrm>
          <a:prstGeom prst="roundRect">
            <a:avLst>
              <a:gd name="adj" fmla="val 28698"/>
            </a:avLst>
          </a:prstGeom>
          <a:solidFill>
            <a:schemeClr val="accent1">
              <a:lumMod val="20000"/>
              <a:lumOff val="80000"/>
            </a:schemeClr>
          </a:solidFill>
          <a:ln w="28575" cmpd="sng">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700" b="1" dirty="0">
                <a:solidFill>
                  <a:schemeClr val="tx2">
                    <a:lumMod val="50000"/>
                  </a:schemeClr>
                </a:solidFill>
                <a:latin typeface="HG丸ｺﾞｼｯｸM-PRO" panose="020F0600000000000000" pitchFamily="50" charset="-128"/>
                <a:ea typeface="HG丸ｺﾞｼｯｸM-PRO" panose="020F0600000000000000" pitchFamily="50" charset="-128"/>
              </a:rPr>
              <a:t>辞　退</a:t>
            </a:r>
          </a:p>
        </p:txBody>
      </p:sp>
      <p:sp>
        <p:nvSpPr>
          <p:cNvPr id="43" name="縦書きテキスト プレースホルダー 2">
            <a:extLst>
              <a:ext uri="{FF2B5EF4-FFF2-40B4-BE49-F238E27FC236}">
                <a16:creationId xmlns:a16="http://schemas.microsoft.com/office/drawing/2014/main" id="{641550F3-7AD9-41C8-A803-2E2F84A25D51}"/>
              </a:ext>
            </a:extLst>
          </p:cNvPr>
          <p:cNvSpPr txBox="1">
            <a:spLocks noChangeArrowheads="1"/>
          </p:cNvSpPr>
          <p:nvPr/>
        </p:nvSpPr>
        <p:spPr bwMode="auto">
          <a:xfrm>
            <a:off x="251520" y="5275858"/>
            <a:ext cx="8642350" cy="81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学校を通じて、「辞退届」を提出してください。様式は問いません。</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必ず、署名・捺印をしてください。</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None/>
            </a:pPr>
            <a:r>
              <a:rPr lang="en-US" altLang="ja-JP" sz="1600" dirty="0">
                <a:latin typeface="HG丸ｺﾞｼｯｸM-PRO" panose="020F0600000000000000" pitchFamily="50" charset="-128"/>
                <a:ea typeface="HG丸ｺﾞｼｯｸM-PRO" panose="020F0600000000000000" pitchFamily="50" charset="-128"/>
              </a:rPr>
              <a:t>        ※ </a:t>
            </a:r>
            <a:r>
              <a:rPr lang="ja-JP" altLang="en-US" sz="1600" dirty="0">
                <a:latin typeface="HG丸ｺﾞｼｯｸM-PRO" panose="020F0600000000000000" pitchFamily="50" charset="-128"/>
                <a:ea typeface="HG丸ｺﾞｼｯｸM-PRO" panose="020F0600000000000000" pitchFamily="50" charset="-128"/>
              </a:rPr>
              <a:t>「借入手続き書類」送付後に辞退される場合は、手続き書類を提出しなければ、</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None/>
            </a:pPr>
            <a:r>
              <a:rPr lang="ja-JP" altLang="en-US" sz="1600" dirty="0">
                <a:latin typeface="HG丸ｺﾞｼｯｸM-PRO" panose="020F0600000000000000" pitchFamily="50" charset="-128"/>
                <a:ea typeface="HG丸ｺﾞｼｯｸM-PRO" panose="020F0600000000000000" pitchFamily="50" charset="-128"/>
              </a:rPr>
              <a:t>　　　    自動的に辞退したものとみなしますので、「辞退届」は不要です。</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67" name="正方形/長方形 66">
            <a:extLst>
              <a:ext uri="{FF2B5EF4-FFF2-40B4-BE49-F238E27FC236}">
                <a16:creationId xmlns:a16="http://schemas.microsoft.com/office/drawing/2014/main" id="{5947B142-5BE6-4BE5-8C3E-5838CDB1827A}"/>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申込書類提出後の変更等について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68" name="四角形: 角を丸くする 67">
            <a:extLst>
              <a:ext uri="{FF2B5EF4-FFF2-40B4-BE49-F238E27FC236}">
                <a16:creationId xmlns:a16="http://schemas.microsoft.com/office/drawing/2014/main" id="{44A5C10C-CFA2-41BC-8E48-3F0542F074E5}"/>
              </a:ext>
            </a:extLst>
          </p:cNvPr>
          <p:cNvSpPr/>
          <p:nvPr/>
        </p:nvSpPr>
        <p:spPr>
          <a:xfrm>
            <a:off x="611560" y="711392"/>
            <a:ext cx="7992888" cy="772268"/>
          </a:xfrm>
          <a:prstGeom prst="roundRect">
            <a:avLst>
              <a:gd name="adj" fmla="val 9749"/>
            </a:avLst>
          </a:prstGeom>
          <a:noFill/>
          <a:ln w="381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2400"/>
              </a:lnSpc>
              <a:spcBef>
                <a:spcPts val="0"/>
              </a:spcBef>
              <a:spcAft>
                <a:spcPts val="0"/>
              </a:spcAft>
              <a:defRPr/>
            </a:pPr>
            <a:r>
              <a:rPr lang="ja-JP" altLang="en-US" sz="1700" b="1" spc="300" dirty="0">
                <a:solidFill>
                  <a:schemeClr val="tx1"/>
                </a:solidFill>
                <a:latin typeface="HG丸ｺﾞｼｯｸM-PRO" panose="020F0600000000000000" pitchFamily="50" charset="-128"/>
                <a:ea typeface="HG丸ｺﾞｼｯｸM-PRO" panose="020F0600000000000000" pitchFamily="50" charset="-128"/>
              </a:rPr>
              <a:t>　申込後、借入手続きまでに氏名や住所の変更などがある場合は、</a:t>
            </a:r>
            <a:endParaRPr lang="en-US" altLang="ja-JP" sz="1700" b="1" spc="3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ja-JP" altLang="en-US" sz="1700" b="1" spc="300" dirty="0">
                <a:solidFill>
                  <a:schemeClr val="tx1"/>
                </a:solidFill>
                <a:latin typeface="HG丸ｺﾞｼｯｸM-PRO" panose="020F0600000000000000" pitchFamily="50" charset="-128"/>
                <a:ea typeface="HG丸ｺﾞｼｯｸM-PRO" panose="020F0600000000000000" pitchFamily="50" charset="-128"/>
              </a:rPr>
              <a:t>　所定の手続きを行ってください。</a:t>
            </a:r>
            <a:endParaRPr lang="en-US" altLang="ja-JP" sz="1700" b="1"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0" name="正方形/長方形 69">
            <a:extLst>
              <a:ext uri="{FF2B5EF4-FFF2-40B4-BE49-F238E27FC236}">
                <a16:creationId xmlns:a16="http://schemas.microsoft.com/office/drawing/2014/main" id="{32743F5E-52E7-4791-B4EB-9F3011CA342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32</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44331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5947B142-5BE6-4BE5-8C3E-5838CDB1827A}"/>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返還について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70" name="正方形/長方形 69">
            <a:extLst>
              <a:ext uri="{FF2B5EF4-FFF2-40B4-BE49-F238E27FC236}">
                <a16:creationId xmlns:a16="http://schemas.microsoft.com/office/drawing/2014/main" id="{32743F5E-52E7-4791-B4EB-9F3011CA342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33</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049A82A-F372-4CD5-B345-6E8CA4ABA031}"/>
              </a:ext>
            </a:extLst>
          </p:cNvPr>
          <p:cNvSpPr/>
          <p:nvPr/>
        </p:nvSpPr>
        <p:spPr>
          <a:xfrm>
            <a:off x="431540" y="836613"/>
            <a:ext cx="8280920" cy="1944315"/>
          </a:xfrm>
          <a:prstGeom prst="roundRect">
            <a:avLst>
              <a:gd name="adj" fmla="val 11146"/>
            </a:avLst>
          </a:prstGeom>
          <a:noFill/>
          <a:ln w="38100" cmpd="thickThi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anchor="t"/>
          <a:lstStyle/>
          <a:p>
            <a:pPr eaLnBrk="1" fontAlgn="auto" hangingPunct="1">
              <a:lnSpc>
                <a:spcPts val="2400"/>
              </a:lnSpc>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  奨学金の返還は、</a:t>
            </a:r>
            <a:r>
              <a:rPr lang="ja-JP" altLang="en-US" sz="1600" b="1" u="sng" dirty="0">
                <a:solidFill>
                  <a:schemeClr val="tx1"/>
                </a:solidFill>
                <a:latin typeface="HG丸ｺﾞｼｯｸM-PRO" panose="020F0600000000000000" pitchFamily="50" charset="-128"/>
                <a:ea typeface="HG丸ｺﾞｼｯｸM-PRO" panose="020F0600000000000000" pitchFamily="50" charset="-128"/>
              </a:rPr>
              <a:t>卒業後（貸付終了後）</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６ヶ月を経た１０月から開始となります。</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毎月定められた金額を借用人（生徒本人）の預貯金口座から口座振替（自動引落し）</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により返還していただきます。</a:t>
            </a:r>
            <a:endParaRPr lang="en-US" altLang="ja-JP" sz="8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10" name="表 2">
            <a:extLst>
              <a:ext uri="{FF2B5EF4-FFF2-40B4-BE49-F238E27FC236}">
                <a16:creationId xmlns:a16="http://schemas.microsoft.com/office/drawing/2014/main" id="{19011D6E-2916-4635-B63A-F6AB9A57A6B2}"/>
              </a:ext>
            </a:extLst>
          </p:cNvPr>
          <p:cNvGraphicFramePr>
            <a:graphicFrameLocks noGrp="1"/>
          </p:cNvGraphicFramePr>
          <p:nvPr>
            <p:extLst>
              <p:ext uri="{D42A27DB-BD31-4B8C-83A1-F6EECF244321}">
                <p14:modId xmlns:p14="http://schemas.microsoft.com/office/powerpoint/2010/main" val="610769947"/>
              </p:ext>
            </p:extLst>
          </p:nvPr>
        </p:nvGraphicFramePr>
        <p:xfrm>
          <a:off x="611560" y="2996952"/>
          <a:ext cx="3780000" cy="579120"/>
        </p:xfrm>
        <a:graphic>
          <a:graphicData uri="http://schemas.openxmlformats.org/drawingml/2006/table">
            <a:tbl>
              <a:tblPr firstRow="1" bandRow="1">
                <a:tableStyleId>{F5AB1C69-6EDB-4FF4-983F-18BD219EF322}</a:tableStyleId>
              </a:tblPr>
              <a:tblGrid>
                <a:gridCol w="1260000">
                  <a:extLst>
                    <a:ext uri="{9D8B030D-6E8A-4147-A177-3AD203B41FA5}">
                      <a16:colId xmlns:a16="http://schemas.microsoft.com/office/drawing/2014/main" val="1815356433"/>
                    </a:ext>
                  </a:extLst>
                </a:gridCol>
                <a:gridCol w="1260000">
                  <a:extLst>
                    <a:ext uri="{9D8B030D-6E8A-4147-A177-3AD203B41FA5}">
                      <a16:colId xmlns:a16="http://schemas.microsoft.com/office/drawing/2014/main" val="1957173307"/>
                    </a:ext>
                  </a:extLst>
                </a:gridCol>
                <a:gridCol w="1260000">
                  <a:extLst>
                    <a:ext uri="{9D8B030D-6E8A-4147-A177-3AD203B41FA5}">
                      <a16:colId xmlns:a16="http://schemas.microsoft.com/office/drawing/2014/main" val="2694250699"/>
                    </a:ext>
                  </a:extLst>
                </a:gridCol>
              </a:tblGrid>
              <a:tr h="252000">
                <a:tc rowSpan="2">
                  <a:txBody>
                    <a:bodyPr/>
                    <a:lstStyle/>
                    <a:p>
                      <a:pPr algn="ctr"/>
                      <a:r>
                        <a:rPr kumimoji="1" lang="ja-JP" altLang="en-US" sz="1300" b="1" dirty="0">
                          <a:latin typeface="Arial" panose="020B0604020202020204" pitchFamily="34" charset="0"/>
                          <a:ea typeface="HG丸ｺﾞｼｯｸM-PRO" panose="020F0600000000000000" pitchFamily="50" charset="-128"/>
                          <a:cs typeface="Arial" panose="020B0604020202020204" pitchFamily="34" charset="0"/>
                        </a:rPr>
                        <a:t>口座振替日</a:t>
                      </a:r>
                      <a:endParaRPr kumimoji="1" lang="en-US" altLang="ja-JP" sz="1300" b="1" dirty="0">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1300" b="1" dirty="0">
                          <a:latin typeface="Arial" panose="020B0604020202020204" pitchFamily="34" charset="0"/>
                          <a:ea typeface="HG丸ｺﾞｼｯｸM-PRO" panose="020F0600000000000000" pitchFamily="50" charset="-128"/>
                          <a:cs typeface="Arial" panose="020B0604020202020204" pitchFamily="34" charset="0"/>
                        </a:rPr>
                        <a:t>（返還期日）</a:t>
                      </a:r>
                    </a:p>
                  </a:txBody>
                  <a:tcPr anchor="ctr">
                    <a:lnL w="28575" cap="flat" cmpd="sng" algn="ctr">
                      <a:solidFill>
                        <a:srgbClr val="F57B17"/>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57B17"/>
                      </a:solidFill>
                      <a:prstDash val="solid"/>
                      <a:round/>
                      <a:headEnd type="none" w="med" len="med"/>
                      <a:tailEnd type="none" w="med" len="med"/>
                    </a:lnT>
                    <a:lnB w="28575" cap="flat" cmpd="sng" algn="ctr">
                      <a:solidFill>
                        <a:srgbClr val="F57B17"/>
                      </a:solidFill>
                      <a:prstDash val="solid"/>
                      <a:round/>
                      <a:headEnd type="none" w="med" len="med"/>
                      <a:tailEnd type="none" w="med" len="med"/>
                    </a:lnB>
                    <a:solidFill>
                      <a:srgbClr val="F57B17"/>
                    </a:solidFill>
                  </a:tcPr>
                </a:tc>
                <a:tc>
                  <a:txBody>
                    <a:bodyPr/>
                    <a:lstStyle/>
                    <a:p>
                      <a:pPr algn="ct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返還方法</a:t>
                      </a:r>
                    </a:p>
                  </a:txBody>
                  <a:tcPr anchor="ctr">
                    <a:lnL w="28575" cap="flat" cmpd="sng" algn="ctr">
                      <a:no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rgbClr val="F57B17">
                        <a:alpha val="50196"/>
                      </a:srgbClr>
                    </a:solidFill>
                  </a:tcPr>
                </a:tc>
                <a:tc>
                  <a:txBody>
                    <a:bodyPr/>
                    <a:lstStyle/>
                    <a:p>
                      <a:pPr algn="ct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振 替 日</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rgbClr val="F57B17">
                        <a:alpha val="50196"/>
                      </a:srgbClr>
                    </a:solidFill>
                  </a:tcPr>
                </a:tc>
                <a:extLst>
                  <a:ext uri="{0D108BD9-81ED-4DB2-BD59-A6C34878D82A}">
                    <a16:rowId xmlns:a16="http://schemas.microsoft.com/office/drawing/2014/main" val="1890115419"/>
                  </a:ext>
                </a:extLst>
              </a:tr>
              <a:tr h="286504">
                <a:tc vMerge="1">
                  <a:txBody>
                    <a:bodyPr/>
                    <a:lstStyle/>
                    <a:p>
                      <a:endParaRPr kumimoji="1" lang="ja-JP" altLang="en-US" dirty="0"/>
                    </a:p>
                  </a:txBody>
                  <a:tcPr/>
                </a:tc>
                <a:tc>
                  <a:txBody>
                    <a:bodyPr/>
                    <a:lstStyle/>
                    <a:p>
                      <a:pPr algn="ct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月 払 い</a:t>
                      </a:r>
                    </a:p>
                  </a:txBody>
                  <a:tcPr anchor="ctr">
                    <a:lnL w="28575" cap="flat" cmpd="sng" algn="ctr">
                      <a:no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pPr algn="ctr"/>
                      <a:r>
                        <a:rPr kumimoji="1" lang="en-US" altLang="ja-JP" sz="1300" b="1" dirty="0">
                          <a:solidFill>
                            <a:schemeClr val="tx1"/>
                          </a:solidFill>
                          <a:latin typeface="HG丸ｺﾞｼｯｸM-PRO" panose="020F0600000000000000" pitchFamily="50" charset="-128"/>
                          <a:ea typeface="HG丸ｺﾞｼｯｸM-PRO" panose="020F0600000000000000" pitchFamily="50" charset="-128"/>
                        </a:rPr>
                        <a:t>27 </a:t>
                      </a: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日</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934052419"/>
                  </a:ext>
                </a:extLst>
              </a:tr>
            </a:tbl>
          </a:graphicData>
        </a:graphic>
      </p:graphicFrame>
      <p:sp>
        <p:nvSpPr>
          <p:cNvPr id="20" name="四角形: 角を丸くする 19">
            <a:extLst>
              <a:ext uri="{FF2B5EF4-FFF2-40B4-BE49-F238E27FC236}">
                <a16:creationId xmlns:a16="http://schemas.microsoft.com/office/drawing/2014/main" id="{67619E08-F1F0-430C-BD64-2C6069902B45}"/>
              </a:ext>
            </a:extLst>
          </p:cNvPr>
          <p:cNvSpPr/>
          <p:nvPr/>
        </p:nvSpPr>
        <p:spPr>
          <a:xfrm>
            <a:off x="683568" y="3525610"/>
            <a:ext cx="8280920" cy="767486"/>
          </a:xfrm>
          <a:prstGeom prst="roundRect">
            <a:avLst>
              <a:gd name="adj" fmla="val 11146"/>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108000" anchor="t"/>
          <a:lstStyle/>
          <a:p>
            <a:pPr eaLnBrk="1" fontAlgn="auto" hangingPunct="1">
              <a:lnSpc>
                <a:spcPts val="2400"/>
              </a:lnSpc>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 口座振替日の前日までに、預貯金口座へ返還金を入金してください。</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ja-JP" altLang="en-US" sz="1600" dirty="0">
                <a:solidFill>
                  <a:schemeClr val="tx1"/>
                </a:solidFill>
                <a:latin typeface="HG丸ｺﾞｼｯｸM-PRO" panose="020F0600000000000000" pitchFamily="50" charset="-128"/>
                <a:ea typeface="HG丸ｺﾞｼｯｸM-PRO" panose="020F0600000000000000" pitchFamily="50" charset="-128"/>
              </a:rPr>
              <a:t>◎ 口座振替日が金融機関の非営業日の場合は、翌営業日になります。</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 name="四角形: 角を丸くする 20">
            <a:extLst>
              <a:ext uri="{FF2B5EF4-FFF2-40B4-BE49-F238E27FC236}">
                <a16:creationId xmlns:a16="http://schemas.microsoft.com/office/drawing/2014/main" id="{DC01B087-19B9-4560-9BE3-C7E15D97C734}"/>
              </a:ext>
            </a:extLst>
          </p:cNvPr>
          <p:cNvSpPr/>
          <p:nvPr/>
        </p:nvSpPr>
        <p:spPr>
          <a:xfrm>
            <a:off x="683568" y="1844625"/>
            <a:ext cx="8028892" cy="2232447"/>
          </a:xfrm>
          <a:prstGeom prst="roundRect">
            <a:avLst>
              <a:gd name="adj" fmla="val 11146"/>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108000" anchor="t"/>
          <a:lstStyle/>
          <a:p>
            <a:pPr eaLnBrk="1" fontAlgn="auto" hangingPunct="1">
              <a:lnSpc>
                <a:spcPts val="2400"/>
              </a:lnSpc>
              <a:spcBef>
                <a:spcPts val="0"/>
              </a:spcBef>
              <a:spcAft>
                <a:spcPts val="0"/>
              </a:spcAft>
              <a:defRPr/>
            </a:pPr>
            <a:r>
              <a:rPr lang="en-US" altLang="ja-JP" sz="1600"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卒業以外の事由で１月１日から５月３１日までに退学等の異動届を提出して</a:t>
            </a:r>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貸付が終了する場合は、その年の１０月から返還開始となります。</a:t>
            </a:r>
          </a:p>
        </p:txBody>
      </p:sp>
      <p:sp>
        <p:nvSpPr>
          <p:cNvPr id="22" name="四角形: 角を丸くする 21">
            <a:extLst>
              <a:ext uri="{FF2B5EF4-FFF2-40B4-BE49-F238E27FC236}">
                <a16:creationId xmlns:a16="http://schemas.microsoft.com/office/drawing/2014/main" id="{1924C282-8610-4FAA-A744-87EAF87522B0}"/>
              </a:ext>
            </a:extLst>
          </p:cNvPr>
          <p:cNvSpPr/>
          <p:nvPr/>
        </p:nvSpPr>
        <p:spPr>
          <a:xfrm>
            <a:off x="431540" y="4464585"/>
            <a:ext cx="8280920" cy="1988751"/>
          </a:xfrm>
          <a:prstGeom prst="roundRect">
            <a:avLst>
              <a:gd name="adj" fmla="val 0"/>
            </a:avLst>
          </a:prstGeom>
          <a:solidFill>
            <a:srgbClr val="FFFF9F"/>
          </a:solidFill>
          <a:ln w="66675"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t"/>
          <a:lstStyle/>
          <a:p>
            <a:pPr eaLnBrk="1" fontAlgn="auto" hangingPunct="1">
              <a:lnSpc>
                <a:spcPts val="2400"/>
              </a:lnSpc>
              <a:spcBef>
                <a:spcPts val="0"/>
              </a:spcBef>
              <a:spcAft>
                <a:spcPts val="0"/>
              </a:spcAft>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経済的な理由などにより、約束どおりの返還が困難となった場合は、必ず育英会まで</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連絡してください。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連絡がなく滞納が続いた場合は、滞納した額に対して滞納期間に応じ年率８．９％の</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延滞金が課されます。</a:t>
            </a: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p>
          <a:p>
            <a:pPr eaLnBrk="1" fontAlgn="auto" hangingPunct="1">
              <a:lnSpc>
                <a:spcPts val="2400"/>
              </a:lnSpc>
              <a:spcBef>
                <a:spcPts val="0"/>
              </a:spcBef>
              <a:spcAft>
                <a:spcPts val="0"/>
              </a:spcAft>
              <a:defRPr/>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また、返還できる資力がありながら返還されない場合は、やむを得ず強制執行等の法</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的措置をとることがあります。</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55409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3">
            <a:extLst>
              <a:ext uri="{FF2B5EF4-FFF2-40B4-BE49-F238E27FC236}">
                <a16:creationId xmlns:a16="http://schemas.microsoft.com/office/drawing/2014/main" id="{ACD3A268-B04E-442A-8AFB-209A3DE87DE3}"/>
              </a:ext>
            </a:extLst>
          </p:cNvPr>
          <p:cNvGraphicFramePr>
            <a:graphicFrameLocks noGrp="1"/>
          </p:cNvGraphicFramePr>
          <p:nvPr/>
        </p:nvGraphicFramePr>
        <p:xfrm>
          <a:off x="307584" y="2833787"/>
          <a:ext cx="8528832" cy="11328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bg1"/>
                          </a:solidFill>
                          <a:latin typeface="Arial" panose="020B0604020202020204" pitchFamily="34" charset="0"/>
                          <a:ea typeface="+mn-ea"/>
                          <a:cs typeface="Arial" panose="020B0604020202020204" pitchFamily="34" charset="0"/>
                        </a:rPr>
                        <a:t>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223200">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24,000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468000">
                <a:tc>
                  <a:txBody>
                    <a:bodyPr/>
                    <a:lstStyle/>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２年目</a:t>
                      </a:r>
                      <a:endParaRPr kumimoji="1" lang="en-US" altLang="ja-JP"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～８年目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336,000</a:t>
                      </a: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r h="2232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最終年度</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370,000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551622371"/>
                  </a:ext>
                </a:extLst>
              </a:tr>
            </a:tbl>
          </a:graphicData>
        </a:graphic>
      </p:graphicFrame>
      <p:sp>
        <p:nvSpPr>
          <p:cNvPr id="67" name="正方形/長方形 66">
            <a:extLst>
              <a:ext uri="{FF2B5EF4-FFF2-40B4-BE49-F238E27FC236}">
                <a16:creationId xmlns:a16="http://schemas.microsoft.com/office/drawing/2014/main" id="{5947B142-5BE6-4BE5-8C3E-5838CDB1827A}"/>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返還について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70" name="正方形/長方形 69">
            <a:extLst>
              <a:ext uri="{FF2B5EF4-FFF2-40B4-BE49-F238E27FC236}">
                <a16:creationId xmlns:a16="http://schemas.microsoft.com/office/drawing/2014/main" id="{32743F5E-52E7-4791-B4EB-9F3011CA342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34</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2" name="四角形: 角を丸くする 11">
            <a:extLst>
              <a:ext uri="{FF2B5EF4-FFF2-40B4-BE49-F238E27FC236}">
                <a16:creationId xmlns:a16="http://schemas.microsoft.com/office/drawing/2014/main" id="{2D0B7D38-15C3-423C-BA3B-5F71F0A40354}"/>
              </a:ext>
            </a:extLst>
          </p:cNvPr>
          <p:cNvSpPr/>
          <p:nvPr/>
        </p:nvSpPr>
        <p:spPr>
          <a:xfrm>
            <a:off x="179512" y="920994"/>
            <a:ext cx="6624736" cy="463550"/>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lnSpc>
                <a:spcPts val="2400"/>
              </a:lnSpc>
              <a:spcBef>
                <a:spcPts val="0"/>
              </a:spcBef>
              <a:spcAft>
                <a:spcPts val="0"/>
              </a:spcAft>
              <a:defRPr/>
            </a:pPr>
            <a:r>
              <a:rPr lang="ja-JP" altLang="en-US" sz="1200" b="1"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１．入学時増額奨学資金のみを借りた場合の返還月額 ･･･ </a:t>
            </a:r>
            <a:r>
              <a:rPr lang="en-US" altLang="ja-JP" sz="12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a:t>
            </a:r>
            <a:r>
              <a:rPr lang="ja-JP" altLang="en-US" sz="12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endParaRPr lang="ja-JP" altLang="en-US" sz="1200" dirty="0">
              <a:solidFill>
                <a:schemeClr val="tx1"/>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14" name="四角形: 角を丸くする 13">
            <a:extLst>
              <a:ext uri="{FF2B5EF4-FFF2-40B4-BE49-F238E27FC236}">
                <a16:creationId xmlns:a16="http://schemas.microsoft.com/office/drawing/2014/main" id="{B9F66219-041C-41F0-90C7-274D45D23D1F}"/>
              </a:ext>
            </a:extLst>
          </p:cNvPr>
          <p:cNvSpPr/>
          <p:nvPr/>
        </p:nvSpPr>
        <p:spPr>
          <a:xfrm>
            <a:off x="323528" y="4066406"/>
            <a:ext cx="3600400" cy="463550"/>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lnSpc>
                <a:spcPts val="24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２．奨学資金のみを借りた場合の返還月額</a:t>
            </a:r>
            <a:endParaRPr lang="ja-JP" altLang="en-US" sz="1200" dirty="0">
              <a:solidFill>
                <a:schemeClr val="tx1"/>
              </a:solidFill>
              <a:latin typeface="ＭＳ ゴシック" panose="020B0609070205080204" pitchFamily="49" charset="-128"/>
              <a:ea typeface="ＭＳ ゴシック" panose="020B0609070205080204" pitchFamily="49" charset="-128"/>
            </a:endParaRPr>
          </a:p>
        </p:txBody>
      </p:sp>
      <p:graphicFrame>
        <p:nvGraphicFramePr>
          <p:cNvPr id="15" name="表 2">
            <a:extLst>
              <a:ext uri="{FF2B5EF4-FFF2-40B4-BE49-F238E27FC236}">
                <a16:creationId xmlns:a16="http://schemas.microsoft.com/office/drawing/2014/main" id="{7C5172A6-FEFC-4C74-AB0B-70C3C8203C2F}"/>
              </a:ext>
            </a:extLst>
          </p:cNvPr>
          <p:cNvGraphicFramePr>
            <a:graphicFrameLocks noGrp="1"/>
          </p:cNvGraphicFramePr>
          <p:nvPr/>
        </p:nvGraphicFramePr>
        <p:xfrm>
          <a:off x="3564344" y="4246534"/>
          <a:ext cx="4104000" cy="972000"/>
        </p:xfrm>
        <a:graphic>
          <a:graphicData uri="http://schemas.openxmlformats.org/drawingml/2006/table">
            <a:tbl>
              <a:tblPr firstRow="1" bandRow="1">
                <a:tableStyleId>{F5AB1C69-6EDB-4FF4-983F-18BD219EF322}</a:tableStyleId>
              </a:tblPr>
              <a:tblGrid>
                <a:gridCol w="2880000">
                  <a:extLst>
                    <a:ext uri="{9D8B030D-6E8A-4147-A177-3AD203B41FA5}">
                      <a16:colId xmlns:a16="http://schemas.microsoft.com/office/drawing/2014/main" val="1957173307"/>
                    </a:ext>
                  </a:extLst>
                </a:gridCol>
                <a:gridCol w="1224000">
                  <a:extLst>
                    <a:ext uri="{9D8B030D-6E8A-4147-A177-3AD203B41FA5}">
                      <a16:colId xmlns:a16="http://schemas.microsoft.com/office/drawing/2014/main" val="2694250699"/>
                    </a:ext>
                  </a:extLst>
                </a:gridCol>
              </a:tblGrid>
              <a:tr h="252000">
                <a:tc>
                  <a:txBody>
                    <a:bodyPr/>
                    <a:lstStyle/>
                    <a:p>
                      <a:pPr algn="l"/>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144</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　</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solidFill>
                      <a:srgbClr val="F57B17">
                        <a:alpha val="40000"/>
                      </a:srgbClr>
                    </a:solid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8,000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30600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noFill/>
                  </a:tcPr>
                </a:tc>
                <a:extLst>
                  <a:ext uri="{0D108BD9-81ED-4DB2-BD59-A6C34878D82A}">
                    <a16:rowId xmlns:a16="http://schemas.microsoft.com/office/drawing/2014/main" val="1890115419"/>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144</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万円超え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162</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solidFill>
                      <a:srgbClr val="F57B17">
                        <a:alpha val="40000"/>
                      </a:srgbClr>
                    </a:solid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9,000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30600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noFill/>
                  </a:tcPr>
                </a:tc>
                <a:extLst>
                  <a:ext uri="{0D108BD9-81ED-4DB2-BD59-A6C34878D82A}">
                    <a16:rowId xmlns:a16="http://schemas.microsoft.com/office/drawing/2014/main" val="3934052419"/>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162</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万円超え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180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9525" cap="flat" cmpd="sng" algn="ctr">
                      <a:solidFill>
                        <a:srgbClr val="F57B17"/>
                      </a:solidFill>
                      <a:prstDash val="solid"/>
                      <a:round/>
                      <a:headEnd type="none" w="med" len="med"/>
                      <a:tailEnd type="none" w="med" len="med"/>
                    </a:lnB>
                    <a:solidFill>
                      <a:srgbClr val="F57B17">
                        <a:alpha val="40000"/>
                      </a:srgbClr>
                    </a:solid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30600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9525" cap="flat" cmpd="sng" algn="ctr">
                      <a:solidFill>
                        <a:srgbClr val="F57B17"/>
                      </a:solidFill>
                      <a:prstDash val="solid"/>
                      <a:round/>
                      <a:headEnd type="none" w="med" len="med"/>
                      <a:tailEnd type="none" w="med" len="med"/>
                    </a:lnB>
                    <a:noFill/>
                  </a:tcPr>
                </a:tc>
                <a:extLst>
                  <a:ext uri="{0D108BD9-81ED-4DB2-BD59-A6C34878D82A}">
                    <a16:rowId xmlns:a16="http://schemas.microsoft.com/office/drawing/2014/main" val="139060703"/>
                  </a:ext>
                </a:extLst>
              </a:tr>
              <a:tr h="216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以降、借用金額が</a:t>
                      </a:r>
                      <a:r>
                        <a:rPr lang="en-US" altLang="ja-JP"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18</a:t>
                      </a: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万円増えるごとに月額</a:t>
                      </a:r>
                      <a:r>
                        <a:rPr lang="en-US" altLang="ja-JP"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1,000</a:t>
                      </a: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円を加算</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9525"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noFill/>
                  </a:tcPr>
                </a:tc>
                <a:tc hMerge="1">
                  <a:txBody>
                    <a:bodyPr/>
                    <a:lstStyle/>
                    <a:p>
                      <a:pPr algn="r"/>
                      <a:endPar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28800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noFill/>
                  </a:tcPr>
                </a:tc>
                <a:extLst>
                  <a:ext uri="{0D108BD9-81ED-4DB2-BD59-A6C34878D82A}">
                    <a16:rowId xmlns:a16="http://schemas.microsoft.com/office/drawing/2014/main" val="4243481764"/>
                  </a:ext>
                </a:extLst>
              </a:tr>
            </a:tbl>
          </a:graphicData>
        </a:graphic>
      </p:graphicFrame>
      <p:graphicFrame>
        <p:nvGraphicFramePr>
          <p:cNvPr id="3" name="表 3">
            <a:extLst>
              <a:ext uri="{FF2B5EF4-FFF2-40B4-BE49-F238E27FC236}">
                <a16:creationId xmlns:a16="http://schemas.microsoft.com/office/drawing/2014/main" id="{514A3EBF-99A7-4AE2-98CE-1F2994E74512}"/>
              </a:ext>
            </a:extLst>
          </p:cNvPr>
          <p:cNvGraphicFramePr>
            <a:graphicFrameLocks noGrp="1"/>
          </p:cNvGraphicFramePr>
          <p:nvPr/>
        </p:nvGraphicFramePr>
        <p:xfrm>
          <a:off x="307584" y="1572284"/>
          <a:ext cx="8528832" cy="8892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algn="ctr"/>
                      <a:r>
                        <a:rPr kumimoji="1" lang="en-US" altLang="ja-JP" sz="1100" b="0" dirty="0">
                          <a:solidFill>
                            <a:schemeClr val="bg1"/>
                          </a:solidFill>
                          <a:latin typeface="Arial" panose="020B0604020202020204" pitchFamily="34" charset="0"/>
                          <a:ea typeface="+mn-ea"/>
                          <a:cs typeface="Arial" panose="020B0604020202020204" pitchFamily="34" charset="0"/>
                        </a:rPr>
                        <a:t>50,000</a:t>
                      </a:r>
                      <a:r>
                        <a:rPr kumimoji="1" lang="ja-JP" altLang="en-US" sz="1100" b="0" dirty="0">
                          <a:solidFill>
                            <a:schemeClr val="bg1"/>
                          </a:solidFill>
                          <a:latin typeface="Arial" panose="020B0604020202020204" pitchFamily="34" charset="0"/>
                          <a:ea typeface="+mn-ea"/>
                          <a:cs typeface="Arial" panose="020B0604020202020204" pitchFamily="34" charset="0"/>
                        </a:rPr>
                        <a:t>円</a:t>
                      </a:r>
                      <a:r>
                        <a:rPr kumimoji="1" lang="en-US" altLang="ja-JP" sz="1100" b="0" dirty="0">
                          <a:solidFill>
                            <a:schemeClr val="bg1"/>
                          </a:solidFill>
                          <a:latin typeface="Arial" panose="020B0604020202020204" pitchFamily="34" charset="0"/>
                          <a:ea typeface="+mn-ea"/>
                          <a:cs typeface="Arial" panose="020B0604020202020204" pitchFamily="34" charset="0"/>
                        </a:rPr>
                        <a:t> </a:t>
                      </a:r>
                    </a:p>
                  </a:txBody>
                  <a:tcPr marL="0" marR="0" marT="0" marB="0" anchor="ctr">
                    <a:lnR w="12700"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24,000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1117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２年目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none"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72,000</a:t>
                      </a:r>
                      <a:endParaRPr kumimoji="1" lang="ja-JP" altLang="en-US" sz="1000" u="none"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2452366472"/>
                  </a:ext>
                </a:extLst>
              </a:tr>
              <a:tr h="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３年目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bl>
          </a:graphicData>
        </a:graphic>
      </p:graphicFrame>
      <p:sp>
        <p:nvSpPr>
          <p:cNvPr id="27" name="四角形: 角を丸くする 26">
            <a:extLst>
              <a:ext uri="{FF2B5EF4-FFF2-40B4-BE49-F238E27FC236}">
                <a16:creationId xmlns:a16="http://schemas.microsoft.com/office/drawing/2014/main" id="{C85965D6-8995-493B-9E19-0A00185E1686}"/>
              </a:ext>
            </a:extLst>
          </p:cNvPr>
          <p:cNvSpPr/>
          <p:nvPr/>
        </p:nvSpPr>
        <p:spPr>
          <a:xfrm>
            <a:off x="8188183" y="1285605"/>
            <a:ext cx="703465" cy="320560"/>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r" eaLnBrk="1" fontAlgn="auto" hangingPunct="1">
              <a:lnSpc>
                <a:spcPts val="2400"/>
              </a:lnSpc>
              <a:spcBef>
                <a:spcPts val="0"/>
              </a:spcBef>
              <a:spcAft>
                <a:spcPts val="0"/>
              </a:spcAft>
              <a:defRPr/>
            </a:pPr>
            <a:r>
              <a:rPr lang="ja-JP" altLang="en-US" sz="800" dirty="0">
                <a:solidFill>
                  <a:schemeClr val="tx1"/>
                </a:solidFill>
                <a:latin typeface="HG丸ｺﾞｼｯｸM-PRO" panose="020F0600000000000000" pitchFamily="50" charset="-128"/>
                <a:ea typeface="HG丸ｺﾞｼｯｸM-PRO" panose="020F0600000000000000" pitchFamily="50" charset="-128"/>
              </a:rPr>
              <a:t>単位：円</a:t>
            </a:r>
          </a:p>
        </p:txBody>
      </p:sp>
      <p:sp>
        <p:nvSpPr>
          <p:cNvPr id="31" name="四角形: 角を丸くする 30">
            <a:extLst>
              <a:ext uri="{FF2B5EF4-FFF2-40B4-BE49-F238E27FC236}">
                <a16:creationId xmlns:a16="http://schemas.microsoft.com/office/drawing/2014/main" id="{A8F2474F-0861-4DBB-B7E2-16279E60CF0C}"/>
              </a:ext>
            </a:extLst>
          </p:cNvPr>
          <p:cNvSpPr/>
          <p:nvPr/>
        </p:nvSpPr>
        <p:spPr>
          <a:xfrm>
            <a:off x="8189015" y="2568954"/>
            <a:ext cx="703465" cy="288032"/>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r" eaLnBrk="1" fontAlgn="auto" hangingPunct="1">
              <a:lnSpc>
                <a:spcPts val="2400"/>
              </a:lnSpc>
              <a:spcBef>
                <a:spcPts val="0"/>
              </a:spcBef>
              <a:spcAft>
                <a:spcPts val="0"/>
              </a:spcAft>
              <a:defRPr/>
            </a:pPr>
            <a:r>
              <a:rPr lang="ja-JP" altLang="en-US" sz="800" dirty="0">
                <a:solidFill>
                  <a:schemeClr val="tx1"/>
                </a:solidFill>
                <a:latin typeface="HG丸ｺﾞｼｯｸM-PRO" panose="020F0600000000000000" pitchFamily="50" charset="-128"/>
                <a:ea typeface="HG丸ｺﾞｼｯｸM-PRO" panose="020F0600000000000000" pitchFamily="50" charset="-128"/>
              </a:rPr>
              <a:t>単位：円</a:t>
            </a:r>
          </a:p>
        </p:txBody>
      </p:sp>
      <p:graphicFrame>
        <p:nvGraphicFramePr>
          <p:cNvPr id="23" name="表 3">
            <a:extLst>
              <a:ext uri="{FF2B5EF4-FFF2-40B4-BE49-F238E27FC236}">
                <a16:creationId xmlns:a16="http://schemas.microsoft.com/office/drawing/2014/main" id="{6621878C-3D86-424E-B84A-44DEC4F0E060}"/>
              </a:ext>
            </a:extLst>
          </p:cNvPr>
          <p:cNvGraphicFramePr>
            <a:graphicFrameLocks noGrp="1"/>
          </p:cNvGraphicFramePr>
          <p:nvPr/>
        </p:nvGraphicFramePr>
        <p:xfrm>
          <a:off x="307584" y="5381878"/>
          <a:ext cx="8528832" cy="11328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algn="ctr"/>
                      <a:endParaRPr kumimoji="1" lang="ja-JP" altLang="en-US" sz="950" dirty="0">
                        <a:solidFill>
                          <a:schemeClr val="bg1"/>
                        </a:solidFill>
                        <a:latin typeface="+mn-ea"/>
                        <a:ea typeface="+mn-ea"/>
                        <a:cs typeface="Arial" panose="020B0604020202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223200">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48,000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4680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２年目</a:t>
                      </a:r>
                      <a:endParaRPr kumimoji="1" lang="en-US" altLang="ja-JP"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３年目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192,000</a:t>
                      </a: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r h="2232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最終年度</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4,000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551622371"/>
                  </a:ext>
                </a:extLst>
              </a:tr>
            </a:tbl>
          </a:graphicData>
        </a:graphic>
      </p:graphicFrame>
      <p:sp>
        <p:nvSpPr>
          <p:cNvPr id="24" name="四角形: 角を丸くする 23">
            <a:extLst>
              <a:ext uri="{FF2B5EF4-FFF2-40B4-BE49-F238E27FC236}">
                <a16:creationId xmlns:a16="http://schemas.microsoft.com/office/drawing/2014/main" id="{39F9CAAF-16E2-442A-A2E1-CEE888232439}"/>
              </a:ext>
            </a:extLst>
          </p:cNvPr>
          <p:cNvSpPr/>
          <p:nvPr/>
        </p:nvSpPr>
        <p:spPr>
          <a:xfrm>
            <a:off x="8188183" y="5104473"/>
            <a:ext cx="703465" cy="320560"/>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r" eaLnBrk="1" fontAlgn="auto" hangingPunct="1">
              <a:lnSpc>
                <a:spcPts val="2400"/>
              </a:lnSpc>
              <a:spcBef>
                <a:spcPts val="0"/>
              </a:spcBef>
              <a:spcAft>
                <a:spcPts val="0"/>
              </a:spcAft>
              <a:defRPr/>
            </a:pPr>
            <a:r>
              <a:rPr lang="ja-JP" altLang="en-US" sz="800" dirty="0">
                <a:solidFill>
                  <a:schemeClr val="tx1"/>
                </a:solidFill>
                <a:latin typeface="HG丸ｺﾞｼｯｸM-PRO" panose="020F0600000000000000" pitchFamily="50" charset="-128"/>
                <a:ea typeface="HG丸ｺﾞｼｯｸM-PRO" panose="020F0600000000000000" pitchFamily="50" charset="-128"/>
              </a:rPr>
              <a:t>単位：円</a:t>
            </a:r>
          </a:p>
        </p:txBody>
      </p:sp>
      <p:sp>
        <p:nvSpPr>
          <p:cNvPr id="20" name="四角形: 角を丸くする 19">
            <a:extLst>
              <a:ext uri="{FF2B5EF4-FFF2-40B4-BE49-F238E27FC236}">
                <a16:creationId xmlns:a16="http://schemas.microsoft.com/office/drawing/2014/main" id="{14047533-D049-4903-9101-DDD39FFE8AC4}"/>
              </a:ext>
            </a:extLst>
          </p:cNvPr>
          <p:cNvSpPr/>
          <p:nvPr/>
        </p:nvSpPr>
        <p:spPr>
          <a:xfrm>
            <a:off x="251520" y="685642"/>
            <a:ext cx="1688608" cy="276612"/>
          </a:xfrm>
          <a:prstGeom prst="roundRect">
            <a:avLst>
              <a:gd name="adj" fmla="val 40554"/>
            </a:avLst>
          </a:prstGeom>
          <a:solidFill>
            <a:srgbClr val="F57B17"/>
          </a:solidFill>
          <a:ln w="38100" cmpd="thickThin">
            <a:solidFill>
              <a:srgbClr val="F5750B"/>
            </a:solidFill>
          </a:ln>
        </p:spPr>
        <p:style>
          <a:lnRef idx="2">
            <a:schemeClr val="accent1">
              <a:shade val="50000"/>
            </a:schemeClr>
          </a:lnRef>
          <a:fillRef idx="1">
            <a:schemeClr val="accent1"/>
          </a:fillRef>
          <a:effectRef idx="0">
            <a:schemeClr val="accent1"/>
          </a:effectRef>
          <a:fontRef idx="minor">
            <a:schemeClr val="lt1"/>
          </a:fontRef>
        </p:style>
        <p:txBody>
          <a:bodyPr tIns="0" bIns="36000" anchor="ctr">
            <a:noAutofit/>
          </a:bodyPr>
          <a:lstStyle/>
          <a:p>
            <a:pPr algn="ctr" eaLnBrk="1" fontAlgn="auto" hangingPunct="1">
              <a:lnSpc>
                <a:spcPts val="2400"/>
              </a:lnSpc>
              <a:spcBef>
                <a:spcPts val="0"/>
              </a:spcBef>
              <a:spcAft>
                <a:spcPts val="0"/>
              </a:spcAft>
              <a:defRPr/>
            </a:pPr>
            <a:r>
              <a:rPr lang="ja-JP" altLang="en-US" sz="1300" b="1" dirty="0">
                <a:solidFill>
                  <a:schemeClr val="bg1"/>
                </a:solidFill>
                <a:latin typeface="HG丸ｺﾞｼｯｸM-PRO" panose="020F0600000000000000" pitchFamily="50" charset="-128"/>
                <a:ea typeface="HG丸ｺﾞｼｯｸM-PRO" panose="020F0600000000000000" pitchFamily="50" charset="-128"/>
              </a:rPr>
              <a:t>返還月額・返還例</a:t>
            </a:r>
          </a:p>
        </p:txBody>
      </p:sp>
      <p:sp>
        <p:nvSpPr>
          <p:cNvPr id="19" name="四角形: 角を丸くする 18">
            <a:extLst>
              <a:ext uri="{FF2B5EF4-FFF2-40B4-BE49-F238E27FC236}">
                <a16:creationId xmlns:a16="http://schemas.microsoft.com/office/drawing/2014/main" id="{9A3AC3E8-0C2E-461D-9E4C-DF09C42F4F73}"/>
              </a:ext>
            </a:extLst>
          </p:cNvPr>
          <p:cNvSpPr/>
          <p:nvPr/>
        </p:nvSpPr>
        <p:spPr>
          <a:xfrm>
            <a:off x="307584" y="5173139"/>
            <a:ext cx="791859" cy="417478"/>
          </a:xfrm>
          <a:prstGeom prst="roundRect">
            <a:avLst>
              <a:gd name="adj" fmla="val 0"/>
            </a:avLst>
          </a:prstGeom>
          <a:solidFill>
            <a:schemeClr val="tx1"/>
          </a:solid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anchor="ctr">
            <a:spAutoFit/>
          </a:bodyPr>
          <a:lstStyle/>
          <a:p>
            <a:pPr algn="ctr" eaLnBrk="1" fontAlgn="auto" hangingPunct="1">
              <a:lnSpc>
                <a:spcPts val="1400"/>
              </a:lnSpc>
              <a:spcBef>
                <a:spcPts val="0"/>
              </a:spcBef>
              <a:spcAft>
                <a:spcPts val="0"/>
              </a:spcAft>
              <a:defRPr/>
            </a:pPr>
            <a:r>
              <a:rPr lang="ja-JP" altLang="en-US" sz="1100" dirty="0">
                <a:solidFill>
                  <a:schemeClr val="bg1"/>
                </a:solidFill>
                <a:latin typeface="HG丸ｺﾞｼｯｸM-PRO" panose="020F0600000000000000" pitchFamily="50" charset="-128"/>
                <a:ea typeface="HG丸ｺﾞｼｯｸM-PRO" panose="020F0600000000000000" pitchFamily="50" charset="-128"/>
              </a:rPr>
              <a:t>借用金額</a:t>
            </a:r>
            <a:endParaRPr lang="en-US" altLang="ja-JP" sz="1100" dirty="0">
              <a:solidFill>
                <a:schemeClr val="bg1"/>
              </a:solidFill>
              <a:latin typeface="HG丸ｺﾞｼｯｸM-PRO" panose="020F0600000000000000" pitchFamily="50" charset="-128"/>
              <a:ea typeface="HG丸ｺﾞｼｯｸM-PRO" panose="020F0600000000000000" pitchFamily="50" charset="-128"/>
            </a:endParaRPr>
          </a:p>
          <a:p>
            <a:pPr algn="ctr" eaLnBrk="1" fontAlgn="auto" hangingPunct="1">
              <a:lnSpc>
                <a:spcPts val="1400"/>
              </a:lnSpc>
              <a:spcBef>
                <a:spcPts val="0"/>
              </a:spcBef>
              <a:spcAft>
                <a:spcPts val="0"/>
              </a:spcAft>
              <a:defRPr/>
            </a:pPr>
            <a:r>
              <a:rPr lang="en-US" altLang="ja-JP" sz="11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300,000</a:t>
            </a:r>
            <a:r>
              <a:rPr lang="ja-JP" altLang="en-US" sz="1100" dirty="0">
                <a:solidFill>
                  <a:schemeClr val="bg1"/>
                </a:solidFill>
                <a:latin typeface="HG丸ｺﾞｼｯｸM-PRO" panose="020F0600000000000000" pitchFamily="50" charset="-128"/>
                <a:ea typeface="HG丸ｺﾞｼｯｸM-PRO" panose="020F0600000000000000" pitchFamily="50" charset="-128"/>
              </a:rPr>
              <a:t>円</a:t>
            </a:r>
          </a:p>
        </p:txBody>
      </p:sp>
      <p:sp>
        <p:nvSpPr>
          <p:cNvPr id="22" name="四角形: 角を丸くする 21">
            <a:extLst>
              <a:ext uri="{FF2B5EF4-FFF2-40B4-BE49-F238E27FC236}">
                <a16:creationId xmlns:a16="http://schemas.microsoft.com/office/drawing/2014/main" id="{E7B6E77E-F557-4D78-8316-68509FB76786}"/>
              </a:ext>
            </a:extLst>
          </p:cNvPr>
          <p:cNvSpPr/>
          <p:nvPr/>
        </p:nvSpPr>
        <p:spPr>
          <a:xfrm>
            <a:off x="307584" y="1363545"/>
            <a:ext cx="791859" cy="417478"/>
          </a:xfrm>
          <a:prstGeom prst="roundRect">
            <a:avLst>
              <a:gd name="adj" fmla="val 0"/>
            </a:avLst>
          </a:prstGeom>
          <a:solidFill>
            <a:schemeClr val="tx1"/>
          </a:solid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anchor="ctr">
            <a:spAutoFit/>
          </a:bodyPr>
          <a:lstStyle/>
          <a:p>
            <a:pPr algn="ctr" eaLnBrk="1" fontAlgn="auto" hangingPunct="1">
              <a:lnSpc>
                <a:spcPts val="1400"/>
              </a:lnSpc>
              <a:spcBef>
                <a:spcPts val="0"/>
              </a:spcBef>
              <a:spcAft>
                <a:spcPts val="0"/>
              </a:spcAft>
              <a:defRPr/>
            </a:pPr>
            <a:r>
              <a:rPr lang="ja-JP" altLang="en-US" sz="1100" dirty="0">
                <a:solidFill>
                  <a:schemeClr val="bg1"/>
                </a:solidFill>
                <a:latin typeface="HG丸ｺﾞｼｯｸM-PRO" panose="020F0600000000000000" pitchFamily="50" charset="-128"/>
                <a:ea typeface="HG丸ｺﾞｼｯｸM-PRO" panose="020F0600000000000000" pitchFamily="50" charset="-128"/>
              </a:rPr>
              <a:t>借用金額</a:t>
            </a:r>
            <a:endParaRPr lang="en-US" altLang="ja-JP" sz="1100" dirty="0">
              <a:solidFill>
                <a:schemeClr val="bg1"/>
              </a:solidFill>
              <a:latin typeface="HG丸ｺﾞｼｯｸM-PRO" panose="020F0600000000000000" pitchFamily="50" charset="-128"/>
              <a:ea typeface="HG丸ｺﾞｼｯｸM-PRO" panose="020F0600000000000000" pitchFamily="50" charset="-128"/>
            </a:endParaRPr>
          </a:p>
          <a:p>
            <a:pPr algn="ctr" eaLnBrk="1" fontAlgn="auto" hangingPunct="1">
              <a:lnSpc>
                <a:spcPts val="1400"/>
              </a:lnSpc>
              <a:spcBef>
                <a:spcPts val="0"/>
              </a:spcBef>
              <a:spcAft>
                <a:spcPts val="0"/>
              </a:spcAft>
              <a:defRPr/>
            </a:pPr>
            <a:r>
              <a:rPr lang="en-US" altLang="ja-JP" sz="11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100,000</a:t>
            </a:r>
            <a:r>
              <a:rPr lang="ja-JP" altLang="en-US" sz="1100" dirty="0">
                <a:solidFill>
                  <a:schemeClr val="bg1"/>
                </a:solidFill>
                <a:latin typeface="HG丸ｺﾞｼｯｸM-PRO" panose="020F0600000000000000" pitchFamily="50" charset="-128"/>
                <a:ea typeface="HG丸ｺﾞｼｯｸM-PRO" panose="020F0600000000000000" pitchFamily="50" charset="-128"/>
              </a:rPr>
              <a:t>円</a:t>
            </a:r>
          </a:p>
        </p:txBody>
      </p:sp>
      <p:sp>
        <p:nvSpPr>
          <p:cNvPr id="25" name="四角形: 角を丸くする 24">
            <a:extLst>
              <a:ext uri="{FF2B5EF4-FFF2-40B4-BE49-F238E27FC236}">
                <a16:creationId xmlns:a16="http://schemas.microsoft.com/office/drawing/2014/main" id="{C3C7E00E-EB63-463D-A7EF-547DECDF0DBE}"/>
              </a:ext>
            </a:extLst>
          </p:cNvPr>
          <p:cNvSpPr/>
          <p:nvPr/>
        </p:nvSpPr>
        <p:spPr>
          <a:xfrm>
            <a:off x="307584" y="2621953"/>
            <a:ext cx="791859" cy="417478"/>
          </a:xfrm>
          <a:prstGeom prst="roundRect">
            <a:avLst>
              <a:gd name="adj" fmla="val 0"/>
            </a:avLst>
          </a:prstGeom>
          <a:solidFill>
            <a:schemeClr val="tx1"/>
          </a:solid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anchor="ctr">
            <a:spAutoFit/>
          </a:bodyPr>
          <a:lstStyle/>
          <a:p>
            <a:pPr algn="ctr" eaLnBrk="1" fontAlgn="auto" hangingPunct="1">
              <a:lnSpc>
                <a:spcPts val="1400"/>
              </a:lnSpc>
              <a:spcBef>
                <a:spcPts val="0"/>
              </a:spcBef>
              <a:spcAft>
                <a:spcPts val="0"/>
              </a:spcAft>
              <a:defRPr/>
            </a:pPr>
            <a:r>
              <a:rPr lang="ja-JP" altLang="en-US" sz="1100" dirty="0">
                <a:solidFill>
                  <a:schemeClr val="bg1"/>
                </a:solidFill>
                <a:latin typeface="HG丸ｺﾞｼｯｸM-PRO" panose="020F0600000000000000" pitchFamily="50" charset="-128"/>
                <a:ea typeface="HG丸ｺﾞｼｯｸM-PRO" panose="020F0600000000000000" pitchFamily="50" charset="-128"/>
              </a:rPr>
              <a:t>借用金額</a:t>
            </a:r>
            <a:endParaRPr lang="en-US" altLang="ja-JP" sz="1100" dirty="0">
              <a:solidFill>
                <a:schemeClr val="bg1"/>
              </a:solidFill>
              <a:latin typeface="HG丸ｺﾞｼｯｸM-PRO" panose="020F0600000000000000" pitchFamily="50" charset="-128"/>
              <a:ea typeface="HG丸ｺﾞｼｯｸM-PRO" panose="020F0600000000000000" pitchFamily="50" charset="-128"/>
            </a:endParaRPr>
          </a:p>
          <a:p>
            <a:pPr algn="ctr" eaLnBrk="1" fontAlgn="auto" hangingPunct="1">
              <a:lnSpc>
                <a:spcPts val="1400"/>
              </a:lnSpc>
              <a:spcBef>
                <a:spcPts val="0"/>
              </a:spcBef>
              <a:spcAft>
                <a:spcPts val="0"/>
              </a:spcAft>
              <a:defRPr/>
            </a:pPr>
            <a:r>
              <a:rPr lang="en-US" altLang="ja-JP" sz="11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370,000</a:t>
            </a:r>
            <a:r>
              <a:rPr lang="ja-JP" altLang="en-US" sz="1100" dirty="0">
                <a:solidFill>
                  <a:schemeClr val="bg1"/>
                </a:solidFill>
                <a:latin typeface="HG丸ｺﾞｼｯｸM-PRO" panose="020F0600000000000000" pitchFamily="50" charset="-128"/>
                <a:ea typeface="HG丸ｺﾞｼｯｸM-PRO" panose="020F0600000000000000" pitchFamily="50" charset="-128"/>
              </a:rPr>
              <a:t>円</a:t>
            </a:r>
          </a:p>
        </p:txBody>
      </p:sp>
    </p:spTree>
    <p:extLst>
      <p:ext uri="{BB962C8B-B14F-4D97-AF65-F5344CB8AC3E}">
        <p14:creationId xmlns:p14="http://schemas.microsoft.com/office/powerpoint/2010/main" val="2146086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5947B142-5BE6-4BE5-8C3E-5838CDB1827A}"/>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返還について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70" name="正方形/長方形 69">
            <a:extLst>
              <a:ext uri="{FF2B5EF4-FFF2-40B4-BE49-F238E27FC236}">
                <a16:creationId xmlns:a16="http://schemas.microsoft.com/office/drawing/2014/main" id="{32743F5E-52E7-4791-B4EB-9F3011CA342D}"/>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a:solidFill>
                  <a:schemeClr val="bg1"/>
                </a:solidFill>
                <a:latin typeface="HG丸ｺﾞｼｯｸM-PRO" panose="020F0600000000000000" pitchFamily="50" charset="-128"/>
                <a:ea typeface="HG丸ｺﾞｼｯｸM-PRO" panose="020F0600000000000000" pitchFamily="50" charset="-128"/>
              </a:rPr>
              <a:t>35</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17" name="表 2">
            <a:extLst>
              <a:ext uri="{FF2B5EF4-FFF2-40B4-BE49-F238E27FC236}">
                <a16:creationId xmlns:a16="http://schemas.microsoft.com/office/drawing/2014/main" id="{7E6823AF-DBAA-41B8-BEF5-99586B331193}"/>
              </a:ext>
            </a:extLst>
          </p:cNvPr>
          <p:cNvGraphicFramePr>
            <a:graphicFrameLocks noGrp="1"/>
          </p:cNvGraphicFramePr>
          <p:nvPr/>
        </p:nvGraphicFramePr>
        <p:xfrm>
          <a:off x="1476384" y="1086008"/>
          <a:ext cx="6552000" cy="1334880"/>
        </p:xfrm>
        <a:graphic>
          <a:graphicData uri="http://schemas.openxmlformats.org/drawingml/2006/table">
            <a:tbl>
              <a:tblPr firstRow="1" bandRow="1">
                <a:tableStyleId>{F5AB1C69-6EDB-4FF4-983F-18BD219EF322}</a:tableStyleId>
              </a:tblPr>
              <a:tblGrid>
                <a:gridCol w="2880000">
                  <a:extLst>
                    <a:ext uri="{9D8B030D-6E8A-4147-A177-3AD203B41FA5}">
                      <a16:colId xmlns:a16="http://schemas.microsoft.com/office/drawing/2014/main" val="1957173307"/>
                    </a:ext>
                  </a:extLst>
                </a:gridCol>
                <a:gridCol w="1224000">
                  <a:extLst>
                    <a:ext uri="{9D8B030D-6E8A-4147-A177-3AD203B41FA5}">
                      <a16:colId xmlns:a16="http://schemas.microsoft.com/office/drawing/2014/main" val="2694250699"/>
                    </a:ext>
                  </a:extLst>
                </a:gridCol>
                <a:gridCol w="1224000">
                  <a:extLst>
                    <a:ext uri="{9D8B030D-6E8A-4147-A177-3AD203B41FA5}">
                      <a16:colId xmlns:a16="http://schemas.microsoft.com/office/drawing/2014/main" val="3931395046"/>
                    </a:ext>
                  </a:extLst>
                </a:gridCol>
                <a:gridCol w="1224000">
                  <a:extLst>
                    <a:ext uri="{9D8B030D-6E8A-4147-A177-3AD203B41FA5}">
                      <a16:colId xmlns:a16="http://schemas.microsoft.com/office/drawing/2014/main" val="1757655422"/>
                    </a:ext>
                  </a:extLst>
                </a:gridCol>
              </a:tblGrid>
              <a:tr h="180000">
                <a:tc gridSpan="2">
                  <a:txBody>
                    <a:bodyPr/>
                    <a:lstStyle/>
                    <a:p>
                      <a:pPr algn="ctr"/>
                      <a:endPar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hMerge="1">
                  <a:txBody>
                    <a:bodyPr/>
                    <a:lstStyle/>
                    <a:p>
                      <a:pPr algn="ct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gridSpan="2">
                  <a:txBody>
                    <a:bodyPr/>
                    <a:lstStyle/>
                    <a:p>
                      <a:pPr algn="ctr"/>
                      <a:r>
                        <a:rPr kumimoji="1" lang="ja-JP" altLang="en-US" sz="105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定期増額型（</a:t>
                      </a:r>
                      <a:r>
                        <a:rPr kumimoji="1" lang="en-US" altLang="ja-JP" sz="105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6</a:t>
                      </a:r>
                      <a:r>
                        <a:rPr kumimoji="1" lang="ja-JP" altLang="en-US" sz="105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a:t>
                      </a:r>
                      <a:r>
                        <a:rPr kumimoji="1" lang="en-US" altLang="ja-JP" sz="105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12</a:t>
                      </a:r>
                      <a:r>
                        <a:rPr kumimoji="1" lang="ja-JP" altLang="en-US" sz="1050" b="1"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月に増額）</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57B17"/>
                      </a:solidFill>
                      <a:prstDash val="solid"/>
                      <a:round/>
                      <a:headEnd type="none" w="med" len="med"/>
                      <a:tailEnd type="none" w="med" len="med"/>
                    </a:lnB>
                    <a:solidFill>
                      <a:srgbClr val="F57B17"/>
                    </a:solidFill>
                  </a:tcPr>
                </a:tc>
                <a:tc hMerge="1">
                  <a:txBody>
                    <a:bodyPr/>
                    <a:lstStyle/>
                    <a:p>
                      <a:pPr algn="ct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890115419"/>
                  </a:ext>
                </a:extLst>
              </a:tr>
              <a:tr h="180000">
                <a:tc gridSpan="2">
                  <a:txBody>
                    <a:bodyPr/>
                    <a:lstStyle/>
                    <a:p>
                      <a:pPr algn="ctr"/>
                      <a:endParaRPr kumimoji="1" lang="ja-JP" altLang="en-US" sz="11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F57B17"/>
                      </a:solidFill>
                      <a:prstDash val="solid"/>
                      <a:round/>
                      <a:headEnd type="none" w="med" len="med"/>
                      <a:tailEnd type="none" w="med" len="med"/>
                    </a:lnB>
                    <a:noFill/>
                  </a:tcPr>
                </a:tc>
                <a:tc hMerge="1">
                  <a:txBody>
                    <a:bodyPr/>
                    <a:lstStyle/>
                    <a:p>
                      <a:pPr algn="ctr"/>
                      <a:endParaRPr kumimoji="1" lang="ja-JP" altLang="en-US" sz="1300" b="1"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57B17"/>
                      </a:solidFill>
                      <a:prstDash val="solid"/>
                      <a:round/>
                      <a:headEnd type="none" w="med" len="med"/>
                      <a:tailEnd type="none" w="med" len="med"/>
                    </a:lnB>
                    <a:noFill/>
                  </a:tcPr>
                </a:tc>
                <a:tc>
                  <a:txBody>
                    <a:bodyPr/>
                    <a:lstStyle/>
                    <a:p>
                      <a:pPr algn="ctr"/>
                      <a:r>
                        <a:rPr kumimoji="1" lang="ja-JP" altLang="en-US" sz="105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通 常 月</a:t>
                      </a:r>
                    </a:p>
                  </a:txBody>
                  <a:tcPr marL="0" marR="0" marT="0" marB="0" anchor="ctr">
                    <a:lnL w="28575" cap="flat" cmpd="sng" algn="ctr">
                      <a:solidFill>
                        <a:srgbClr val="FF0000"/>
                      </a:solidFill>
                      <a:prstDash val="solid"/>
                      <a:round/>
                      <a:headEnd type="none" w="med" len="med"/>
                      <a:tailEnd type="none" w="med" len="med"/>
                    </a:lnL>
                    <a:lnR w="9525"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solidFill>
                      <a:srgbClr val="F57B17">
                        <a:alpha val="32157"/>
                      </a:srgbClr>
                    </a:solidFill>
                  </a:tcPr>
                </a:tc>
                <a:tc>
                  <a:txBody>
                    <a:bodyPr/>
                    <a:lstStyle/>
                    <a:p>
                      <a:pPr algn="ctr"/>
                      <a:r>
                        <a:rPr kumimoji="1" lang="ja-JP" altLang="en-US" sz="105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増 額 月</a:t>
                      </a:r>
                    </a:p>
                  </a:txBody>
                  <a:tcPr marL="0" marR="0" marT="0" marB="0" anchor="ctr">
                    <a:lnL w="9525"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solidFill>
                      <a:srgbClr val="F57B17">
                        <a:alpha val="32157"/>
                      </a:srgbClr>
                    </a:solidFill>
                  </a:tcPr>
                </a:tc>
                <a:extLst>
                  <a:ext uri="{0D108BD9-81ED-4DB2-BD59-A6C34878D82A}">
                    <a16:rowId xmlns:a16="http://schemas.microsoft.com/office/drawing/2014/main" val="248237382"/>
                  </a:ext>
                </a:extLst>
              </a:tr>
              <a:tr h="252000">
                <a:tc>
                  <a:txBody>
                    <a:bodyPr/>
                    <a:lstStyle/>
                    <a:p>
                      <a:pPr algn="l"/>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180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solidFill>
                      <a:srgbClr val="F57B17">
                        <a:alpha val="40000"/>
                      </a:srgbClr>
                    </a:solidFill>
                  </a:tcPr>
                </a:tc>
                <a:tc>
                  <a:txBody>
                    <a:bodyPr/>
                    <a:lstStyle/>
                    <a:p>
                      <a:pPr algn="ct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0" marT="0" marB="0" anchor="ctr">
                    <a:lnL w="19050"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no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8,000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298800" marT="0" marB="0" anchor="ctr">
                    <a:lnL w="28575" cap="flat" cmpd="sng" algn="ctr">
                      <a:solidFill>
                        <a:srgbClr val="FF0000"/>
                      </a:solidFill>
                      <a:prstDash val="solid"/>
                      <a:round/>
                      <a:headEnd type="none" w="med" len="med"/>
                      <a:tailEnd type="none" w="med" len="med"/>
                    </a:lnL>
                    <a:lnR w="9525"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noFill/>
                  </a:tcPr>
                </a:tc>
                <a:tc>
                  <a:txBody>
                    <a:bodyPr/>
                    <a:lstStyle/>
                    <a:p>
                      <a:pPr algn="ct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20,000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endPar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9525"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57B17"/>
                      </a:solidFill>
                      <a:prstDash val="solid"/>
                      <a:round/>
                      <a:headEnd type="none" w="med" len="med"/>
                      <a:tailEnd type="none" w="med" len="med"/>
                    </a:lnT>
                    <a:lnB w="12700" cap="flat" cmpd="sng" algn="ctr">
                      <a:solidFill>
                        <a:srgbClr val="F57B17"/>
                      </a:solidFill>
                      <a:prstDash val="sysDot"/>
                      <a:round/>
                      <a:headEnd type="none" w="med" len="med"/>
                      <a:tailEnd type="none" w="med" len="med"/>
                    </a:lnB>
                    <a:noFill/>
                  </a:tcPr>
                </a:tc>
                <a:extLst>
                  <a:ext uri="{0D108BD9-81ED-4DB2-BD59-A6C34878D82A}">
                    <a16:rowId xmlns:a16="http://schemas.microsoft.com/office/drawing/2014/main" val="1151250937"/>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180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万円超え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198</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solidFill>
                      <a:srgbClr val="F57B17">
                        <a:alpha val="40000"/>
                      </a:srgbClr>
                    </a:solidFill>
                  </a:tcPr>
                </a:tc>
                <a:tc>
                  <a:txBody>
                    <a:bodyPr/>
                    <a:lstStyle/>
                    <a:p>
                      <a:pPr algn="ct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13,000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0" marT="0" marB="0" anchor="ctr">
                    <a:lnL w="19050"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no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11,000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298800" marT="0" marB="0" anchor="ctr">
                    <a:lnL w="28575" cap="flat" cmpd="sng" algn="ctr">
                      <a:solidFill>
                        <a:srgbClr val="FF0000"/>
                      </a:solidFill>
                      <a:prstDash val="solid"/>
                      <a:round/>
                      <a:headEnd type="none" w="med" len="med"/>
                      <a:tailEnd type="none" w="med" len="med"/>
                    </a:lnL>
                    <a:lnR w="9525"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23,000</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9525"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57B17"/>
                      </a:solidFill>
                      <a:prstDash val="sysDot"/>
                      <a:round/>
                      <a:headEnd type="none" w="med" len="med"/>
                      <a:tailEnd type="none" w="med" len="med"/>
                    </a:lnT>
                    <a:lnB w="12700" cap="flat" cmpd="sng" algn="ctr">
                      <a:solidFill>
                        <a:srgbClr val="F57B17"/>
                      </a:solidFill>
                      <a:prstDash val="sysDot"/>
                      <a:round/>
                      <a:headEnd type="none" w="med" len="med"/>
                      <a:tailEnd type="none" w="med" len="med"/>
                    </a:lnB>
                    <a:noFill/>
                  </a:tcPr>
                </a:tc>
                <a:extLst>
                  <a:ext uri="{0D108BD9-81ED-4DB2-BD59-A6C34878D82A}">
                    <a16:rowId xmlns:a16="http://schemas.microsoft.com/office/drawing/2014/main" val="3934052419"/>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借用金額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198</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万円超え  </a:t>
                      </a: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216</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万円以下</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9525" cap="flat" cmpd="sng" algn="ctr">
                      <a:solidFill>
                        <a:srgbClr val="F57B17"/>
                      </a:solidFill>
                      <a:prstDash val="solid"/>
                      <a:round/>
                      <a:headEnd type="none" w="med" len="med"/>
                      <a:tailEnd type="none" w="med" len="med"/>
                    </a:lnB>
                    <a:solidFill>
                      <a:srgbClr val="F57B17">
                        <a:alpha val="40000"/>
                      </a:srgbClr>
                    </a:solidFill>
                  </a:tcPr>
                </a:tc>
                <a:tc>
                  <a:txBody>
                    <a:bodyPr/>
                    <a:lstStyle/>
                    <a:p>
                      <a:pPr algn="ct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14,000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0" marT="0" marB="0" anchor="ctr">
                    <a:lnL w="19050"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57B17"/>
                      </a:solidFill>
                      <a:prstDash val="sysDot"/>
                      <a:round/>
                      <a:headEnd type="none" w="med" len="med"/>
                      <a:tailEnd type="none" w="med" len="med"/>
                    </a:lnT>
                    <a:lnB w="9525" cap="flat" cmpd="sng" algn="ctr">
                      <a:solidFill>
                        <a:srgbClr val="F57B17"/>
                      </a:solidFill>
                      <a:prstDash val="solid"/>
                      <a:round/>
                      <a:headEnd type="none" w="med" len="med"/>
                      <a:tailEnd type="none" w="med" len="med"/>
                    </a:lnB>
                    <a:noFill/>
                  </a:tcPr>
                </a:tc>
                <a:tc>
                  <a:txBody>
                    <a:bodyPr/>
                    <a:lstStyle/>
                    <a:p>
                      <a:pPr algn="r"/>
                      <a:r>
                        <a:rPr kumimoji="1" lang="en-US" altLang="ja-JP"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12,000</a:t>
                      </a:r>
                      <a:r>
                        <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円</a:t>
                      </a:r>
                    </a:p>
                  </a:txBody>
                  <a:tcPr marL="0" marR="298800" marT="0" marB="0" anchor="ctr">
                    <a:lnL w="28575" cap="flat" cmpd="sng" algn="ctr">
                      <a:solidFill>
                        <a:srgbClr val="FF0000"/>
                      </a:solidFill>
                      <a:prstDash val="solid"/>
                      <a:round/>
                      <a:headEnd type="none" w="med" len="med"/>
                      <a:tailEnd type="none" w="med" len="med"/>
                    </a:lnL>
                    <a:lnR w="9525" cap="flat" cmpd="sng" algn="ctr">
                      <a:solidFill>
                        <a:srgbClr val="F57B17"/>
                      </a:solidFill>
                      <a:prstDash val="solid"/>
                      <a:round/>
                      <a:headEnd type="none" w="med" len="med"/>
                      <a:tailEnd type="none" w="med" len="med"/>
                    </a:lnR>
                    <a:lnT w="12700" cap="flat" cmpd="sng" algn="ctr">
                      <a:solidFill>
                        <a:srgbClr val="F57B17"/>
                      </a:solidFill>
                      <a:prstDash val="sysDot"/>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24,000</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円</a:t>
                      </a: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9525" cap="flat" cmpd="sng" algn="ctr">
                      <a:solidFill>
                        <a:srgbClr val="F57B17"/>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57B17"/>
                      </a:solidFill>
                      <a:prstDash val="sysDot"/>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33806353"/>
                  </a:ext>
                </a:extLst>
              </a:tr>
              <a:tr h="21600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以降、借用金額が</a:t>
                      </a:r>
                      <a:r>
                        <a:rPr lang="en-US" altLang="ja-JP"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18</a:t>
                      </a: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万円増えるごとに月額</a:t>
                      </a:r>
                      <a:r>
                        <a:rPr lang="en-US" altLang="ja-JP"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1,000</a:t>
                      </a:r>
                      <a:r>
                        <a:rPr lang="ja-JP" altLang="en-US" sz="1100" dirty="0">
                          <a:solidFill>
                            <a:schemeClr val="tx1"/>
                          </a:solidFill>
                          <a:latin typeface="HGSｺﾞｼｯｸM" panose="020B0600000000000000" pitchFamily="50" charset="-128"/>
                          <a:ea typeface="HGSｺﾞｼｯｸM" panose="020B0600000000000000" pitchFamily="50" charset="-128"/>
                          <a:cs typeface="Arial" panose="020B0604020202020204" pitchFamily="34" charset="0"/>
                        </a:rPr>
                        <a:t>円を加算</a:t>
                      </a: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57B17"/>
                      </a:solidFill>
                      <a:prstDash val="solid"/>
                      <a:round/>
                      <a:headEnd type="none" w="med" len="med"/>
                      <a:tailEnd type="none" w="med" len="med"/>
                    </a:lnR>
                    <a:lnT w="9525"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noFill/>
                  </a:tcPr>
                </a:tc>
                <a:tc hMerge="1">
                  <a:txBody>
                    <a:bodyPr/>
                    <a:lstStyle/>
                    <a:p>
                      <a:pPr algn="ctr"/>
                      <a:endPar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57B17"/>
                      </a:solidFill>
                      <a:prstDash val="solid"/>
                      <a:round/>
                      <a:headEnd type="none" w="med" len="med"/>
                      <a:tailEnd type="none" w="med" len="med"/>
                    </a:lnB>
                    <a:noFill/>
                  </a:tcPr>
                </a:tc>
                <a:tc hMerge="1">
                  <a:txBody>
                    <a:bodyPr/>
                    <a:lstStyle/>
                    <a:p>
                      <a:pPr algn="r"/>
                      <a:endParaRPr kumimoji="1" lang="ja-JP" altLang="en-US" sz="1200" b="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288000" marT="0" marB="0" anchor="ctr">
                    <a:lnL w="19050" cap="flat" cmpd="sng" algn="ctr">
                      <a:solidFill>
                        <a:srgbClr val="FF0000"/>
                      </a:solidFill>
                      <a:prstDash val="solid"/>
                      <a:round/>
                      <a:headEnd type="none" w="med" len="med"/>
                      <a:tailEnd type="none" w="med" len="med"/>
                    </a:lnL>
                    <a:lnR w="19050" cap="flat" cmpd="sng" algn="ctr">
                      <a:solidFill>
                        <a:srgbClr val="F57B17"/>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F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0" marB="0" anchor="ctr">
                    <a:lnL w="19050" cap="flat" cmpd="sng" algn="ctr">
                      <a:solidFill>
                        <a:srgbClr val="F57B17"/>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57B17"/>
                      </a:solidFill>
                      <a:prstDash val="solid"/>
                      <a:round/>
                      <a:headEnd type="none" w="med" len="med"/>
                      <a:tailEnd type="none" w="med" len="med"/>
                    </a:lnT>
                    <a:lnB w="1905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305400172"/>
                  </a:ext>
                </a:extLst>
              </a:tr>
            </a:tbl>
          </a:graphicData>
        </a:graphic>
      </p:graphicFrame>
      <p:sp>
        <p:nvSpPr>
          <p:cNvPr id="31" name="四角形: 角を丸くする 30">
            <a:extLst>
              <a:ext uri="{FF2B5EF4-FFF2-40B4-BE49-F238E27FC236}">
                <a16:creationId xmlns:a16="http://schemas.microsoft.com/office/drawing/2014/main" id="{A8F2474F-0861-4DBB-B7E2-16279E60CF0C}"/>
              </a:ext>
            </a:extLst>
          </p:cNvPr>
          <p:cNvSpPr/>
          <p:nvPr/>
        </p:nvSpPr>
        <p:spPr>
          <a:xfrm>
            <a:off x="8181413" y="2396530"/>
            <a:ext cx="703465" cy="288032"/>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r" eaLnBrk="1" fontAlgn="auto" hangingPunct="1">
              <a:lnSpc>
                <a:spcPts val="2400"/>
              </a:lnSpc>
              <a:spcBef>
                <a:spcPts val="0"/>
              </a:spcBef>
              <a:spcAft>
                <a:spcPts val="0"/>
              </a:spcAft>
              <a:defRPr/>
            </a:pPr>
            <a:r>
              <a:rPr lang="ja-JP" altLang="en-US" sz="800" dirty="0">
                <a:solidFill>
                  <a:schemeClr val="tx1"/>
                </a:solidFill>
                <a:latin typeface="HG丸ｺﾞｼｯｸM-PRO" panose="020F0600000000000000" pitchFamily="50" charset="-128"/>
                <a:ea typeface="HG丸ｺﾞｼｯｸM-PRO" panose="020F0600000000000000" pitchFamily="50" charset="-128"/>
              </a:rPr>
              <a:t>単位：円</a:t>
            </a:r>
          </a:p>
        </p:txBody>
      </p:sp>
      <p:sp>
        <p:nvSpPr>
          <p:cNvPr id="34" name="四角形: 角を丸くする 33">
            <a:extLst>
              <a:ext uri="{FF2B5EF4-FFF2-40B4-BE49-F238E27FC236}">
                <a16:creationId xmlns:a16="http://schemas.microsoft.com/office/drawing/2014/main" id="{BC535C05-DFA8-45E5-A9BA-FCAAA52167A7}"/>
              </a:ext>
            </a:extLst>
          </p:cNvPr>
          <p:cNvSpPr/>
          <p:nvPr/>
        </p:nvSpPr>
        <p:spPr>
          <a:xfrm>
            <a:off x="251520" y="685642"/>
            <a:ext cx="1688608" cy="276612"/>
          </a:xfrm>
          <a:prstGeom prst="roundRect">
            <a:avLst>
              <a:gd name="adj" fmla="val 40554"/>
            </a:avLst>
          </a:prstGeom>
          <a:solidFill>
            <a:srgbClr val="F57B17"/>
          </a:solidFill>
          <a:ln w="38100" cmpd="thickThin">
            <a:solidFill>
              <a:srgbClr val="F5750B"/>
            </a:solidFill>
          </a:ln>
        </p:spPr>
        <p:style>
          <a:lnRef idx="2">
            <a:schemeClr val="accent1">
              <a:shade val="50000"/>
            </a:schemeClr>
          </a:lnRef>
          <a:fillRef idx="1">
            <a:schemeClr val="accent1"/>
          </a:fillRef>
          <a:effectRef idx="0">
            <a:schemeClr val="accent1"/>
          </a:effectRef>
          <a:fontRef idx="minor">
            <a:schemeClr val="lt1"/>
          </a:fontRef>
        </p:style>
        <p:txBody>
          <a:bodyPr tIns="0" bIns="36000" anchor="ctr">
            <a:noAutofit/>
          </a:bodyPr>
          <a:lstStyle/>
          <a:p>
            <a:pPr algn="ctr" eaLnBrk="1" fontAlgn="auto" hangingPunct="1">
              <a:lnSpc>
                <a:spcPts val="2400"/>
              </a:lnSpc>
              <a:spcBef>
                <a:spcPts val="0"/>
              </a:spcBef>
              <a:spcAft>
                <a:spcPts val="0"/>
              </a:spcAft>
              <a:defRPr/>
            </a:pPr>
            <a:r>
              <a:rPr lang="ja-JP" altLang="en-US" sz="1300" b="1" dirty="0">
                <a:solidFill>
                  <a:schemeClr val="bg1"/>
                </a:solidFill>
                <a:latin typeface="HG丸ｺﾞｼｯｸM-PRO" panose="020F0600000000000000" pitchFamily="50" charset="-128"/>
                <a:ea typeface="HG丸ｺﾞｼｯｸM-PRO" panose="020F0600000000000000" pitchFamily="50" charset="-128"/>
              </a:rPr>
              <a:t>返還月額・返還例</a:t>
            </a:r>
          </a:p>
        </p:txBody>
      </p:sp>
      <p:sp>
        <p:nvSpPr>
          <p:cNvPr id="35" name="四角形: 角を丸くする 34">
            <a:extLst>
              <a:ext uri="{FF2B5EF4-FFF2-40B4-BE49-F238E27FC236}">
                <a16:creationId xmlns:a16="http://schemas.microsoft.com/office/drawing/2014/main" id="{C966EB43-82FA-4CA1-9BA7-61CDDBBAC3E4}"/>
              </a:ext>
            </a:extLst>
          </p:cNvPr>
          <p:cNvSpPr/>
          <p:nvPr/>
        </p:nvSpPr>
        <p:spPr>
          <a:xfrm>
            <a:off x="179512" y="920994"/>
            <a:ext cx="6624736" cy="463550"/>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lnSpc>
                <a:spcPts val="24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３．入学時増額奨学資金と奨学資金を併せて借りた場合の返還月額</a:t>
            </a:r>
          </a:p>
        </p:txBody>
      </p:sp>
      <p:graphicFrame>
        <p:nvGraphicFramePr>
          <p:cNvPr id="36" name="表 3">
            <a:extLst>
              <a:ext uri="{FF2B5EF4-FFF2-40B4-BE49-F238E27FC236}">
                <a16:creationId xmlns:a16="http://schemas.microsoft.com/office/drawing/2014/main" id="{A1A5586B-7CE2-41D9-BC23-9C2EA455819F}"/>
              </a:ext>
            </a:extLst>
          </p:cNvPr>
          <p:cNvGraphicFramePr>
            <a:graphicFrameLocks noGrp="1"/>
          </p:cNvGraphicFramePr>
          <p:nvPr/>
        </p:nvGraphicFramePr>
        <p:xfrm>
          <a:off x="307584" y="2656240"/>
          <a:ext cx="8528832" cy="11328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algn="ctr"/>
                      <a:endParaRPr kumimoji="1" lang="ja-JP" altLang="en-US" sz="950" dirty="0">
                        <a:solidFill>
                          <a:schemeClr val="bg1"/>
                        </a:solidFill>
                        <a:latin typeface="+mn-ea"/>
                        <a:ea typeface="+mn-ea"/>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223200">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4680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２年目</a:t>
                      </a:r>
                      <a:endParaRPr kumimoji="1" lang="en-US" altLang="ja-JP"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３年目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240,000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300,000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r h="2232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最終年度</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400,000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551622371"/>
                  </a:ext>
                </a:extLst>
              </a:tr>
            </a:tbl>
          </a:graphicData>
        </a:graphic>
      </p:graphicFrame>
      <p:graphicFrame>
        <p:nvGraphicFramePr>
          <p:cNvPr id="39" name="表 3">
            <a:extLst>
              <a:ext uri="{FF2B5EF4-FFF2-40B4-BE49-F238E27FC236}">
                <a16:creationId xmlns:a16="http://schemas.microsoft.com/office/drawing/2014/main" id="{49803631-5BC0-4776-8CEC-636EE2B75BA4}"/>
              </a:ext>
            </a:extLst>
          </p:cNvPr>
          <p:cNvGraphicFramePr>
            <a:graphicFrameLocks noGrp="1"/>
          </p:cNvGraphicFramePr>
          <p:nvPr/>
        </p:nvGraphicFramePr>
        <p:xfrm>
          <a:off x="307584" y="4204839"/>
          <a:ext cx="8528832" cy="11328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algn="ctr"/>
                      <a:endParaRPr kumimoji="1" lang="ja-JP" altLang="en-US" sz="950" dirty="0">
                        <a:solidFill>
                          <a:schemeClr val="bg1"/>
                        </a:solidFill>
                        <a:latin typeface="+mn-ea"/>
                        <a:ea typeface="+mn-ea"/>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63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223200">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468000">
                <a:tc>
                  <a:txBody>
                    <a:bodyPr/>
                    <a:lstStyle/>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２年目</a:t>
                      </a:r>
                      <a:endParaRPr kumimoji="1" lang="en-US" altLang="ja-JP"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～６年目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600,000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r h="2232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最終年度</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10,000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670,000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551622371"/>
                  </a:ext>
                </a:extLst>
              </a:tr>
            </a:tbl>
          </a:graphicData>
        </a:graphic>
      </p:graphicFrame>
      <p:sp>
        <p:nvSpPr>
          <p:cNvPr id="44" name="四角形: 角を丸くする 43">
            <a:extLst>
              <a:ext uri="{FF2B5EF4-FFF2-40B4-BE49-F238E27FC236}">
                <a16:creationId xmlns:a16="http://schemas.microsoft.com/office/drawing/2014/main" id="{C00AEEA6-9059-4803-805E-9C7BFBBD30CF}"/>
              </a:ext>
            </a:extLst>
          </p:cNvPr>
          <p:cNvSpPr/>
          <p:nvPr/>
        </p:nvSpPr>
        <p:spPr>
          <a:xfrm>
            <a:off x="8142880" y="3933056"/>
            <a:ext cx="749600" cy="466254"/>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tIns="0" bIns="216000" anchor="ctr">
            <a:spAutoFit/>
          </a:bodyPr>
          <a:lstStyle/>
          <a:p>
            <a:pPr algn="r" eaLnBrk="1" fontAlgn="auto" hangingPunct="1">
              <a:lnSpc>
                <a:spcPts val="2400"/>
              </a:lnSpc>
              <a:spcBef>
                <a:spcPts val="0"/>
              </a:spcBef>
              <a:spcAft>
                <a:spcPts val="0"/>
              </a:spcAft>
              <a:defRPr/>
            </a:pPr>
            <a:r>
              <a:rPr lang="ja-JP" altLang="en-US" sz="800" dirty="0">
                <a:solidFill>
                  <a:schemeClr val="tx1"/>
                </a:solidFill>
                <a:latin typeface="HG丸ｺﾞｼｯｸM-PRO" panose="020F0600000000000000" pitchFamily="50" charset="-128"/>
                <a:ea typeface="HG丸ｺﾞｼｯｸM-PRO" panose="020F0600000000000000" pitchFamily="50" charset="-128"/>
              </a:rPr>
              <a:t>単位：円</a:t>
            </a:r>
          </a:p>
        </p:txBody>
      </p:sp>
      <p:graphicFrame>
        <p:nvGraphicFramePr>
          <p:cNvPr id="46" name="表 3">
            <a:extLst>
              <a:ext uri="{FF2B5EF4-FFF2-40B4-BE49-F238E27FC236}">
                <a16:creationId xmlns:a16="http://schemas.microsoft.com/office/drawing/2014/main" id="{5D3E5AC5-989D-4CB8-BBCB-83A437F21C2A}"/>
              </a:ext>
            </a:extLst>
          </p:cNvPr>
          <p:cNvGraphicFramePr>
            <a:graphicFrameLocks noGrp="1"/>
          </p:cNvGraphicFramePr>
          <p:nvPr/>
        </p:nvGraphicFramePr>
        <p:xfrm>
          <a:off x="307584" y="5428975"/>
          <a:ext cx="8528832" cy="1132800"/>
        </p:xfrm>
        <a:graphic>
          <a:graphicData uri="http://schemas.openxmlformats.org/drawingml/2006/table">
            <a:tbl>
              <a:tblPr firstRow="1" bandRow="1">
                <a:tableStyleId>{93296810-A885-4BE3-A3E7-6D5BEEA58F35}</a:tableStyleId>
              </a:tblPr>
              <a:tblGrid>
                <a:gridCol w="792000">
                  <a:extLst>
                    <a:ext uri="{9D8B030D-6E8A-4147-A177-3AD203B41FA5}">
                      <a16:colId xmlns:a16="http://schemas.microsoft.com/office/drawing/2014/main" val="172607141"/>
                    </a:ext>
                  </a:extLst>
                </a:gridCol>
                <a:gridCol w="536736">
                  <a:extLst>
                    <a:ext uri="{9D8B030D-6E8A-4147-A177-3AD203B41FA5}">
                      <a16:colId xmlns:a16="http://schemas.microsoft.com/office/drawing/2014/main" val="1788447965"/>
                    </a:ext>
                  </a:extLst>
                </a:gridCol>
                <a:gridCol w="536736">
                  <a:extLst>
                    <a:ext uri="{9D8B030D-6E8A-4147-A177-3AD203B41FA5}">
                      <a16:colId xmlns:a16="http://schemas.microsoft.com/office/drawing/2014/main" val="2752619516"/>
                    </a:ext>
                  </a:extLst>
                </a:gridCol>
                <a:gridCol w="536736">
                  <a:extLst>
                    <a:ext uri="{9D8B030D-6E8A-4147-A177-3AD203B41FA5}">
                      <a16:colId xmlns:a16="http://schemas.microsoft.com/office/drawing/2014/main" val="4227769852"/>
                    </a:ext>
                  </a:extLst>
                </a:gridCol>
                <a:gridCol w="536736">
                  <a:extLst>
                    <a:ext uri="{9D8B030D-6E8A-4147-A177-3AD203B41FA5}">
                      <a16:colId xmlns:a16="http://schemas.microsoft.com/office/drawing/2014/main" val="1425117710"/>
                    </a:ext>
                  </a:extLst>
                </a:gridCol>
                <a:gridCol w="536736">
                  <a:extLst>
                    <a:ext uri="{9D8B030D-6E8A-4147-A177-3AD203B41FA5}">
                      <a16:colId xmlns:a16="http://schemas.microsoft.com/office/drawing/2014/main" val="635039103"/>
                    </a:ext>
                  </a:extLst>
                </a:gridCol>
                <a:gridCol w="536736">
                  <a:extLst>
                    <a:ext uri="{9D8B030D-6E8A-4147-A177-3AD203B41FA5}">
                      <a16:colId xmlns:a16="http://schemas.microsoft.com/office/drawing/2014/main" val="2681823413"/>
                    </a:ext>
                  </a:extLst>
                </a:gridCol>
                <a:gridCol w="536736">
                  <a:extLst>
                    <a:ext uri="{9D8B030D-6E8A-4147-A177-3AD203B41FA5}">
                      <a16:colId xmlns:a16="http://schemas.microsoft.com/office/drawing/2014/main" val="2347711773"/>
                    </a:ext>
                  </a:extLst>
                </a:gridCol>
                <a:gridCol w="536736">
                  <a:extLst>
                    <a:ext uri="{9D8B030D-6E8A-4147-A177-3AD203B41FA5}">
                      <a16:colId xmlns:a16="http://schemas.microsoft.com/office/drawing/2014/main" val="1783305858"/>
                    </a:ext>
                  </a:extLst>
                </a:gridCol>
                <a:gridCol w="536736">
                  <a:extLst>
                    <a:ext uri="{9D8B030D-6E8A-4147-A177-3AD203B41FA5}">
                      <a16:colId xmlns:a16="http://schemas.microsoft.com/office/drawing/2014/main" val="4127777724"/>
                    </a:ext>
                  </a:extLst>
                </a:gridCol>
                <a:gridCol w="536736">
                  <a:extLst>
                    <a:ext uri="{9D8B030D-6E8A-4147-A177-3AD203B41FA5}">
                      <a16:colId xmlns:a16="http://schemas.microsoft.com/office/drawing/2014/main" val="616515738"/>
                    </a:ext>
                  </a:extLst>
                </a:gridCol>
                <a:gridCol w="536736">
                  <a:extLst>
                    <a:ext uri="{9D8B030D-6E8A-4147-A177-3AD203B41FA5}">
                      <a16:colId xmlns:a16="http://schemas.microsoft.com/office/drawing/2014/main" val="1678092126"/>
                    </a:ext>
                  </a:extLst>
                </a:gridCol>
                <a:gridCol w="536736">
                  <a:extLst>
                    <a:ext uri="{9D8B030D-6E8A-4147-A177-3AD203B41FA5}">
                      <a16:colId xmlns:a16="http://schemas.microsoft.com/office/drawing/2014/main" val="1133032584"/>
                    </a:ext>
                  </a:extLst>
                </a:gridCol>
                <a:gridCol w="648000">
                  <a:extLst>
                    <a:ext uri="{9D8B030D-6E8A-4147-A177-3AD203B41FA5}">
                      <a16:colId xmlns:a16="http://schemas.microsoft.com/office/drawing/2014/main" val="2167521373"/>
                    </a:ext>
                  </a:extLst>
                </a:gridCol>
                <a:gridCol w="648000">
                  <a:extLst>
                    <a:ext uri="{9D8B030D-6E8A-4147-A177-3AD203B41FA5}">
                      <a16:colId xmlns:a16="http://schemas.microsoft.com/office/drawing/2014/main" val="3985584849"/>
                    </a:ext>
                  </a:extLst>
                </a:gridCol>
              </a:tblGrid>
              <a:tr h="216000">
                <a:tc>
                  <a:txBody>
                    <a:bodyPr/>
                    <a:lstStyle/>
                    <a:p>
                      <a:pPr algn="ctr"/>
                      <a:r>
                        <a:rPr kumimoji="1" lang="ja-JP" altLang="en-US" sz="1050" dirty="0">
                          <a:solidFill>
                            <a:srgbClr val="FF0000"/>
                          </a:solidFill>
                          <a:latin typeface="+mn-ea"/>
                          <a:ea typeface="+mn-ea"/>
                          <a:cs typeface="Arial" panose="020B0604020202020204" pitchFamily="34" charset="0"/>
                        </a:rPr>
                        <a:t>定期増額型</a:t>
                      </a:r>
                      <a:endParaRPr kumimoji="1" lang="ja-JP" altLang="en-US" sz="950" dirty="0">
                        <a:solidFill>
                          <a:srgbClr val="FF0000"/>
                        </a:solidFill>
                        <a:latin typeface="+mn-ea"/>
                        <a:ea typeface="+mn-ea"/>
                        <a:cs typeface="Arial" panose="020B0604020202020204" pitchFamily="34" charset="0"/>
                      </a:endParaRPr>
                    </a:p>
                  </a:txBody>
                  <a:tcPr marL="0" marR="0" marT="0"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solidFill>
                  </a:tcPr>
                </a:tc>
                <a:tc>
                  <a:txBody>
                    <a:bodyPr/>
                    <a:lstStyle/>
                    <a:p>
                      <a:pPr algn="ctr"/>
                      <a:r>
                        <a:rPr kumimoji="1" lang="ja-JP" altLang="en-US" sz="950" dirty="0">
                          <a:solidFill>
                            <a:schemeClr val="bg1"/>
                          </a:solidFill>
                          <a:latin typeface="+mn-ea"/>
                          <a:ea typeface="+mn-ea"/>
                          <a:cs typeface="Arial" panose="020B0604020202020204" pitchFamily="34" charset="0"/>
                        </a:rPr>
                        <a:t>４月</a:t>
                      </a:r>
                    </a:p>
                  </a:txBody>
                  <a:tcPr marL="0" marR="0" marT="0" marB="0" anchor="ctr">
                    <a:lnL w="1905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５月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６月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kumimoji="1" lang="ja-JP" altLang="en-US" sz="950" dirty="0">
                          <a:solidFill>
                            <a:schemeClr val="bg1"/>
                          </a:solidFill>
                          <a:latin typeface="+mn-ea"/>
                          <a:ea typeface="+mn-ea"/>
                          <a:cs typeface="Arial" panose="020B0604020202020204" pitchFamily="34" charset="0"/>
                        </a:rPr>
                        <a:t>７月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８月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９月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１０月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１２月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kumimoji="1" lang="ja-JP" altLang="en-US" sz="950" dirty="0">
                          <a:solidFill>
                            <a:schemeClr val="bg1"/>
                          </a:solidFill>
                          <a:latin typeface="+mn-ea"/>
                          <a:ea typeface="+mn-ea"/>
                          <a:cs typeface="Arial" panose="020B0604020202020204" pitchFamily="34" charset="0"/>
                        </a:rPr>
                        <a:t>１月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２月</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３月</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計</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tc>
                  <a:txBody>
                    <a:bodyPr/>
                    <a:lstStyle/>
                    <a:p>
                      <a:pPr algn="ctr"/>
                      <a:r>
                        <a:rPr kumimoji="1" lang="ja-JP" altLang="en-US" sz="950" dirty="0">
                          <a:solidFill>
                            <a:schemeClr val="bg1"/>
                          </a:solidFill>
                          <a:latin typeface="+mn-ea"/>
                          <a:ea typeface="+mn-ea"/>
                          <a:cs typeface="Arial" panose="020B0604020202020204" pitchFamily="34" charset="0"/>
                        </a:rPr>
                        <a:t>合　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7B17"/>
                    </a:solidFill>
                  </a:tcPr>
                </a:tc>
                <a:extLst>
                  <a:ext uri="{0D108BD9-81ED-4DB2-BD59-A6C34878D82A}">
                    <a16:rowId xmlns:a16="http://schemas.microsoft.com/office/drawing/2014/main" val="1249370281"/>
                  </a:ext>
                </a:extLst>
              </a:tr>
              <a:tr h="223200">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初年度</a:t>
                      </a:r>
                    </a:p>
                  </a:txBody>
                  <a:tcPr marL="0" marR="0" marT="36000" marB="36000" anchor="ctr">
                    <a:lnR w="12700" cap="flat" cmpd="sng" algn="ctr">
                      <a:solidFill>
                        <a:schemeClr val="tx1"/>
                      </a:solidFill>
                      <a:prstDash val="solid"/>
                      <a:round/>
                      <a:headEnd type="none" w="med" len="med"/>
                      <a:tailEnd type="none" w="med" len="med"/>
                    </a:lnR>
                    <a:lnT w="19050" cap="flat" cmpd="sng" algn="ctr">
                      <a:solidFill>
                        <a:srgbClr val="FF0000"/>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20,000</a:t>
                      </a:r>
                      <a:endParaRPr kumimoji="1" lang="ja-JP" altLang="en-US"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a:t>
                      </a: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85075679"/>
                  </a:ext>
                </a:extLst>
              </a:tr>
              <a:tr h="468000">
                <a:tc>
                  <a:txBody>
                    <a:bodyPr/>
                    <a:lstStyle/>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２年目</a:t>
                      </a:r>
                      <a:endParaRPr kumimoji="1" lang="en-US" altLang="ja-JP"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algn="l"/>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～６年目</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20,000</a:t>
                      </a:r>
                      <a:endParaRPr kumimoji="1" lang="ja-JP" altLang="en-US"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20,000</a:t>
                      </a:r>
                      <a:endParaRPr kumimoji="1" lang="ja-JP" altLang="en-US" sz="1000" b="0" i="0" u="sng"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600,000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660,000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973327127"/>
                  </a:ext>
                </a:extLst>
              </a:tr>
              <a:tr h="223200">
                <a:tc>
                  <a:txBody>
                    <a:bodyPr/>
                    <a:lstStyle/>
                    <a:p>
                      <a:pPr algn="ctr"/>
                      <a:r>
                        <a:rPr kumimoji="1" lang="ja-JP" altLang="en-US" sz="95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最終年度</a:t>
                      </a:r>
                    </a:p>
                  </a:txBody>
                  <a:tcPr marL="0" marR="0" marT="36000" marB="3600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8,000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2,000</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Arial" panose="020B0604020202020204" pitchFamily="34" charset="0"/>
                        </a:rPr>
                        <a:t>－</a:t>
                      </a:r>
                    </a:p>
                  </a:txBody>
                  <a:tcPr marL="0" marR="0" marT="36000" marB="36000" anchor="ctr">
                    <a:lnR w="635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10,000</a:t>
                      </a:r>
                      <a:endParaRPr kumimoji="1" lang="ja-JP" altLang="en-US" sz="10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en-US" altLang="ja-JP"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670,000</a:t>
                      </a:r>
                      <a:endParaRPr kumimoji="1" lang="ja-JP" altLang="en-US" sz="1000" u="sng"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551622371"/>
                  </a:ext>
                </a:extLst>
              </a:tr>
            </a:tbl>
          </a:graphicData>
        </a:graphic>
      </p:graphicFrame>
      <p:sp>
        <p:nvSpPr>
          <p:cNvPr id="18" name="四角形: 角を丸くする 17">
            <a:extLst>
              <a:ext uri="{FF2B5EF4-FFF2-40B4-BE49-F238E27FC236}">
                <a16:creationId xmlns:a16="http://schemas.microsoft.com/office/drawing/2014/main" id="{D8BE198A-7C37-4FB1-9138-E2C0FC66E278}"/>
              </a:ext>
            </a:extLst>
          </p:cNvPr>
          <p:cNvSpPr/>
          <p:nvPr/>
        </p:nvSpPr>
        <p:spPr>
          <a:xfrm>
            <a:off x="307584" y="2447501"/>
            <a:ext cx="791859" cy="417478"/>
          </a:xfrm>
          <a:prstGeom prst="roundRect">
            <a:avLst>
              <a:gd name="adj" fmla="val 0"/>
            </a:avLst>
          </a:prstGeom>
          <a:solidFill>
            <a:schemeClr val="tx1"/>
          </a:solid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anchor="ctr">
            <a:spAutoFit/>
          </a:bodyPr>
          <a:lstStyle/>
          <a:p>
            <a:pPr algn="ctr" eaLnBrk="1" fontAlgn="auto" hangingPunct="1">
              <a:lnSpc>
                <a:spcPts val="1400"/>
              </a:lnSpc>
              <a:spcBef>
                <a:spcPts val="0"/>
              </a:spcBef>
              <a:spcAft>
                <a:spcPts val="0"/>
              </a:spcAft>
              <a:defRPr/>
            </a:pPr>
            <a:r>
              <a:rPr lang="ja-JP" altLang="en-US" sz="1100" dirty="0">
                <a:solidFill>
                  <a:schemeClr val="bg1"/>
                </a:solidFill>
                <a:latin typeface="HG丸ｺﾞｼｯｸM-PRO" panose="020F0600000000000000" pitchFamily="50" charset="-128"/>
                <a:ea typeface="HG丸ｺﾞｼｯｸM-PRO" panose="020F0600000000000000" pitchFamily="50" charset="-128"/>
              </a:rPr>
              <a:t>借用金額</a:t>
            </a:r>
            <a:endParaRPr lang="en-US" altLang="ja-JP" sz="1100" dirty="0">
              <a:solidFill>
                <a:schemeClr val="bg1"/>
              </a:solidFill>
              <a:latin typeface="HG丸ｺﾞｼｯｸM-PRO" panose="020F0600000000000000" pitchFamily="50" charset="-128"/>
              <a:ea typeface="HG丸ｺﾞｼｯｸM-PRO" panose="020F0600000000000000" pitchFamily="50" charset="-128"/>
            </a:endParaRPr>
          </a:p>
          <a:p>
            <a:pPr algn="ctr" eaLnBrk="1" fontAlgn="auto" hangingPunct="1">
              <a:lnSpc>
                <a:spcPts val="1400"/>
              </a:lnSpc>
              <a:spcBef>
                <a:spcPts val="0"/>
              </a:spcBef>
              <a:spcAft>
                <a:spcPts val="0"/>
              </a:spcAft>
              <a:defRPr/>
            </a:pPr>
            <a:r>
              <a:rPr lang="en-US" altLang="ja-JP" sz="11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400,000</a:t>
            </a:r>
            <a:r>
              <a:rPr lang="ja-JP" altLang="en-US" sz="1100" dirty="0">
                <a:solidFill>
                  <a:schemeClr val="bg1"/>
                </a:solidFill>
                <a:latin typeface="HG丸ｺﾞｼｯｸM-PRO" panose="020F0600000000000000" pitchFamily="50" charset="-128"/>
                <a:ea typeface="HG丸ｺﾞｼｯｸM-PRO" panose="020F0600000000000000" pitchFamily="50" charset="-128"/>
              </a:rPr>
              <a:t>円</a:t>
            </a:r>
          </a:p>
        </p:txBody>
      </p:sp>
      <p:sp>
        <p:nvSpPr>
          <p:cNvPr id="19" name="四角形: 角を丸くする 18">
            <a:extLst>
              <a:ext uri="{FF2B5EF4-FFF2-40B4-BE49-F238E27FC236}">
                <a16:creationId xmlns:a16="http://schemas.microsoft.com/office/drawing/2014/main" id="{0B12CBA7-3266-4D80-B3AA-61AE2D28D187}"/>
              </a:ext>
            </a:extLst>
          </p:cNvPr>
          <p:cNvSpPr/>
          <p:nvPr/>
        </p:nvSpPr>
        <p:spPr>
          <a:xfrm>
            <a:off x="307583" y="3996100"/>
            <a:ext cx="791859" cy="417478"/>
          </a:xfrm>
          <a:prstGeom prst="roundRect">
            <a:avLst>
              <a:gd name="adj" fmla="val 0"/>
            </a:avLst>
          </a:prstGeom>
          <a:solidFill>
            <a:schemeClr val="tx1"/>
          </a:solid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anchor="ctr">
            <a:spAutoFit/>
          </a:bodyPr>
          <a:lstStyle/>
          <a:p>
            <a:pPr algn="ctr" eaLnBrk="1" fontAlgn="auto" hangingPunct="1">
              <a:lnSpc>
                <a:spcPts val="1400"/>
              </a:lnSpc>
              <a:spcBef>
                <a:spcPts val="0"/>
              </a:spcBef>
              <a:spcAft>
                <a:spcPts val="0"/>
              </a:spcAft>
              <a:defRPr/>
            </a:pPr>
            <a:r>
              <a:rPr lang="ja-JP" altLang="en-US" sz="1100" dirty="0">
                <a:solidFill>
                  <a:schemeClr val="bg1"/>
                </a:solidFill>
                <a:latin typeface="HG丸ｺﾞｼｯｸM-PRO" panose="020F0600000000000000" pitchFamily="50" charset="-128"/>
                <a:ea typeface="HG丸ｺﾞｼｯｸM-PRO" panose="020F0600000000000000" pitchFamily="50" charset="-128"/>
              </a:rPr>
              <a:t>借用金額</a:t>
            </a:r>
            <a:endParaRPr lang="en-US" altLang="ja-JP" sz="1100" dirty="0">
              <a:solidFill>
                <a:schemeClr val="bg1"/>
              </a:solidFill>
              <a:latin typeface="HG丸ｺﾞｼｯｸM-PRO" panose="020F0600000000000000" pitchFamily="50" charset="-128"/>
              <a:ea typeface="HG丸ｺﾞｼｯｸM-PRO" panose="020F0600000000000000" pitchFamily="50" charset="-128"/>
            </a:endParaRPr>
          </a:p>
          <a:p>
            <a:pPr algn="ctr" eaLnBrk="1" fontAlgn="auto" hangingPunct="1">
              <a:lnSpc>
                <a:spcPts val="1400"/>
              </a:lnSpc>
              <a:spcBef>
                <a:spcPts val="0"/>
              </a:spcBef>
              <a:spcAft>
                <a:spcPts val="0"/>
              </a:spcAft>
              <a:defRPr/>
            </a:pPr>
            <a:r>
              <a:rPr lang="en-US" altLang="ja-JP" sz="1100" dirty="0">
                <a:solidFill>
                  <a:schemeClr val="bg1"/>
                </a:solidFill>
                <a:latin typeface="Arial" panose="020B0604020202020204" pitchFamily="34" charset="0"/>
                <a:ea typeface="HG丸ｺﾞｼｯｸM-PRO" panose="020F0600000000000000" pitchFamily="50" charset="-128"/>
                <a:cs typeface="Arial" panose="020B0604020202020204" pitchFamily="34" charset="0"/>
              </a:rPr>
              <a:t>670,000</a:t>
            </a:r>
            <a:r>
              <a:rPr lang="ja-JP" altLang="en-US" sz="1100" dirty="0">
                <a:solidFill>
                  <a:schemeClr val="bg1"/>
                </a:solidFill>
                <a:latin typeface="HG丸ｺﾞｼｯｸM-PRO" panose="020F0600000000000000" pitchFamily="50" charset="-128"/>
                <a:ea typeface="HG丸ｺﾞｼｯｸM-PRO" panose="020F0600000000000000" pitchFamily="50" charset="-128"/>
              </a:rPr>
              <a:t>円</a:t>
            </a:r>
          </a:p>
        </p:txBody>
      </p:sp>
    </p:spTree>
    <p:extLst>
      <p:ext uri="{BB962C8B-B14F-4D97-AF65-F5344CB8AC3E}">
        <p14:creationId xmlns:p14="http://schemas.microsoft.com/office/powerpoint/2010/main" val="1890759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縦書きテキスト プレースホルダー 2">
            <a:extLst>
              <a:ext uri="{FF2B5EF4-FFF2-40B4-BE49-F238E27FC236}">
                <a16:creationId xmlns:a16="http://schemas.microsoft.com/office/drawing/2014/main" id="{2C076E3D-8DFA-4371-9130-987C0F8F8A69}"/>
              </a:ext>
            </a:extLst>
          </p:cNvPr>
          <p:cNvSpPr txBox="1">
            <a:spLocks noChangeArrowheads="1"/>
          </p:cNvSpPr>
          <p:nvPr/>
        </p:nvSpPr>
        <p:spPr bwMode="auto">
          <a:xfrm>
            <a:off x="403350" y="4431137"/>
            <a:ext cx="8426450" cy="215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700" b="1" dirty="0">
                <a:latin typeface="HG丸ｺﾞｼｯｸM-PRO" panose="020F0600000000000000" pitchFamily="50" charset="-128"/>
                <a:ea typeface="HG丸ｺﾞｼｯｸM-PRO" panose="020F0600000000000000" pitchFamily="50" charset="-128"/>
              </a:rPr>
              <a:t>　</a:t>
            </a:r>
            <a:endParaRPr lang="en-US" altLang="ja-JP" sz="14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400" b="1"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募集の時期等</a:t>
            </a:r>
            <a:endParaRPr lang="en-US" altLang="ja-JP" sz="14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予 約 募 集　　　</a:t>
            </a:r>
            <a:r>
              <a:rPr lang="en-US" altLang="ja-JP" sz="1400"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sz="1400" b="1" u="sng" spc="300" dirty="0">
                <a:solidFill>
                  <a:srgbClr val="FF0000"/>
                </a:solidFill>
                <a:latin typeface="HG丸ｺﾞｼｯｸM-PRO" panose="020F0600000000000000" pitchFamily="50" charset="-128"/>
                <a:ea typeface="HG丸ｺﾞｼｯｸM-PRO" panose="020F0600000000000000" pitchFamily="50" charset="-128"/>
              </a:rPr>
              <a:t>中学校を通じて募集</a:t>
            </a:r>
            <a:r>
              <a:rPr lang="ja-JP" altLang="en-US" sz="1400" b="1" spc="3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1400" u="sng" spc="3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a:t>
            </a:r>
            <a:r>
              <a:rPr lang="ja-JP" altLang="en-US" sz="1400" b="1" spc="300" dirty="0">
                <a:latin typeface="HG丸ｺﾞｼｯｸM-PRO" panose="020F0600000000000000" pitchFamily="50" charset="-128"/>
                <a:ea typeface="HG丸ｺﾞｼｯｸM-PRO" panose="020F0600000000000000" pitchFamily="50" charset="-128"/>
              </a:rPr>
              <a:t>募集時期 </a:t>
            </a:r>
            <a:r>
              <a:rPr lang="ja-JP" altLang="en-US" sz="1400" b="1" dirty="0">
                <a:latin typeface="HG丸ｺﾞｼｯｸM-PRO" panose="020F0600000000000000" pitchFamily="50" charset="-128"/>
                <a:ea typeface="HG丸ｺﾞｼｯｸM-PRO" panose="020F0600000000000000" pitchFamily="50" charset="-128"/>
              </a:rPr>
              <a:t>： </a:t>
            </a:r>
            <a:r>
              <a:rPr lang="ja-JP" altLang="en-US" sz="1400" b="1" spc="100" dirty="0">
                <a:latin typeface="HG丸ｺﾞｼｯｸM-PRO" panose="020F0600000000000000" pitchFamily="50" charset="-128"/>
                <a:ea typeface="HG丸ｺﾞｼｯｸM-PRO" panose="020F0600000000000000" pitchFamily="50" charset="-128"/>
              </a:rPr>
              <a:t>中学３年生の秋頃</a:t>
            </a:r>
            <a:r>
              <a:rPr lang="ja-JP" altLang="en-US" sz="1400" b="1" dirty="0">
                <a:latin typeface="HG丸ｺﾞｼｯｸM-PRO" panose="020F0600000000000000" pitchFamily="50" charset="-128"/>
                <a:ea typeface="HG丸ｺﾞｼｯｸM-PRO" panose="020F0600000000000000" pitchFamily="50" charset="-128"/>
              </a:rPr>
              <a:t>（９月上旬 ～ １０月上旬）</a:t>
            </a:r>
            <a:endParaRPr lang="en-US" altLang="ja-JP" sz="14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在 学 募 集　　　</a:t>
            </a:r>
            <a:r>
              <a:rPr lang="en-US" altLang="ja-JP" sz="1400" b="1" u="sng" dirty="0">
                <a:latin typeface="HG丸ｺﾞｼｯｸM-PRO" panose="020F0600000000000000" pitchFamily="50" charset="-128"/>
                <a:ea typeface="HG丸ｺﾞｼｯｸM-PRO" panose="020F0600000000000000" pitchFamily="50" charset="-128"/>
              </a:rPr>
              <a:t>※ </a:t>
            </a:r>
            <a:r>
              <a:rPr lang="ja-JP" altLang="en-US" sz="1400" b="1" u="sng" spc="300" dirty="0">
                <a:latin typeface="HG丸ｺﾞｼｯｸM-PRO" panose="020F0600000000000000" pitchFamily="50" charset="-128"/>
                <a:ea typeface="HG丸ｺﾞｼｯｸM-PRO" panose="020F0600000000000000" pitchFamily="50" charset="-128"/>
              </a:rPr>
              <a:t>高校等を通じて募集</a:t>
            </a:r>
            <a:r>
              <a:rPr lang="ja-JP" altLang="en-US" sz="1400" b="1" spc="300" dirty="0">
                <a:latin typeface="HG丸ｺﾞｼｯｸM-PRO" panose="020F0600000000000000" pitchFamily="50" charset="-128"/>
                <a:ea typeface="HG丸ｺﾞｼｯｸM-PRO" panose="020F0600000000000000" pitchFamily="50" charset="-128"/>
              </a:rPr>
              <a:t>　　</a:t>
            </a:r>
            <a:endParaRPr lang="en-US" altLang="ja-JP" sz="1400" u="sng" spc="3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a:t>
            </a:r>
            <a:r>
              <a:rPr lang="ja-JP" altLang="en-US" sz="1400" b="1" spc="300" dirty="0">
                <a:latin typeface="HG丸ｺﾞｼｯｸM-PRO" panose="020F0600000000000000" pitchFamily="50" charset="-128"/>
                <a:ea typeface="HG丸ｺﾞｼｯｸM-PRO" panose="020F0600000000000000" pitchFamily="50" charset="-128"/>
              </a:rPr>
              <a:t>募集時期 </a:t>
            </a:r>
            <a:r>
              <a:rPr lang="ja-JP" altLang="en-US" sz="1400" b="1" dirty="0">
                <a:latin typeface="HG丸ｺﾞｼｯｸM-PRO" panose="020F0600000000000000" pitchFamily="50" charset="-128"/>
                <a:ea typeface="HG丸ｺﾞｼｯｸM-PRO" panose="020F0600000000000000" pitchFamily="50" charset="-128"/>
              </a:rPr>
              <a:t>： </a:t>
            </a:r>
            <a:r>
              <a:rPr lang="ja-JP" altLang="en-US" sz="1400" b="1" spc="100" dirty="0">
                <a:latin typeface="HG丸ｺﾞｼｯｸM-PRO" panose="020F0600000000000000" pitchFamily="50" charset="-128"/>
                <a:ea typeface="HG丸ｺﾞｼｯｸM-PRO" panose="020F0600000000000000" pitchFamily="50" charset="-128"/>
              </a:rPr>
              <a:t>高校在学中の春</a:t>
            </a:r>
            <a:r>
              <a:rPr lang="ja-JP" altLang="en-US" sz="1400" b="1" dirty="0">
                <a:latin typeface="HG丸ｺﾞｼｯｸM-PRO" panose="020F0600000000000000" pitchFamily="50" charset="-128"/>
                <a:ea typeface="HG丸ｺﾞｼｯｸM-PRO" panose="020F0600000000000000" pitchFamily="50" charset="-128"/>
              </a:rPr>
              <a:t>（４月中旬 ～ ５月上旬）</a:t>
            </a:r>
            <a:endParaRPr lang="en-US" altLang="ja-JP" sz="14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500" dirty="0">
              <a:latin typeface="HG丸ｺﾞｼｯｸM-PRO" panose="020F0600000000000000" pitchFamily="50" charset="-128"/>
              <a:ea typeface="HG丸ｺﾞｼｯｸM-PRO" panose="020F0600000000000000" pitchFamily="50" charset="-128"/>
            </a:endParaRPr>
          </a:p>
        </p:txBody>
      </p:sp>
      <p:grpSp>
        <p:nvGrpSpPr>
          <p:cNvPr id="9" name="グループ化 8">
            <a:extLst>
              <a:ext uri="{FF2B5EF4-FFF2-40B4-BE49-F238E27FC236}">
                <a16:creationId xmlns:a16="http://schemas.microsoft.com/office/drawing/2014/main" id="{5A9E1B08-2172-AFE0-83B7-B440F7FDDAE3}"/>
              </a:ext>
            </a:extLst>
          </p:cNvPr>
          <p:cNvGrpSpPr/>
          <p:nvPr/>
        </p:nvGrpSpPr>
        <p:grpSpPr>
          <a:xfrm>
            <a:off x="231385" y="1909489"/>
            <a:ext cx="8598415" cy="2751889"/>
            <a:chOff x="330380" y="759888"/>
            <a:chExt cx="8598415" cy="2751889"/>
          </a:xfrm>
        </p:grpSpPr>
        <p:grpSp>
          <p:nvGrpSpPr>
            <p:cNvPr id="8" name="グループ化 7">
              <a:extLst>
                <a:ext uri="{FF2B5EF4-FFF2-40B4-BE49-F238E27FC236}">
                  <a16:creationId xmlns:a16="http://schemas.microsoft.com/office/drawing/2014/main" id="{BC252093-9055-533B-58DF-F521BC540B26}"/>
                </a:ext>
              </a:extLst>
            </p:cNvPr>
            <p:cNvGrpSpPr/>
            <p:nvPr/>
          </p:nvGrpSpPr>
          <p:grpSpPr>
            <a:xfrm>
              <a:off x="330380" y="759888"/>
              <a:ext cx="8598415" cy="2751889"/>
              <a:chOff x="330380" y="759888"/>
              <a:chExt cx="8598415" cy="2751889"/>
            </a:xfrm>
          </p:grpSpPr>
          <p:sp>
            <p:nvSpPr>
              <p:cNvPr id="22" name="四角形: 角を丸くする 21">
                <a:extLst>
                  <a:ext uri="{FF2B5EF4-FFF2-40B4-BE49-F238E27FC236}">
                    <a16:creationId xmlns:a16="http://schemas.microsoft.com/office/drawing/2014/main" id="{4E67F0FA-BD9D-4F6D-971A-27DB08053408}"/>
                  </a:ext>
                </a:extLst>
              </p:cNvPr>
              <p:cNvSpPr/>
              <p:nvPr/>
            </p:nvSpPr>
            <p:spPr>
              <a:xfrm>
                <a:off x="330380" y="759888"/>
                <a:ext cx="1835150" cy="360363"/>
              </a:xfrm>
              <a:prstGeom prst="round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種　 類</a:t>
                </a:r>
              </a:p>
            </p:txBody>
          </p:sp>
          <p:sp>
            <p:nvSpPr>
              <p:cNvPr id="14" name="縦書きテキスト プレースホルダー 2">
                <a:extLst>
                  <a:ext uri="{FF2B5EF4-FFF2-40B4-BE49-F238E27FC236}">
                    <a16:creationId xmlns:a16="http://schemas.microsoft.com/office/drawing/2014/main" id="{A3E8AD1D-6149-4FA3-9656-6562A08B195E}"/>
                  </a:ext>
                </a:extLst>
              </p:cNvPr>
              <p:cNvSpPr txBox="1">
                <a:spLocks/>
              </p:cNvSpPr>
              <p:nvPr/>
            </p:nvSpPr>
            <p:spPr>
              <a:xfrm>
                <a:off x="395536" y="843189"/>
                <a:ext cx="8533259" cy="26685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800" b="1" dirty="0">
                    <a:latin typeface="HG丸ｺﾞｼｯｸM-PRO" panose="020F0600000000000000" pitchFamily="50" charset="-128"/>
                    <a:ea typeface="HG丸ｺﾞｼｯｸM-PRO" panose="020F0600000000000000" pitchFamily="50" charset="-128"/>
                  </a:rPr>
                  <a:t>　　　　　　  </a:t>
                </a:r>
                <a:endParaRPr lang="en-US" altLang="ja-JP" sz="18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7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spc="300" dirty="0">
                    <a:latin typeface="游ゴシック" panose="020B0400000000000000" pitchFamily="50" charset="-128"/>
                    <a:ea typeface="游ゴシック" panose="020B0400000000000000" pitchFamily="50" charset="-128"/>
                  </a:rPr>
                  <a:t>入学時増額奨学資金 　　</a:t>
                </a:r>
                <a:r>
                  <a:rPr lang="en-US" altLang="ja-JP" sz="1600" b="1" u="sng" spc="300" dirty="0">
                    <a:solidFill>
                      <a:srgbClr val="FF0000"/>
                    </a:solidFill>
                    <a:latin typeface="HG丸ｺﾞｼｯｸM-PRO" panose="020F0600000000000000" pitchFamily="50" charset="-128"/>
                    <a:ea typeface="HG丸ｺﾞｼｯｸM-PRO" panose="020F0600000000000000" pitchFamily="50" charset="-128"/>
                  </a:rPr>
                  <a:t>※</a:t>
                </a:r>
                <a:r>
                  <a:rPr lang="ja-JP" altLang="en-US" sz="1600" b="1" u="sng" spc="300" dirty="0">
                    <a:solidFill>
                      <a:srgbClr val="FF0000"/>
                    </a:solidFill>
                    <a:latin typeface="HG丸ｺﾞｼｯｸM-PRO" panose="020F0600000000000000" pitchFamily="50" charset="-128"/>
                    <a:ea typeface="HG丸ｺﾞｼｯｸM-PRO" panose="020F0600000000000000" pitchFamily="50" charset="-128"/>
                  </a:rPr>
                  <a:t>予約募集のみ申込可</a:t>
                </a:r>
                <a:endParaRPr lang="en-US" altLang="ja-JP" sz="1600" b="1" u="sng" spc="300" dirty="0">
                  <a:solidFill>
                    <a:srgbClr val="FF0000"/>
                  </a:solidFill>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3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500" dirty="0">
                    <a:latin typeface="HG丸ｺﾞｼｯｸM-PRO" panose="020F0600000000000000" pitchFamily="50" charset="-128"/>
                    <a:ea typeface="HG丸ｺﾞｼｯｸM-PRO" panose="020F0600000000000000" pitchFamily="50" charset="-128"/>
                  </a:rPr>
                  <a:t>　　高校等に</a:t>
                </a:r>
                <a:r>
                  <a:rPr lang="ja-JP" altLang="en-US" sz="1500" b="1" u="sng" dirty="0">
                    <a:latin typeface="HG丸ｺﾞｼｯｸM-PRO" panose="020F0600000000000000" pitchFamily="50" charset="-128"/>
                    <a:ea typeface="HG丸ｺﾞｼｯｸM-PRO" panose="020F0600000000000000" pitchFamily="50" charset="-128"/>
                  </a:rPr>
                  <a:t>入学する前</a:t>
                </a:r>
                <a:r>
                  <a:rPr lang="ja-JP" altLang="en-US" sz="1500" dirty="0">
                    <a:latin typeface="HG丸ｺﾞｼｯｸM-PRO" panose="020F0600000000000000" pitchFamily="50" charset="-128"/>
                    <a:ea typeface="HG丸ｺﾞｼｯｸM-PRO" panose="020F0600000000000000" pitchFamily="50" charset="-128"/>
                  </a:rPr>
                  <a:t>に、入学金等の支払いに充てるため貸付する奨学金</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5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（中等教育学校の後期課程は貸付対象外）</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400" u="sng"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6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latin typeface="游ゴシック" panose="020B0400000000000000" pitchFamily="50" charset="-128"/>
                    <a:ea typeface="游ゴシック" panose="020B0400000000000000" pitchFamily="50" charset="-128"/>
                  </a:rPr>
                  <a:t>奨 学 資 金</a:t>
                </a:r>
                <a:endParaRPr lang="en-US" altLang="ja-JP" sz="1600" b="1" dirty="0">
                  <a:latin typeface="游ゴシック" panose="020B0400000000000000" pitchFamily="50" charset="-128"/>
                  <a:ea typeface="游ゴシック" panose="020B0400000000000000" pitchFamily="50" charset="-128"/>
                </a:endParaRPr>
              </a:p>
              <a:p>
                <a:pPr marL="0" indent="0" fontAlgn="auto">
                  <a:spcAft>
                    <a:spcPts val="0"/>
                  </a:spcAft>
                  <a:buFont typeface="Arial" pitchFamily="34" charset="0"/>
                  <a:buNone/>
                  <a:defRPr/>
                </a:pPr>
                <a:endParaRPr lang="en-US" altLang="ja-JP" sz="3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500" dirty="0">
                    <a:latin typeface="HG丸ｺﾞｼｯｸM-PRO" panose="020F0600000000000000" pitchFamily="50" charset="-128"/>
                    <a:ea typeface="HG丸ｺﾞｼｯｸM-PRO" panose="020F0600000000000000" pitchFamily="50" charset="-128"/>
                  </a:rPr>
                  <a:t>　　高校等に</a:t>
                </a:r>
                <a:r>
                  <a:rPr lang="ja-JP" altLang="en-US" sz="1500" b="1" u="sng" dirty="0">
                    <a:latin typeface="HG丸ｺﾞｼｯｸM-PRO" panose="020F0600000000000000" pitchFamily="50" charset="-128"/>
                    <a:ea typeface="HG丸ｺﾞｼｯｸM-PRO" panose="020F0600000000000000" pitchFamily="50" charset="-128"/>
                  </a:rPr>
                  <a:t>入学した後</a:t>
                </a:r>
                <a:r>
                  <a:rPr lang="ja-JP" altLang="en-US" sz="1500" dirty="0">
                    <a:latin typeface="HG丸ｺﾞｼｯｸM-PRO" panose="020F0600000000000000" pitchFamily="50" charset="-128"/>
                    <a:ea typeface="HG丸ｺﾞｼｯｸM-PRO" panose="020F0600000000000000" pitchFamily="50" charset="-128"/>
                  </a:rPr>
                  <a:t>に、修学に必要な経費の支払いに充てるため貸付する奨学金</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500" b="1" dirty="0">
                    <a:latin typeface="HG丸ｺﾞｼｯｸM-PRO" panose="020F0600000000000000" pitchFamily="50" charset="-128"/>
                    <a:ea typeface="HG丸ｺﾞｼｯｸM-PRO" panose="020F0600000000000000" pitchFamily="50" charset="-128"/>
                  </a:rPr>
                  <a:t>　　</a:t>
                </a:r>
                <a:endParaRPr lang="en-US" altLang="ja-JP" sz="1700" dirty="0">
                  <a:latin typeface="HG丸ｺﾞｼｯｸM-PRO" panose="020F0600000000000000" pitchFamily="50" charset="-128"/>
                  <a:ea typeface="HG丸ｺﾞｼｯｸM-PRO" panose="020F0600000000000000" pitchFamily="50" charset="-128"/>
                </a:endParaRPr>
              </a:p>
            </p:txBody>
          </p:sp>
        </p:grpSp>
        <p:sp>
          <p:nvSpPr>
            <p:cNvPr id="2" name="テキスト ボックス 1">
              <a:extLst>
                <a:ext uri="{FF2B5EF4-FFF2-40B4-BE49-F238E27FC236}">
                  <a16:creationId xmlns:a16="http://schemas.microsoft.com/office/drawing/2014/main" id="{8926D633-4FC0-48FB-A223-828ED3B1EFED}"/>
                </a:ext>
              </a:extLst>
            </p:cNvPr>
            <p:cNvSpPr txBox="1"/>
            <p:nvPr/>
          </p:nvSpPr>
          <p:spPr>
            <a:xfrm>
              <a:off x="2626742" y="765175"/>
              <a:ext cx="3240087" cy="368300"/>
            </a:xfrm>
            <a:prstGeom prst="rect">
              <a:avLst/>
            </a:prstGeom>
            <a:noFill/>
          </p:spPr>
          <p:txBody>
            <a:bodyPr>
              <a:spAutoFit/>
            </a:bodyPr>
            <a:lstStyle/>
            <a:p>
              <a:pPr eaLnBrk="1" fontAlgn="auto" hangingPunct="1">
                <a:spcBef>
                  <a:spcPts val="0"/>
                </a:spcBef>
                <a:spcAft>
                  <a:spcPts val="0"/>
                </a:spcAft>
                <a:defRPr/>
              </a:pPr>
              <a:r>
                <a:rPr lang="ja-JP" altLang="en-US" b="1" u="sng" dirty="0">
                  <a:solidFill>
                    <a:srgbClr val="C00000"/>
                  </a:solidFill>
                  <a:uFill>
                    <a:solidFill>
                      <a:srgbClr val="FF0000"/>
                    </a:solidFill>
                  </a:uFill>
                  <a:latin typeface="游ゴシック" panose="020B0400000000000000" pitchFamily="50" charset="-128"/>
                  <a:ea typeface="游ゴシック" panose="020B0400000000000000" pitchFamily="50" charset="-128"/>
                </a:rPr>
                <a:t>～ 無利子の貸付です ～</a:t>
              </a:r>
            </a:p>
          </p:txBody>
        </p:sp>
      </p:grpSp>
      <p:grpSp>
        <p:nvGrpSpPr>
          <p:cNvPr id="11" name="グループ化 10">
            <a:extLst>
              <a:ext uri="{FF2B5EF4-FFF2-40B4-BE49-F238E27FC236}">
                <a16:creationId xmlns:a16="http://schemas.microsoft.com/office/drawing/2014/main" id="{54F79C54-5EC8-2079-4F82-E04109F7B644}"/>
              </a:ext>
            </a:extLst>
          </p:cNvPr>
          <p:cNvGrpSpPr/>
          <p:nvPr/>
        </p:nvGrpSpPr>
        <p:grpSpPr>
          <a:xfrm>
            <a:off x="4942657" y="5039465"/>
            <a:ext cx="2768564" cy="338554"/>
            <a:chOff x="5328308" y="4207641"/>
            <a:chExt cx="2768564" cy="338554"/>
          </a:xfrm>
        </p:grpSpPr>
        <p:sp>
          <p:nvSpPr>
            <p:cNvPr id="33" name="テキスト ボックス 32">
              <a:extLst>
                <a:ext uri="{FF2B5EF4-FFF2-40B4-BE49-F238E27FC236}">
                  <a16:creationId xmlns:a16="http://schemas.microsoft.com/office/drawing/2014/main" id="{C79883EE-8828-47E7-9EEC-6C33D60F5607}"/>
                </a:ext>
              </a:extLst>
            </p:cNvPr>
            <p:cNvSpPr txBox="1"/>
            <p:nvPr/>
          </p:nvSpPr>
          <p:spPr>
            <a:xfrm>
              <a:off x="5432576" y="4207641"/>
              <a:ext cx="2664296" cy="338554"/>
            </a:xfrm>
            <a:prstGeom prst="rect">
              <a:avLst/>
            </a:prstGeom>
            <a:noFill/>
          </p:spPr>
          <p:txBody>
            <a:bodyPr wrap="square">
              <a:spAutoFit/>
            </a:bodyPr>
            <a:lstStyle/>
            <a:p>
              <a:pPr algn="ctr" eaLnBrk="1" fontAlgn="auto" hangingPunct="1">
                <a:spcBef>
                  <a:spcPts val="0"/>
                </a:spcBef>
                <a:spcAft>
                  <a:spcPts val="0"/>
                </a:spcAft>
                <a:defRPr/>
              </a:pPr>
              <a:r>
                <a:rPr lang="ja-JP" altLang="en-US" sz="1600" b="1" u="sng" spc="300"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今回の募集です。</a:t>
              </a:r>
            </a:p>
          </p:txBody>
        </p:sp>
        <p:sp>
          <p:nvSpPr>
            <p:cNvPr id="34" name="矢印: 左 33">
              <a:extLst>
                <a:ext uri="{FF2B5EF4-FFF2-40B4-BE49-F238E27FC236}">
                  <a16:creationId xmlns:a16="http://schemas.microsoft.com/office/drawing/2014/main" id="{673A1D09-3D7A-4F89-8542-889A50A22C63}"/>
                </a:ext>
              </a:extLst>
            </p:cNvPr>
            <p:cNvSpPr/>
            <p:nvPr/>
          </p:nvSpPr>
          <p:spPr>
            <a:xfrm>
              <a:off x="5328308" y="4292527"/>
              <a:ext cx="395820" cy="229323"/>
            </a:xfrm>
            <a:prstGeom prst="leftArrow">
              <a:avLst/>
            </a:prstGeom>
            <a:solidFill>
              <a:srgbClr val="FF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sp>
        <p:nvSpPr>
          <p:cNvPr id="38" name="縦書きテキスト プレースホルダー 2">
            <a:extLst>
              <a:ext uri="{FF2B5EF4-FFF2-40B4-BE49-F238E27FC236}">
                <a16:creationId xmlns:a16="http://schemas.microsoft.com/office/drawing/2014/main" id="{4058AF3D-13FE-53E0-1D9F-67C35BF8B736}"/>
              </a:ext>
            </a:extLst>
          </p:cNvPr>
          <p:cNvSpPr txBox="1">
            <a:spLocks noChangeArrowheads="1"/>
          </p:cNvSpPr>
          <p:nvPr/>
        </p:nvSpPr>
        <p:spPr bwMode="auto">
          <a:xfrm>
            <a:off x="240910" y="727241"/>
            <a:ext cx="8426450" cy="105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None/>
            </a:pPr>
            <a:r>
              <a:rPr lang="ja-JP" altLang="ja-JP" sz="17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大阪府育英会の奨学金貸付は、国の高等学校等就学支援金制度や大阪府の高等学校等の授業料無償化制度だけでは支援・補助しきれない部分を</a:t>
            </a:r>
            <a:r>
              <a:rPr lang="ja-JP" altLang="en-US" sz="17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7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貸付という仕組みで子どもたちを支援するものです。</a:t>
            </a: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500" dirty="0">
              <a:latin typeface="HG丸ｺﾞｼｯｸM-PRO" panose="020F0600000000000000" pitchFamily="50" charset="-128"/>
              <a:ea typeface="HG丸ｺﾞｼｯｸM-PRO" panose="020F0600000000000000" pitchFamily="50" charset="-128"/>
            </a:endParaRPr>
          </a:p>
        </p:txBody>
      </p:sp>
      <p:sp>
        <p:nvSpPr>
          <p:cNvPr id="5" name="四角形: 角を丸くする 4">
            <a:extLst>
              <a:ext uri="{FF2B5EF4-FFF2-40B4-BE49-F238E27FC236}">
                <a16:creationId xmlns:a16="http://schemas.microsoft.com/office/drawing/2014/main" id="{1B738725-A142-7F6B-EAFF-9BCE4FD20C8C}"/>
              </a:ext>
            </a:extLst>
          </p:cNvPr>
          <p:cNvSpPr/>
          <p:nvPr/>
        </p:nvSpPr>
        <p:spPr>
          <a:xfrm>
            <a:off x="664829" y="4541032"/>
            <a:ext cx="1331999" cy="338549"/>
          </a:xfrm>
          <a:prstGeom prst="roundRect">
            <a:avLst/>
          </a:prstGeom>
          <a:noFill/>
          <a:ln w="34925"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eaLnBrk="1" fontAlgn="auto" hangingPunct="1">
              <a:spcBef>
                <a:spcPts val="0"/>
              </a:spcBef>
              <a:spcAft>
                <a:spcPts val="0"/>
              </a:spcAft>
            </a:pP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6A1B16EC-04C3-0240-D88F-5E5D2CF26A68}"/>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大阪府育英会の奨学金貸付</a:t>
            </a:r>
            <a:r>
              <a:rPr lang="en-US" altLang="ja-JP" sz="2500" b="1" dirty="0">
                <a:latin typeface="HG丸ｺﾞｼｯｸM-PRO" panose="020F0600000000000000" pitchFamily="50" charset="-128"/>
                <a:ea typeface="HG丸ｺﾞｼｯｸM-PRO" panose="020F0600000000000000" pitchFamily="50" charset="-128"/>
              </a:rPr>
              <a:t>[</a:t>
            </a:r>
            <a:r>
              <a:rPr lang="ja-JP" altLang="en-US" sz="2500" b="1" dirty="0">
                <a:latin typeface="HG丸ｺﾞｼｯｸM-PRO" panose="020F0600000000000000" pitchFamily="50" charset="-128"/>
                <a:ea typeface="HG丸ｺﾞｼｯｸM-PRO" panose="020F0600000000000000" pitchFamily="50" charset="-128"/>
              </a:rPr>
              <a:t>概 要</a:t>
            </a:r>
            <a:r>
              <a:rPr lang="en-US" altLang="ja-JP" sz="2500" b="1" dirty="0">
                <a:latin typeface="HG丸ｺﾞｼｯｸM-PRO" panose="020F0600000000000000" pitchFamily="50" charset="-128"/>
                <a:ea typeface="HG丸ｺﾞｼｯｸM-PRO" panose="020F0600000000000000" pitchFamily="50" charset="-128"/>
              </a:rPr>
              <a:t>]</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7DE5811A-5AC4-62BC-D7A4-E735A8F56A49}"/>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b="1" dirty="0">
                <a:solidFill>
                  <a:schemeClr val="bg1"/>
                </a:solidFill>
                <a:latin typeface="HG丸ｺﾞｼｯｸM-PRO" panose="020F0600000000000000" pitchFamily="50" charset="-128"/>
                <a:ea typeface="HG丸ｺﾞｼｯｸM-PRO" panose="020F0600000000000000" pitchFamily="50" charset="-128"/>
              </a:rPr>
              <a:t>2</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10" name="直線コネクタ 9">
            <a:extLst>
              <a:ext uri="{FF2B5EF4-FFF2-40B4-BE49-F238E27FC236}">
                <a16:creationId xmlns:a16="http://schemas.microsoft.com/office/drawing/2014/main" id="{6D4F1D1C-8459-05AD-ADBA-8E988E2181C4}"/>
              </a:ext>
            </a:extLst>
          </p:cNvPr>
          <p:cNvCxnSpPr>
            <a:cxnSpLocks/>
          </p:cNvCxnSpPr>
          <p:nvPr/>
        </p:nvCxnSpPr>
        <p:spPr>
          <a:xfrm>
            <a:off x="553395" y="2720545"/>
            <a:ext cx="2527397" cy="12247"/>
          </a:xfrm>
          <a:prstGeom prst="line">
            <a:avLst/>
          </a:prstGeom>
          <a:solidFill>
            <a:srgbClr val="006C31"/>
          </a:solidFill>
          <a:ln w="31750">
            <a:solidFill>
              <a:srgbClr val="006C31"/>
            </a:solidFill>
          </a:ln>
        </p:spPr>
        <p:style>
          <a:lnRef idx="1">
            <a:schemeClr val="accent1"/>
          </a:lnRef>
          <a:fillRef idx="0">
            <a:schemeClr val="accent1"/>
          </a:fillRef>
          <a:effectRef idx="0">
            <a:schemeClr val="accent1"/>
          </a:effectRef>
          <a:fontRef idx="minor">
            <a:schemeClr val="tx1"/>
          </a:fontRef>
        </p:style>
      </p:cxnSp>
      <p:sp>
        <p:nvSpPr>
          <p:cNvPr id="13" name="フローチャート: 処理 12">
            <a:extLst>
              <a:ext uri="{FF2B5EF4-FFF2-40B4-BE49-F238E27FC236}">
                <a16:creationId xmlns:a16="http://schemas.microsoft.com/office/drawing/2014/main" id="{BDAC8D01-F45D-0D76-A54D-28C81D5C0171}"/>
              </a:ext>
            </a:extLst>
          </p:cNvPr>
          <p:cNvSpPr/>
          <p:nvPr/>
        </p:nvSpPr>
        <p:spPr>
          <a:xfrm>
            <a:off x="547292" y="2458044"/>
            <a:ext cx="288000" cy="288000"/>
          </a:xfrm>
          <a:prstGeom prst="flowChartProcess">
            <a:avLst/>
          </a:prstGeom>
          <a:solidFill>
            <a:srgbClr val="006C31"/>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400" b="1" dirty="0">
                <a:solidFill>
                  <a:schemeClr val="bg1"/>
                </a:solidFill>
              </a:rPr>
              <a:t>A</a:t>
            </a:r>
            <a:endParaRPr lang="ja-JP" altLang="en-US" sz="1400" b="1" dirty="0">
              <a:solidFill>
                <a:schemeClr val="bg1"/>
              </a:solidFill>
            </a:endParaRPr>
          </a:p>
        </p:txBody>
      </p:sp>
      <p:cxnSp>
        <p:nvCxnSpPr>
          <p:cNvPr id="16" name="直線コネクタ 15">
            <a:extLst>
              <a:ext uri="{FF2B5EF4-FFF2-40B4-BE49-F238E27FC236}">
                <a16:creationId xmlns:a16="http://schemas.microsoft.com/office/drawing/2014/main" id="{85F612AC-3DDE-9A2D-9C85-B901A39E61EB}"/>
              </a:ext>
            </a:extLst>
          </p:cNvPr>
          <p:cNvCxnSpPr>
            <a:cxnSpLocks/>
          </p:cNvCxnSpPr>
          <p:nvPr/>
        </p:nvCxnSpPr>
        <p:spPr>
          <a:xfrm>
            <a:off x="540911" y="3799706"/>
            <a:ext cx="1401911" cy="0"/>
          </a:xfrm>
          <a:prstGeom prst="line">
            <a:avLst/>
          </a:prstGeom>
          <a:solidFill>
            <a:schemeClr val="tx2">
              <a:lumMod val="60000"/>
              <a:lumOff val="40000"/>
            </a:schemeClr>
          </a:solidFill>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フローチャート: 処理 16">
            <a:extLst>
              <a:ext uri="{FF2B5EF4-FFF2-40B4-BE49-F238E27FC236}">
                <a16:creationId xmlns:a16="http://schemas.microsoft.com/office/drawing/2014/main" id="{4A2DFE69-2344-AAA5-2D6A-5EAAB89F650D}"/>
              </a:ext>
            </a:extLst>
          </p:cNvPr>
          <p:cNvSpPr/>
          <p:nvPr/>
        </p:nvSpPr>
        <p:spPr>
          <a:xfrm>
            <a:off x="547292" y="3525556"/>
            <a:ext cx="288000" cy="288000"/>
          </a:xfrm>
          <a:prstGeom prst="flowChartProcess">
            <a:avLst/>
          </a:prstGeom>
          <a:solidFill>
            <a:srgbClr val="7030A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400" b="1" dirty="0">
                <a:solidFill>
                  <a:schemeClr val="bg1"/>
                </a:solidFill>
              </a:rPr>
              <a:t>B</a:t>
            </a:r>
            <a:endParaRPr lang="ja-JP" altLang="en-US" sz="1400" b="1" dirty="0">
              <a:solidFill>
                <a:schemeClr val="bg1"/>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予約奨学生の募集について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9" name="縦書きテキスト プレースホルダー 2">
            <a:extLst>
              <a:ext uri="{FF2B5EF4-FFF2-40B4-BE49-F238E27FC236}">
                <a16:creationId xmlns:a16="http://schemas.microsoft.com/office/drawing/2014/main" id="{1E2D8E98-27EA-4B56-878F-EC27D053100C}"/>
              </a:ext>
            </a:extLst>
          </p:cNvPr>
          <p:cNvSpPr>
            <a:spLocks noGrp="1"/>
          </p:cNvSpPr>
          <p:nvPr>
            <p:ph type="body" orient="vert" idx="1"/>
          </p:nvPr>
        </p:nvSpPr>
        <p:spPr>
          <a:xfrm>
            <a:off x="323528" y="2636912"/>
            <a:ext cx="8640960" cy="2308536"/>
          </a:xfrm>
        </p:spPr>
        <p:txBody>
          <a:bodyPr vert="horz">
            <a:normAutofit/>
          </a:bodyPr>
          <a:lstStyle/>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a:solidFill>
                  <a:srgbClr val="002060"/>
                </a:solidFill>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高等学校等へ進学後も</a:t>
            </a:r>
            <a:r>
              <a:rPr lang="en-US" altLang="ja-JP" sz="16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在学募集</a:t>
            </a:r>
            <a:r>
              <a:rPr lang="en-US" altLang="ja-JP" sz="16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による奨学資金の申込み機会はありますが、</a:t>
            </a:r>
            <a:endParaRPr lang="en-US" altLang="ja-JP" sz="1600" dirty="0">
              <a:solidFill>
                <a:sysClr val="windowText" lastClr="000000"/>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800" b="1" u="wavyHeavy" spc="30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入学時増額奨学資金の申込みは今回限り</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となります。</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2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a:solidFill>
                  <a:srgbClr val="002060"/>
                </a:solidFill>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進学に際し経済的な不安を持たれている方は、</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この機会に必ずお申込みください。</a:t>
            </a:r>
            <a:endParaRPr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奨学資金を借りる必要がなくなった場合は、いつでも辞退できます。</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（借入手続き書類を提出しなければ、自動的に辞退したものとみなします。）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10" name="四角形: 角を丸くする 9">
            <a:extLst>
              <a:ext uri="{FF2B5EF4-FFF2-40B4-BE49-F238E27FC236}">
                <a16:creationId xmlns:a16="http://schemas.microsoft.com/office/drawing/2014/main" id="{A08C986A-7A10-4ADE-8448-95FEEF6996CD}"/>
              </a:ext>
            </a:extLst>
          </p:cNvPr>
          <p:cNvSpPr/>
          <p:nvPr/>
        </p:nvSpPr>
        <p:spPr>
          <a:xfrm>
            <a:off x="647700" y="1268760"/>
            <a:ext cx="7848600" cy="1156805"/>
          </a:xfrm>
          <a:prstGeom prst="roundRect">
            <a:avLst>
              <a:gd name="adj" fmla="val 12450"/>
            </a:avLst>
          </a:prstGeom>
          <a:solidFill>
            <a:srgbClr val="F9FCFD"/>
          </a:solidFill>
          <a:ln w="3175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600" anchor="ctr"/>
          <a:lstStyle/>
          <a:p>
            <a:pPr eaLnBrk="1" fontAlgn="auto" hangingPunct="1">
              <a:lnSpc>
                <a:spcPts val="2400"/>
              </a:lnSpc>
              <a:spcBef>
                <a:spcPts val="0"/>
              </a:spcBef>
              <a:spcAft>
                <a:spcPts val="0"/>
              </a:spcAft>
              <a:defRPr/>
            </a:pPr>
            <a:r>
              <a:rPr lang="ja-JP" altLang="en-US" sz="1700" dirty="0">
                <a:solidFill>
                  <a:schemeClr val="tx1"/>
                </a:solidFill>
                <a:latin typeface="HG丸ｺﾞｼｯｸM-PRO" panose="020F0600000000000000" pitchFamily="50" charset="-128"/>
                <a:ea typeface="HG丸ｺﾞｼｯｸM-PRO" panose="020F0600000000000000" pitchFamily="50" charset="-128"/>
              </a:rPr>
              <a:t> 高等学校等へ進学を希望する生徒</a:t>
            </a:r>
            <a:r>
              <a:rPr lang="en-US" altLang="ja-JP" sz="2000" baseline="30000" dirty="0">
                <a:solidFill>
                  <a:schemeClr val="tx1"/>
                </a:solidFill>
                <a:latin typeface="HG丸ｺﾞｼｯｸM-PRO" panose="020F0600000000000000" pitchFamily="50" charset="-128"/>
                <a:ea typeface="HG丸ｺﾞｼｯｸM-PRO" panose="020F0600000000000000" pitchFamily="50" charset="-128"/>
              </a:rPr>
              <a:t>(</a:t>
            </a:r>
            <a:r>
              <a:rPr lang="ja-JP" altLang="en-US" sz="2000" baseline="30000" dirty="0">
                <a:solidFill>
                  <a:schemeClr val="tx1"/>
                </a:solidFill>
                <a:latin typeface="HG丸ｺﾞｼｯｸM-PRO" panose="020F0600000000000000" pitchFamily="50" charset="-128"/>
                <a:ea typeface="HG丸ｺﾞｼｯｸM-PRO" panose="020F0600000000000000" pitchFamily="50" charset="-128"/>
              </a:rPr>
              <a:t>*</a:t>
            </a:r>
            <a:r>
              <a:rPr lang="en-US" altLang="ja-JP" sz="2000" baseline="30000" dirty="0">
                <a:solidFill>
                  <a:schemeClr val="tx1"/>
                </a:solidFill>
                <a:latin typeface="HG丸ｺﾞｼｯｸM-PRO" panose="020F0600000000000000" pitchFamily="50" charset="-128"/>
                <a:ea typeface="HG丸ｺﾞｼｯｸM-PRO" panose="020F0600000000000000" pitchFamily="50" charset="-128"/>
              </a:rPr>
              <a:t>)</a:t>
            </a:r>
            <a:r>
              <a:rPr lang="ja-JP" altLang="en-US" sz="1700" dirty="0">
                <a:solidFill>
                  <a:schemeClr val="tx1"/>
                </a:solidFill>
                <a:latin typeface="HG丸ｺﾞｼｯｸM-PRO" panose="020F0600000000000000" pitchFamily="50" charset="-128"/>
                <a:ea typeface="HG丸ｺﾞｼｯｸM-PRO" panose="020F0600000000000000" pitchFamily="50" charset="-128"/>
              </a:rPr>
              <a:t>が</a:t>
            </a:r>
            <a:r>
              <a:rPr lang="ja-JP" altLang="en-US" sz="1700" u="sng" dirty="0">
                <a:solidFill>
                  <a:schemeClr val="tx1"/>
                </a:solidFill>
                <a:latin typeface="HG丸ｺﾞｼｯｸM-PRO" panose="020F0600000000000000" pitchFamily="50" charset="-128"/>
                <a:ea typeface="HG丸ｺﾞｼｯｸM-PRO" panose="020F0600000000000000" pitchFamily="50" charset="-128"/>
              </a:rPr>
              <a:t>「進学前」に在学する中学校を通じて </a:t>
            </a:r>
            <a:endParaRPr lang="en-US" altLang="ja-JP" sz="1700"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700" dirty="0">
                <a:solidFill>
                  <a:schemeClr val="tx1"/>
                </a:solidFill>
                <a:latin typeface="HG丸ｺﾞｼｯｸM-PRO" panose="020F0600000000000000" pitchFamily="50" charset="-128"/>
                <a:ea typeface="HG丸ｺﾞｼｯｸM-PRO" panose="020F0600000000000000" pitchFamily="50" charset="-128"/>
              </a:rPr>
              <a:t> </a:t>
            </a:r>
            <a:r>
              <a:rPr lang="ja-JP" altLang="en-US" sz="1700" u="sng" dirty="0">
                <a:solidFill>
                  <a:schemeClr val="tx1"/>
                </a:solidFill>
                <a:latin typeface="HG丸ｺﾞｼｯｸM-PRO" panose="020F0600000000000000" pitchFamily="50" charset="-128"/>
                <a:ea typeface="HG丸ｺﾞｼｯｸM-PRO" panose="020F0600000000000000" pitchFamily="50" charset="-128"/>
              </a:rPr>
              <a:t>奨学金貸付の予約をする制度</a:t>
            </a:r>
            <a:r>
              <a:rPr lang="ja-JP" altLang="en-US" sz="1700" dirty="0">
                <a:solidFill>
                  <a:schemeClr val="tx1"/>
                </a:solidFill>
                <a:latin typeface="HG丸ｺﾞｼｯｸM-PRO" panose="020F0600000000000000" pitchFamily="50" charset="-128"/>
                <a:ea typeface="HG丸ｺﾞｼｯｸM-PRO" panose="020F0600000000000000" pitchFamily="50" charset="-128"/>
              </a:rPr>
              <a:t>です。</a:t>
            </a:r>
            <a:endParaRPr lang="en-US" altLang="ja-JP" sz="1700"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lnSpc>
                <a:spcPts val="2400"/>
              </a:lnSpc>
              <a:spcBef>
                <a:spcPts val="0"/>
              </a:spcBef>
              <a:spcAft>
                <a:spcPts val="0"/>
              </a:spcAft>
              <a:defRPr/>
            </a:pPr>
            <a:r>
              <a:rPr lang="en-US" altLang="ja-JP" sz="1500" dirty="0">
                <a:solidFill>
                  <a:schemeClr val="tx1"/>
                </a:solidFill>
                <a:latin typeface="HG丸ｺﾞｼｯｸM-PRO" panose="020F0600000000000000" pitchFamily="50" charset="-128"/>
                <a:ea typeface="HG丸ｺﾞｼｯｸM-PRO" panose="020F0600000000000000" pitchFamily="50" charset="-128"/>
              </a:rPr>
              <a:t>             (*)</a:t>
            </a:r>
            <a:r>
              <a:rPr lang="ja-JP" altLang="en-US" sz="1500" dirty="0">
                <a:solidFill>
                  <a:schemeClr val="tx1"/>
                </a:solidFill>
                <a:latin typeface="HG丸ｺﾞｼｯｸM-PRO" panose="020F0600000000000000" pitchFamily="50" charset="-128"/>
                <a:ea typeface="HG丸ｺﾞｼｯｸM-PRO" panose="020F0600000000000000" pitchFamily="50" charset="-128"/>
              </a:rPr>
              <a:t>中学３年生及び既に中学校を卒業したが高等学校等に進学していない者</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四角形: 角を丸くする 10">
            <a:extLst>
              <a:ext uri="{FF2B5EF4-FFF2-40B4-BE49-F238E27FC236}">
                <a16:creationId xmlns:a16="http://schemas.microsoft.com/office/drawing/2014/main" id="{E26771DE-2AF2-4389-BC04-C230EEFB9D99}"/>
              </a:ext>
            </a:extLst>
          </p:cNvPr>
          <p:cNvSpPr/>
          <p:nvPr/>
        </p:nvSpPr>
        <p:spPr>
          <a:xfrm>
            <a:off x="179512" y="729010"/>
            <a:ext cx="4176464" cy="539750"/>
          </a:xfrm>
          <a:prstGeom prst="roundRect">
            <a:avLst>
              <a:gd name="adj" fmla="val 0"/>
            </a:avLst>
          </a:prstGeom>
          <a:noFill/>
          <a:ln w="38100" cmpd="sng">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spcBef>
                <a:spcPts val="0"/>
              </a:spcBef>
              <a:spcAft>
                <a:spcPts val="0"/>
              </a:spcAft>
              <a:defRPr/>
            </a:pPr>
            <a:r>
              <a:rPr lang="ja-JP" altLang="en-US" sz="2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予約奨学生制度の概要</a:t>
            </a:r>
            <a:endParaRPr lang="ja-JP" altLang="en-US" sz="2200" b="1" dirty="0">
              <a:solidFill>
                <a:schemeClr val="tx1"/>
              </a:solidFill>
            </a:endParaRPr>
          </a:p>
        </p:txBody>
      </p:sp>
      <p:sp>
        <p:nvSpPr>
          <p:cNvPr id="8" name="正方形/長方形 7">
            <a:extLst>
              <a:ext uri="{FF2B5EF4-FFF2-40B4-BE49-F238E27FC236}">
                <a16:creationId xmlns:a16="http://schemas.microsoft.com/office/drawing/2014/main" id="{849899CE-B13D-4CA4-84B7-4BC9291ECEC5}"/>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3</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AFF25DD9-4E4D-7681-6EAF-F1CA0F155AEF}"/>
              </a:ext>
            </a:extLst>
          </p:cNvPr>
          <p:cNvSpPr/>
          <p:nvPr/>
        </p:nvSpPr>
        <p:spPr>
          <a:xfrm>
            <a:off x="647700" y="5661248"/>
            <a:ext cx="8028756" cy="924885"/>
          </a:xfrm>
          <a:prstGeom prst="rect">
            <a:avLst/>
          </a:prstGeom>
          <a:noFill/>
          <a:ln w="698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 rtlCol="0" anchor="ctr"/>
          <a:lstStyle/>
          <a:p>
            <a:pPr algn="ctr"/>
            <a:r>
              <a:rPr lang="ja-JP" altLang="en-US" sz="1500" b="1" spc="300" dirty="0">
                <a:solidFill>
                  <a:schemeClr val="tx1"/>
                </a:solidFill>
                <a:latin typeface="HG丸ｺﾞｼｯｸM-PRO" panose="020F0600000000000000" pitchFamily="50" charset="-128"/>
                <a:ea typeface="HG丸ｺﾞｼｯｸM-PRO" panose="020F0600000000000000" pitchFamily="50" charset="-128"/>
              </a:rPr>
              <a:t>奨学金は貸付金です！</a:t>
            </a:r>
            <a:r>
              <a:rPr kumimoji="1" lang="ja-JP" altLang="en-US" sz="1500" b="1" spc="300" dirty="0">
                <a:solidFill>
                  <a:schemeClr val="tx1"/>
                </a:solidFill>
                <a:latin typeface="HG丸ｺﾞｼｯｸM-PRO" panose="020F0600000000000000" pitchFamily="50" charset="-128"/>
                <a:ea typeface="HG丸ｺﾞｼｯｸM-PRO" panose="020F0600000000000000" pitchFamily="50" charset="-128"/>
              </a:rPr>
              <a:t>卒業後は必ず返還しなければなりません。</a:t>
            </a:r>
            <a:endParaRPr kumimoji="1" lang="en-US" altLang="ja-JP" sz="1500" b="1" spc="3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00" b="1" spc="3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500" b="1" spc="300" dirty="0">
                <a:solidFill>
                  <a:schemeClr val="tx1"/>
                </a:solidFill>
                <a:latin typeface="HG丸ｺﾞｼｯｸM-PRO" panose="020F0600000000000000" pitchFamily="50" charset="-128"/>
                <a:ea typeface="HG丸ｺﾞｼｯｸM-PRO" panose="020F0600000000000000" pitchFamily="50" charset="-128"/>
              </a:rPr>
              <a:t>返還したお金は後輩のための奨学金になります。確実に返還してください。</a:t>
            </a:r>
            <a:endParaRPr kumimoji="1" lang="ja-JP" altLang="en-US" sz="1500" b="1" spc="3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6585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申込資格について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3" name="縦書きテキスト プレースホルダー 2">
            <a:extLst>
              <a:ext uri="{FF2B5EF4-FFF2-40B4-BE49-F238E27FC236}">
                <a16:creationId xmlns:a16="http://schemas.microsoft.com/office/drawing/2014/main" id="{DA12B811-81ED-45E4-9C76-31D3304F7B85}"/>
              </a:ext>
            </a:extLst>
          </p:cNvPr>
          <p:cNvSpPr txBox="1">
            <a:spLocks noChangeArrowheads="1"/>
          </p:cNvSpPr>
          <p:nvPr/>
        </p:nvSpPr>
        <p:spPr bwMode="auto">
          <a:xfrm>
            <a:off x="179388" y="1273175"/>
            <a:ext cx="8713787"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（１）令和８年４月に学校教育法による次の学校へ進学を希望する者</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a:p>
            <a:pPr>
              <a:buNone/>
            </a:pPr>
            <a:r>
              <a:rPr lang="ja-JP" altLang="en-US" sz="1600" dirty="0">
                <a:latin typeface="HG丸ｺﾞｼｯｸM-PRO" panose="020F0600000000000000" pitchFamily="50" charset="-128"/>
                <a:ea typeface="HG丸ｺﾞｼｯｸM-PRO" panose="020F0600000000000000" pitchFamily="50" charset="-128"/>
              </a:rPr>
              <a:t>　　・高等学校、中等教育学校（後期課程）、特別支援学校（高等部</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、高等専門学校</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・専修学校</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高等課程</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（ただし修業年限１年以上の学科）</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a:latin typeface="HG丸ｺﾞｼｯｸM-PRO" panose="020F0600000000000000" pitchFamily="50" charset="-128"/>
                <a:ea typeface="HG丸ｺﾞｼｯｸM-PRO" panose="020F0600000000000000" pitchFamily="50" charset="-128"/>
              </a:rPr>
              <a:t>注）中等教育学校の後期課程は、「入学時増額奨学資金」の貸付対象外です。</a:t>
            </a:r>
            <a:endParaRPr lang="en-US" altLang="ja-JP" sz="16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5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（２）</a:t>
            </a:r>
            <a:r>
              <a:rPr lang="ja-JP" altLang="en-US" sz="1600" u="sng" dirty="0">
                <a:latin typeface="HG丸ｺﾞｼｯｸM-PRO" panose="020F0600000000000000" pitchFamily="50" charset="-128"/>
                <a:ea typeface="HG丸ｺﾞｼｯｸM-PRO" panose="020F0600000000000000" pitchFamily="50" charset="-128"/>
              </a:rPr>
              <a:t>保護者（父母等）が大阪府内に住所を有すること</a:t>
            </a:r>
            <a:endParaRPr lang="en-US" altLang="ja-JP" sz="16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保護者とは、民法による親権を行う者又は未成年後見人をいい、保護者がいない場合は、</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生徒の生計を支え、かつ学資を負担する者をいいます。</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保護者が外国籍の方の申込みについては、次の在留資格が必要となります。</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在留資格</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・永 住 者　　　　　　　　　　・日本人の配偶者等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・永住者の配偶者等  　　　　　</a:t>
            </a:r>
            <a:r>
              <a:rPr lang="ja-JP" altLang="en-US" sz="1600" u="sng" dirty="0">
                <a:latin typeface="HG丸ｺﾞｼｯｸM-PRO" panose="020F0600000000000000" pitchFamily="50" charset="-128"/>
                <a:ea typeface="HG丸ｺﾞｼｯｸM-PRO" panose="020F0600000000000000" pitchFamily="50" charset="-128"/>
              </a:rPr>
              <a:t>・定 住 者</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a:t>
            </a:r>
            <a:r>
              <a:rPr lang="en-US" altLang="ja-JP" sz="1600" b="1"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600" b="1" u="sng" dirty="0">
                <a:latin typeface="HG丸ｺﾞｼｯｸM-PRO" panose="020F0600000000000000" pitchFamily="50" charset="-128"/>
                <a:ea typeface="HG丸ｺﾞｼｯｸM-PRO" panose="020F0600000000000000" pitchFamily="50" charset="-128"/>
              </a:rPr>
              <a:t>　</a:t>
            </a:r>
            <a:endParaRPr lang="en-US" altLang="ja-JP" sz="1600" b="1"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400" u="sng" dirty="0">
                <a:latin typeface="HG丸ｺﾞｼｯｸM-PRO" panose="020F0600000000000000" pitchFamily="50" charset="-128"/>
                <a:ea typeface="HG丸ｺﾞｼｯｸM-PRO" panose="020F0600000000000000" pitchFamily="50" charset="-128"/>
              </a:rPr>
              <a:t>定住者</a:t>
            </a:r>
            <a:r>
              <a:rPr lang="ja-JP" altLang="en-US" sz="1400" dirty="0">
                <a:latin typeface="HG丸ｺﾞｼｯｸM-PRO" panose="020F0600000000000000" pitchFamily="50" charset="-128"/>
                <a:ea typeface="HG丸ｺﾞｼｯｸM-PRO" panose="020F0600000000000000" pitchFamily="50" charset="-128"/>
              </a:rPr>
              <a:t>については、将来日本に永住する意思のない方は、申込資格がありません。</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u="sng" dirty="0">
                <a:latin typeface="HG丸ｺﾞｼｯｸM-PRO" panose="020F0600000000000000" pitchFamily="50" charset="-128"/>
                <a:ea typeface="HG丸ｺﾞｼｯｸM-PRO" panose="020F0600000000000000" pitchFamily="50" charset="-128"/>
              </a:rPr>
              <a:t>永住の意思確認のため、当会所定の</a:t>
            </a:r>
            <a:r>
              <a:rPr lang="en-US" altLang="ja-JP" sz="1400" u="sng" dirty="0">
                <a:latin typeface="HG丸ｺﾞｼｯｸM-PRO" panose="020F0600000000000000" pitchFamily="50" charset="-128"/>
                <a:ea typeface="HG丸ｺﾞｼｯｸM-PRO" panose="020F0600000000000000" pitchFamily="50" charset="-128"/>
              </a:rPr>
              <a:t>『</a:t>
            </a:r>
            <a:r>
              <a:rPr lang="ja-JP" altLang="en-US" sz="1400" u="sng" dirty="0">
                <a:latin typeface="HG丸ｺﾞｼｯｸM-PRO" panose="020F0600000000000000" pitchFamily="50" charset="-128"/>
                <a:ea typeface="HG丸ｺﾞｼｯｸM-PRO" panose="020F0600000000000000" pitchFamily="50" charset="-128"/>
              </a:rPr>
              <a:t>誓約書</a:t>
            </a:r>
            <a:r>
              <a:rPr lang="en-US" altLang="ja-JP" sz="1400" u="sng" dirty="0">
                <a:latin typeface="HG丸ｺﾞｼｯｸM-PRO" panose="020F0600000000000000" pitchFamily="50" charset="-128"/>
                <a:ea typeface="HG丸ｺﾞｼｯｸM-PRO" panose="020F0600000000000000" pitchFamily="50" charset="-128"/>
              </a:rPr>
              <a:t>』</a:t>
            </a:r>
            <a:r>
              <a:rPr lang="ja-JP" altLang="en-US" sz="1400" u="sng" dirty="0">
                <a:latin typeface="HG丸ｺﾞｼｯｸM-PRO" panose="020F0600000000000000" pitchFamily="50" charset="-128"/>
                <a:ea typeface="HG丸ｺﾞｼｯｸM-PRO" panose="020F0600000000000000" pitchFamily="50" charset="-128"/>
              </a:rPr>
              <a:t>の提出が必要となります。</a:t>
            </a:r>
            <a:endParaRPr lang="en-US" altLang="ja-JP" sz="14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誓約書</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は当会ホームページ</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生徒・保護者さま向け</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令和８年度予約奨学生の</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200" dirty="0">
                <a:latin typeface="HG丸ｺﾞｼｯｸM-PRO" panose="020F0600000000000000" pitchFamily="50" charset="-128"/>
                <a:ea typeface="HG丸ｺﾞｼｯｸM-PRO" panose="020F0600000000000000" pitchFamily="50" charset="-128"/>
              </a:rPr>
              <a:t>　　　　　　　　　　募集についてに掲載しています。掲載場所は</a:t>
            </a:r>
            <a:r>
              <a:rPr lang="ja-JP" altLang="en-US" sz="1200" dirty="0">
                <a:solidFill>
                  <a:srgbClr val="FF0000"/>
                </a:solidFill>
                <a:latin typeface="HG丸ｺﾞｼｯｸM-PRO" panose="020F0600000000000000" pitchFamily="50" charset="-128"/>
                <a:ea typeface="HG丸ｺﾞｼｯｸM-PRO" panose="020F0600000000000000" pitchFamily="50" charset="-128"/>
                <a:hlinkClick r:id="rId3"/>
              </a:rPr>
              <a:t>こちら</a:t>
            </a:r>
            <a:r>
              <a:rPr lang="ja-JP" altLang="en-US" sz="12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4EB79C2F-2244-4D6A-AA02-3D11734EBC8A}"/>
              </a:ext>
            </a:extLst>
          </p:cNvPr>
          <p:cNvSpPr/>
          <p:nvPr/>
        </p:nvSpPr>
        <p:spPr>
          <a:xfrm>
            <a:off x="323850" y="765175"/>
            <a:ext cx="1619250" cy="360363"/>
          </a:xfrm>
          <a:prstGeom prst="round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申 込 資 格</a:t>
            </a:r>
          </a:p>
        </p:txBody>
      </p:sp>
      <p:sp>
        <p:nvSpPr>
          <p:cNvPr id="6" name="正方形/長方形 5">
            <a:extLst>
              <a:ext uri="{FF2B5EF4-FFF2-40B4-BE49-F238E27FC236}">
                <a16:creationId xmlns:a16="http://schemas.microsoft.com/office/drawing/2014/main" id="{539DBC63-80B2-4ED8-94CA-E7BB8BDFD0E4}"/>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4</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A991AF64-1797-BD91-7230-758C2FE920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8105" y="6102098"/>
            <a:ext cx="504056" cy="497424"/>
          </a:xfrm>
          <a:prstGeom prst="rect">
            <a:avLst/>
          </a:prstGeom>
        </p:spPr>
      </p:pic>
    </p:spTree>
    <p:extLst>
      <p:ext uri="{BB962C8B-B14F-4D97-AF65-F5344CB8AC3E}">
        <p14:creationId xmlns:p14="http://schemas.microsoft.com/office/powerpoint/2010/main" val="168800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申込資格について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4EB79C2F-2244-4D6A-AA02-3D11734EBC8A}"/>
              </a:ext>
            </a:extLst>
          </p:cNvPr>
          <p:cNvSpPr/>
          <p:nvPr/>
        </p:nvSpPr>
        <p:spPr>
          <a:xfrm>
            <a:off x="323850" y="765175"/>
            <a:ext cx="1619250" cy="360363"/>
          </a:xfrm>
          <a:prstGeom prst="round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申 込 資 格</a:t>
            </a:r>
          </a:p>
        </p:txBody>
      </p:sp>
      <p:sp>
        <p:nvSpPr>
          <p:cNvPr id="6" name="縦書きテキスト プレースホルダー 2">
            <a:extLst>
              <a:ext uri="{FF2B5EF4-FFF2-40B4-BE49-F238E27FC236}">
                <a16:creationId xmlns:a16="http://schemas.microsoft.com/office/drawing/2014/main" id="{FF38823C-FF55-44D7-B4A9-68072EA46CC6}"/>
              </a:ext>
            </a:extLst>
          </p:cNvPr>
          <p:cNvSpPr txBox="1">
            <a:spLocks/>
          </p:cNvSpPr>
          <p:nvPr/>
        </p:nvSpPr>
        <p:spPr>
          <a:xfrm>
            <a:off x="179388" y="1268413"/>
            <a:ext cx="8713787" cy="52212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（３）以下の算式により算出された所得判定額が次のとおりであること</a:t>
            </a:r>
            <a:endParaRPr lang="en-US" altLang="ja-JP" sz="16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7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en-US" altLang="ja-JP" sz="1500" b="1" dirty="0">
                <a:latin typeface="游ゴシック" panose="020B0400000000000000" pitchFamily="50" charset="-128"/>
                <a:ea typeface="游ゴシック" panose="020B0400000000000000" pitchFamily="50" charset="-128"/>
              </a:rPr>
              <a:t>【</a:t>
            </a:r>
            <a:r>
              <a:rPr lang="ja-JP" altLang="en-US" sz="1500" b="1" dirty="0">
                <a:latin typeface="游ゴシック" panose="020B0400000000000000" pitchFamily="50" charset="-128"/>
                <a:ea typeface="游ゴシック" panose="020B0400000000000000" pitchFamily="50" charset="-128"/>
              </a:rPr>
              <a:t>算式</a:t>
            </a:r>
            <a:r>
              <a:rPr lang="en-US" altLang="ja-JP" sz="1500" b="1" dirty="0">
                <a:latin typeface="游ゴシック" panose="020B0400000000000000" pitchFamily="50" charset="-128"/>
                <a:ea typeface="游ゴシック" panose="020B0400000000000000" pitchFamily="50" charset="-128"/>
              </a:rPr>
              <a:t>】 </a:t>
            </a:r>
            <a:r>
              <a:rPr lang="ja-JP" altLang="en-US" sz="1500" b="1" u="sng" dirty="0">
                <a:latin typeface="游ゴシック" panose="020B0400000000000000" pitchFamily="50" charset="-128"/>
                <a:ea typeface="游ゴシック" panose="020B0400000000000000" pitchFamily="50" charset="-128"/>
              </a:rPr>
              <a:t>市町村民税の課税標準額 </a:t>
            </a:r>
            <a:r>
              <a:rPr lang="en-US" altLang="ja-JP" sz="1500" b="1" u="sng" dirty="0">
                <a:latin typeface="游ゴシック" panose="020B0400000000000000" pitchFamily="50" charset="-128"/>
                <a:ea typeface="游ゴシック" panose="020B0400000000000000" pitchFamily="50" charset="-128"/>
              </a:rPr>
              <a:t>× </a:t>
            </a:r>
            <a:r>
              <a:rPr lang="ja-JP" altLang="en-US" sz="1500" b="1" u="sng" dirty="0">
                <a:latin typeface="游ゴシック" panose="020B0400000000000000" pitchFamily="50" charset="-128"/>
                <a:ea typeface="游ゴシック" panose="020B0400000000000000" pitchFamily="50" charset="-128"/>
              </a:rPr>
              <a:t>６ ％ － 市町村民税の調整控除の額 ＝ 所得判定額</a:t>
            </a:r>
            <a:endParaRPr lang="en-US" altLang="ja-JP" sz="1500" b="1" u="sng" dirty="0">
              <a:latin typeface="游ゴシック" panose="020B0400000000000000" pitchFamily="50" charset="-128"/>
              <a:ea typeface="游ゴシック" panose="020B0400000000000000" pitchFamily="50" charset="-128"/>
            </a:endParaRPr>
          </a:p>
          <a:p>
            <a:pPr marL="0" indent="0" fontAlgn="auto">
              <a:spcAft>
                <a:spcPts val="0"/>
              </a:spcAft>
              <a:buFont typeface="Arial" pitchFamily="34" charset="0"/>
              <a:buNone/>
              <a:defRPr/>
            </a:pPr>
            <a:r>
              <a:rPr lang="ja-JP" altLang="en-US" sz="1100" dirty="0">
                <a:latin typeface="HG丸ｺﾞｼｯｸM-PRO" panose="020F0600000000000000" pitchFamily="50" charset="-128"/>
                <a:ea typeface="HG丸ｺﾞｼｯｸM-PRO" panose="020F0600000000000000" pitchFamily="50" charset="-128"/>
              </a:rPr>
              <a:t>　　　　　　　　　　　　 </a:t>
            </a:r>
            <a:r>
              <a:rPr lang="ja-JP" altLang="en-US" sz="1200" b="1" dirty="0">
                <a:latin typeface="游ゴシック" panose="020B0400000000000000" pitchFamily="50" charset="-128"/>
                <a:ea typeface="游ゴシック" panose="020B0400000000000000" pitchFamily="50" charset="-128"/>
              </a:rPr>
              <a:t>（政令指定都市に市民税を納税している場合は、「調整控除の額」に３／４を乗じた額）</a:t>
            </a:r>
            <a:endParaRPr lang="en-US" altLang="ja-JP" sz="1200" b="1" dirty="0">
              <a:latin typeface="游ゴシック" panose="020B0400000000000000" pitchFamily="50" charset="-128"/>
              <a:ea typeface="游ゴシック" panose="020B0400000000000000" pitchFamily="50" charset="-128"/>
            </a:endParaRPr>
          </a:p>
          <a:p>
            <a:pPr marL="0" indent="0" fontAlgn="auto">
              <a:spcAft>
                <a:spcPts val="0"/>
              </a:spcAft>
              <a:buFont typeface="Arial" pitchFamily="34" charset="0"/>
              <a:buNone/>
              <a:defRPr/>
            </a:pPr>
            <a:endParaRPr lang="ja-JP" altLang="en-US" sz="300" dirty="0">
              <a:latin typeface="游ゴシック" panose="020B0400000000000000" pitchFamily="50" charset="-128"/>
              <a:ea typeface="游ゴシック" panose="020B0400000000000000" pitchFamily="50" charset="-128"/>
            </a:endParaRPr>
          </a:p>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500" dirty="0">
                <a:latin typeface="游ゴシック" panose="020B0400000000000000" pitchFamily="50" charset="-128"/>
                <a:ea typeface="游ゴシック" panose="020B0400000000000000" pitchFamily="50" charset="-128"/>
              </a:rPr>
              <a:t>＊令和６年の収入に基づく令和７年度の課税標準額、調整控除の額です。</a:t>
            </a:r>
            <a:endParaRPr lang="en-US" altLang="ja-JP" sz="1500" dirty="0">
              <a:latin typeface="游ゴシック" panose="020B0400000000000000" pitchFamily="50" charset="-128"/>
              <a:ea typeface="游ゴシック" panose="020B0400000000000000" pitchFamily="50" charset="-128"/>
            </a:endParaRPr>
          </a:p>
          <a:p>
            <a:pPr marL="0" indent="0" fontAlgn="auto">
              <a:spcAft>
                <a:spcPts val="0"/>
              </a:spcAft>
              <a:buFont typeface="Arial" pitchFamily="34" charset="0"/>
              <a:buNone/>
              <a:defRPr/>
            </a:pPr>
            <a:endParaRPr lang="en-US" altLang="ja-JP" sz="16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57A9C11A-0B90-4D89-9974-969C0C763A2E}"/>
              </a:ext>
            </a:extLst>
          </p:cNvPr>
          <p:cNvSpPr txBox="1"/>
          <p:nvPr/>
        </p:nvSpPr>
        <p:spPr>
          <a:xfrm>
            <a:off x="611188" y="3933825"/>
            <a:ext cx="8101012" cy="446088"/>
          </a:xfrm>
          <a:prstGeom prst="rect">
            <a:avLst/>
          </a:prstGeom>
          <a:noFill/>
        </p:spPr>
        <p:txBody>
          <a:bodyPr>
            <a:spAutoFit/>
          </a:bodyPr>
          <a:lstStyle/>
          <a:p>
            <a:pPr eaLnBrk="1" fontAlgn="auto" hangingPunct="1">
              <a:spcBef>
                <a:spcPts val="0"/>
              </a:spcBef>
              <a:spcAft>
                <a:spcPts val="0"/>
              </a:spcAft>
              <a:defRPr/>
            </a:pPr>
            <a:r>
              <a:rPr lang="ja-JP" altLang="en-US" sz="1150" dirty="0">
                <a:latin typeface="HG丸ｺﾞｼｯｸM-PRO" panose="020F0600000000000000" pitchFamily="50" charset="-128"/>
                <a:ea typeface="HG丸ｺﾞｼｯｸM-PRO" panose="020F0600000000000000" pitchFamily="50" charset="-128"/>
              </a:rPr>
              <a:t>（</a:t>
            </a:r>
            <a:r>
              <a:rPr lang="en-US" altLang="ja-JP" sz="1150" dirty="0">
                <a:latin typeface="HG丸ｺﾞｼｯｸM-PRO" panose="020F0600000000000000" pitchFamily="50" charset="-128"/>
                <a:ea typeface="HG丸ｺﾞｼｯｸM-PRO" panose="020F0600000000000000" pitchFamily="50" charset="-128"/>
              </a:rPr>
              <a:t>※</a:t>
            </a:r>
            <a:r>
              <a:rPr lang="ja-JP" altLang="en-US" sz="11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a:t>
            </a:r>
            <a:endParaRPr lang="en-US" altLang="ja-JP" sz="1150" dirty="0">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150" dirty="0">
                <a:latin typeface="HG丸ｺﾞｼｯｸM-PRO" panose="020F0600000000000000" pitchFamily="50" charset="-128"/>
                <a:ea typeface="HG丸ｺﾞｼｯｸM-PRO" panose="020F0600000000000000" pitchFamily="50" charset="-128"/>
              </a:rPr>
              <a:t>　　　がいる４人世帯の場合のものです。</a:t>
            </a:r>
            <a:endParaRPr lang="en-US" altLang="ja-JP" sz="1150" dirty="0">
              <a:latin typeface="HG丸ｺﾞｼｯｸM-PRO" panose="020F0600000000000000" pitchFamily="50" charset="-128"/>
              <a:ea typeface="HG丸ｺﾞｼｯｸM-PRO" panose="020F0600000000000000" pitchFamily="50" charset="-128"/>
            </a:endParaRPr>
          </a:p>
        </p:txBody>
      </p:sp>
      <p:graphicFrame>
        <p:nvGraphicFramePr>
          <p:cNvPr id="8" name="表 2">
            <a:extLst>
              <a:ext uri="{FF2B5EF4-FFF2-40B4-BE49-F238E27FC236}">
                <a16:creationId xmlns:a16="http://schemas.microsoft.com/office/drawing/2014/main" id="{844A604A-7B04-43C4-9D87-8AA8255C84CB}"/>
              </a:ext>
            </a:extLst>
          </p:cNvPr>
          <p:cNvGraphicFramePr>
            <a:graphicFrameLocks noGrp="1"/>
          </p:cNvGraphicFramePr>
          <p:nvPr>
            <p:extLst>
              <p:ext uri="{D42A27DB-BD31-4B8C-83A1-F6EECF244321}">
                <p14:modId xmlns:p14="http://schemas.microsoft.com/office/powerpoint/2010/main" val="892248223"/>
              </p:ext>
            </p:extLst>
          </p:nvPr>
        </p:nvGraphicFramePr>
        <p:xfrm>
          <a:off x="755650" y="2636838"/>
          <a:ext cx="7559675" cy="1296988"/>
        </p:xfrm>
        <a:graphic>
          <a:graphicData uri="http://schemas.openxmlformats.org/drawingml/2006/table">
            <a:tbl>
              <a:tblPr firstRow="1" bandRow="1">
                <a:tableStyleId>{10A1B5D5-9B99-4C35-A422-299274C87663}</a:tableStyleId>
              </a:tblPr>
              <a:tblGrid>
                <a:gridCol w="1944360">
                  <a:extLst>
                    <a:ext uri="{9D8B030D-6E8A-4147-A177-3AD203B41FA5}">
                      <a16:colId xmlns:a16="http://schemas.microsoft.com/office/drawing/2014/main" val="20000"/>
                    </a:ext>
                  </a:extLst>
                </a:gridCol>
                <a:gridCol w="1799923">
                  <a:extLst>
                    <a:ext uri="{9D8B030D-6E8A-4147-A177-3AD203B41FA5}">
                      <a16:colId xmlns:a16="http://schemas.microsoft.com/office/drawing/2014/main" val="20001"/>
                    </a:ext>
                  </a:extLst>
                </a:gridCol>
                <a:gridCol w="2087910">
                  <a:extLst>
                    <a:ext uri="{9D8B030D-6E8A-4147-A177-3AD203B41FA5}">
                      <a16:colId xmlns:a16="http://schemas.microsoft.com/office/drawing/2014/main" val="20002"/>
                    </a:ext>
                  </a:extLst>
                </a:gridCol>
                <a:gridCol w="1727482">
                  <a:extLst>
                    <a:ext uri="{9D8B030D-6E8A-4147-A177-3AD203B41FA5}">
                      <a16:colId xmlns:a16="http://schemas.microsoft.com/office/drawing/2014/main" val="20003"/>
                    </a:ext>
                  </a:extLst>
                </a:gridCol>
              </a:tblGrid>
              <a:tr h="324247">
                <a:tc>
                  <a:txBody>
                    <a:bodyPr/>
                    <a:lstStyle/>
                    <a:p>
                      <a:pPr algn="ctr"/>
                      <a:r>
                        <a:rPr kumimoji="1" lang="ja-JP" altLang="en-US" sz="1400" b="1" dirty="0">
                          <a:latin typeface="游ゴシック" panose="020B0400000000000000" pitchFamily="50" charset="-128"/>
                          <a:ea typeface="游ゴシック" panose="020B0400000000000000" pitchFamily="50" charset="-128"/>
                        </a:rPr>
                        <a:t>奨学金区分</a:t>
                      </a:r>
                    </a:p>
                  </a:txBody>
                  <a:tcPr marL="91426" marR="91426" marT="45750" marB="457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9CD"/>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学校区分</a:t>
                      </a:r>
                    </a:p>
                  </a:txBody>
                  <a:tcPr marL="91426" marR="91426" marT="45750" marB="457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9CD"/>
                    </a:solidFill>
                  </a:tcPr>
                </a:tc>
                <a:tc>
                  <a:txBody>
                    <a:bodyPr/>
                    <a:lstStyle/>
                    <a:p>
                      <a:pPr algn="ctr"/>
                      <a:r>
                        <a:rPr kumimoji="1" lang="ja-JP" altLang="en-US" sz="1400" b="1" u="sng" dirty="0">
                          <a:latin typeface="游ゴシック" panose="020B0400000000000000" pitchFamily="50" charset="-128"/>
                          <a:ea typeface="游ゴシック" panose="020B0400000000000000" pitchFamily="50" charset="-128"/>
                        </a:rPr>
                        <a:t>所得判定額</a:t>
                      </a:r>
                    </a:p>
                  </a:txBody>
                  <a:tcPr marL="91426" marR="91426" marT="45750" marB="45750">
                    <a:lnL w="6350" cap="flat" cmpd="sng" algn="ctr">
                      <a:solidFill>
                        <a:schemeClr val="tx1"/>
                      </a:solidFill>
                      <a:prstDash val="solid"/>
                      <a:round/>
                      <a:headEnd type="none" w="med" len="med"/>
                      <a:tailEnd type="none" w="med" len="med"/>
                    </a:lnL>
                    <a:lnR w="9525" cap="flat" cmpd="sng" algn="ctr">
                      <a:solidFill>
                        <a:srgbClr val="002060"/>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9CD"/>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年収めやす（</a:t>
                      </a:r>
                      <a:r>
                        <a:rPr kumimoji="1" lang="en-US" altLang="ja-JP" sz="1400" b="1" dirty="0">
                          <a:latin typeface="游ゴシック" panose="020B0400000000000000" pitchFamily="50" charset="-128"/>
                          <a:ea typeface="游ゴシック" panose="020B0400000000000000" pitchFamily="50" charset="-128"/>
                        </a:rPr>
                        <a:t>※</a:t>
                      </a:r>
                      <a:r>
                        <a:rPr kumimoji="1" lang="ja-JP" altLang="en-US" sz="1400" b="1" dirty="0">
                          <a:latin typeface="游ゴシック" panose="020B0400000000000000" pitchFamily="50" charset="-128"/>
                          <a:ea typeface="游ゴシック" panose="020B0400000000000000" pitchFamily="50" charset="-128"/>
                        </a:rPr>
                        <a:t>）</a:t>
                      </a:r>
                    </a:p>
                  </a:txBody>
                  <a:tcPr marL="91426" marR="91426" marT="45750" marB="45750">
                    <a:lnL w="9525" cap="flat" cmpd="sng" algn="ctr">
                      <a:solidFill>
                        <a:srgbClr val="002060"/>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9CD"/>
                    </a:solidFill>
                  </a:tcPr>
                </a:tc>
                <a:extLst>
                  <a:ext uri="{0D108BD9-81ED-4DB2-BD59-A6C34878D82A}">
                    <a16:rowId xmlns:a16="http://schemas.microsoft.com/office/drawing/2014/main" val="10000"/>
                  </a:ext>
                </a:extLst>
              </a:tr>
              <a:tr h="324247">
                <a:tc>
                  <a:txBody>
                    <a:bodyPr/>
                    <a:lstStyle/>
                    <a:p>
                      <a:pPr algn="ctr"/>
                      <a:r>
                        <a:rPr kumimoji="1" lang="ja-JP" altLang="en-US" sz="1400" b="1" dirty="0">
                          <a:latin typeface="游ゴシック" panose="020B0400000000000000" pitchFamily="50" charset="-128"/>
                          <a:ea typeface="游ゴシック" panose="020B0400000000000000" pitchFamily="50" charset="-128"/>
                        </a:rPr>
                        <a:t>入学時増額奨学資金</a:t>
                      </a:r>
                    </a:p>
                  </a:txBody>
                  <a:tcPr marL="91426" marR="91426" marT="45750" marB="457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BF6F9"/>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国公立・私立とも</a:t>
                      </a:r>
                    </a:p>
                  </a:txBody>
                  <a:tcPr marL="91426" marR="91426" marT="45750" marB="457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BF6F9"/>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251,100 </a:t>
                      </a:r>
                      <a:r>
                        <a:rPr kumimoji="1" lang="ja-JP" altLang="en-US" sz="1400" b="1" dirty="0">
                          <a:latin typeface="游ゴシック" panose="020B0400000000000000" pitchFamily="50" charset="-128"/>
                          <a:ea typeface="游ゴシック" panose="020B0400000000000000" pitchFamily="50" charset="-128"/>
                        </a:rPr>
                        <a:t>円未満</a:t>
                      </a:r>
                    </a:p>
                  </a:txBody>
                  <a:tcPr marL="91426" marR="91426" marT="45750" marB="45750" anchor="ctr">
                    <a:lnL w="6350" cap="flat" cmpd="sng" algn="ctr">
                      <a:solidFill>
                        <a:schemeClr val="tx1"/>
                      </a:solidFill>
                      <a:prstDash val="solid"/>
                      <a:round/>
                      <a:headEnd type="none" w="med" len="med"/>
                      <a:tailEnd type="none" w="med" len="med"/>
                    </a:lnL>
                    <a:lnR w="9525" cap="flat" cmpd="sng" algn="ctr">
                      <a:solidFill>
                        <a:srgbClr val="002060"/>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BF6F9"/>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   800 </a:t>
                      </a:r>
                      <a:r>
                        <a:rPr kumimoji="1" lang="ja-JP" altLang="en-US" sz="1400" b="1" dirty="0">
                          <a:latin typeface="游ゴシック" panose="020B0400000000000000" pitchFamily="50" charset="-128"/>
                          <a:ea typeface="游ゴシック" panose="020B0400000000000000" pitchFamily="50" charset="-128"/>
                        </a:rPr>
                        <a:t>万円未満</a:t>
                      </a:r>
                    </a:p>
                  </a:txBody>
                  <a:tcPr marL="91426" marR="91426" marT="45750" marB="45750" anchor="ctr">
                    <a:lnL w="9525" cap="flat" cmpd="sng" algn="ctr">
                      <a:solidFill>
                        <a:srgbClr val="002060"/>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BF6F9"/>
                    </a:solidFill>
                  </a:tcPr>
                </a:tc>
                <a:extLst>
                  <a:ext uri="{0D108BD9-81ED-4DB2-BD59-A6C34878D82A}">
                    <a16:rowId xmlns:a16="http://schemas.microsoft.com/office/drawing/2014/main" val="10001"/>
                  </a:ext>
                </a:extLst>
              </a:tr>
              <a:tr h="324247">
                <a:tc rowSpan="2">
                  <a:txBody>
                    <a:bodyPr/>
                    <a:lstStyle/>
                    <a:p>
                      <a:pPr algn="ctr"/>
                      <a:r>
                        <a:rPr kumimoji="1" lang="ja-JP" altLang="en-US" sz="1400" b="1" dirty="0">
                          <a:latin typeface="游ゴシック" panose="020B0400000000000000" pitchFamily="50" charset="-128"/>
                          <a:ea typeface="游ゴシック" panose="020B0400000000000000" pitchFamily="50" charset="-128"/>
                        </a:rPr>
                        <a:t>奨  学  資  金</a:t>
                      </a:r>
                    </a:p>
                  </a:txBody>
                  <a:tcPr marL="91426" marR="91426" marT="45750" marB="457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AF1"/>
                    </a:solidFill>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国　公　立</a:t>
                      </a:r>
                    </a:p>
                  </a:txBody>
                  <a:tcPr marL="91426" marR="91426" marT="45750" marB="457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CFEAF1"/>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251,100 </a:t>
                      </a:r>
                      <a:r>
                        <a:rPr kumimoji="1" lang="ja-JP" altLang="en-US" sz="1400" b="1" dirty="0">
                          <a:latin typeface="游ゴシック" panose="020B0400000000000000" pitchFamily="50" charset="-128"/>
                          <a:ea typeface="游ゴシック" panose="020B0400000000000000" pitchFamily="50" charset="-128"/>
                        </a:rPr>
                        <a:t>円未満</a:t>
                      </a:r>
                    </a:p>
                  </a:txBody>
                  <a:tcPr marL="91426" marR="91426" marT="45750" marB="45750" anchor="ctr">
                    <a:lnL w="6350" cap="flat" cmpd="sng" algn="ctr">
                      <a:solidFill>
                        <a:schemeClr val="tx1"/>
                      </a:solidFill>
                      <a:prstDash val="solid"/>
                      <a:round/>
                      <a:headEnd type="none" w="med" len="med"/>
                      <a:tailEnd type="none" w="med" len="med"/>
                    </a:lnL>
                    <a:lnR w="9525" cap="flat" cmpd="sng" algn="ctr">
                      <a:solidFill>
                        <a:srgbClr val="002060"/>
                      </a:solidFill>
                      <a:prstDash val="sysDot"/>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CFEAF1"/>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   800 </a:t>
                      </a:r>
                      <a:r>
                        <a:rPr kumimoji="1" lang="ja-JP" altLang="en-US" sz="1400" b="1" dirty="0">
                          <a:latin typeface="游ゴシック" panose="020B0400000000000000" pitchFamily="50" charset="-128"/>
                          <a:ea typeface="游ゴシック" panose="020B0400000000000000" pitchFamily="50" charset="-128"/>
                        </a:rPr>
                        <a:t>万円未満</a:t>
                      </a:r>
                    </a:p>
                  </a:txBody>
                  <a:tcPr marL="91426" marR="91426" marT="45750" marB="45750" anchor="ctr">
                    <a:lnL w="9525" cap="flat" cmpd="sng" algn="ctr">
                      <a:solidFill>
                        <a:srgbClr val="002060"/>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CFEAF1"/>
                    </a:solidFill>
                  </a:tcPr>
                </a:tc>
                <a:extLst>
                  <a:ext uri="{0D108BD9-81ED-4DB2-BD59-A6C34878D82A}">
                    <a16:rowId xmlns:a16="http://schemas.microsoft.com/office/drawing/2014/main" val="10002"/>
                  </a:ext>
                </a:extLst>
              </a:tr>
              <a:tr h="324247">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1" dirty="0">
                          <a:latin typeface="游ゴシック" panose="020B0400000000000000" pitchFamily="50" charset="-128"/>
                          <a:ea typeface="游ゴシック" panose="020B0400000000000000" pitchFamily="50" charset="-128"/>
                        </a:rPr>
                        <a:t>私　　　立</a:t>
                      </a:r>
                    </a:p>
                  </a:txBody>
                  <a:tcPr marL="91426" marR="91426" marT="45750" marB="457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AF1"/>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347,100 </a:t>
                      </a:r>
                      <a:r>
                        <a:rPr kumimoji="1" lang="ja-JP" altLang="en-US" sz="1400" b="1" dirty="0">
                          <a:latin typeface="游ゴシック" panose="020B0400000000000000" pitchFamily="50" charset="-128"/>
                          <a:ea typeface="游ゴシック" panose="020B0400000000000000" pitchFamily="50" charset="-128"/>
                        </a:rPr>
                        <a:t>円未満</a:t>
                      </a:r>
                    </a:p>
                  </a:txBody>
                  <a:tcPr marL="91426" marR="91426" marT="45750" marB="45750" anchor="ctr">
                    <a:lnL w="6350" cap="flat" cmpd="sng" algn="ctr">
                      <a:solidFill>
                        <a:schemeClr val="tx1"/>
                      </a:solidFill>
                      <a:prstDash val="solid"/>
                      <a:round/>
                      <a:headEnd type="none" w="med" len="med"/>
                      <a:tailEnd type="none" w="med" len="med"/>
                    </a:lnL>
                    <a:lnR w="9525" cap="flat" cmpd="sng" algn="ctr">
                      <a:solidFill>
                        <a:srgbClr val="002060"/>
                      </a:solidFill>
                      <a:prstDash val="sysDot"/>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AF1"/>
                    </a:solidFill>
                  </a:tcPr>
                </a:tc>
                <a:tc>
                  <a:txBody>
                    <a:bodyPr/>
                    <a:lstStyle/>
                    <a:p>
                      <a:pPr algn="ctr"/>
                      <a:r>
                        <a:rPr kumimoji="1" lang="en-US" altLang="ja-JP" sz="1400" b="1" dirty="0">
                          <a:latin typeface="游ゴシック" panose="020B0400000000000000" pitchFamily="50" charset="-128"/>
                          <a:ea typeface="游ゴシック" panose="020B0400000000000000" pitchFamily="50" charset="-128"/>
                        </a:rPr>
                        <a:t>1,000 </a:t>
                      </a:r>
                      <a:r>
                        <a:rPr kumimoji="1" lang="ja-JP" altLang="en-US" sz="1400" b="1" dirty="0">
                          <a:latin typeface="游ゴシック" panose="020B0400000000000000" pitchFamily="50" charset="-128"/>
                          <a:ea typeface="游ゴシック" panose="020B0400000000000000" pitchFamily="50" charset="-128"/>
                        </a:rPr>
                        <a:t>万円未満</a:t>
                      </a:r>
                    </a:p>
                  </a:txBody>
                  <a:tcPr marL="91426" marR="91426" marT="45750" marB="45750" anchor="ctr">
                    <a:lnL w="9525" cap="flat" cmpd="sng" algn="ctr">
                      <a:solidFill>
                        <a:srgbClr val="002060"/>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AF1"/>
                    </a:solidFill>
                  </a:tcPr>
                </a:tc>
                <a:extLst>
                  <a:ext uri="{0D108BD9-81ED-4DB2-BD59-A6C34878D82A}">
                    <a16:rowId xmlns:a16="http://schemas.microsoft.com/office/drawing/2014/main" val="10003"/>
                  </a:ext>
                </a:extLst>
              </a:tr>
            </a:tbl>
          </a:graphicData>
        </a:graphic>
      </p:graphicFrame>
      <p:sp>
        <p:nvSpPr>
          <p:cNvPr id="9" name="四角形: 角を丸くする 8">
            <a:extLst>
              <a:ext uri="{FF2B5EF4-FFF2-40B4-BE49-F238E27FC236}">
                <a16:creationId xmlns:a16="http://schemas.microsoft.com/office/drawing/2014/main" id="{513FA524-B7E8-43FB-A500-031CAA544E35}"/>
              </a:ext>
            </a:extLst>
          </p:cNvPr>
          <p:cNvSpPr/>
          <p:nvPr/>
        </p:nvSpPr>
        <p:spPr>
          <a:xfrm>
            <a:off x="467544" y="4666804"/>
            <a:ext cx="8244656" cy="1932434"/>
          </a:xfrm>
          <a:prstGeom prst="roundRect">
            <a:avLst>
              <a:gd name="adj" fmla="val 8918"/>
            </a:avLst>
          </a:prstGeom>
          <a:solidFill>
            <a:srgbClr val="EBF6F9"/>
          </a:solidFill>
        </p:spPr>
        <p:style>
          <a:lnRef idx="2">
            <a:schemeClr val="accent1">
              <a:shade val="50000"/>
            </a:schemeClr>
          </a:lnRef>
          <a:fillRef idx="1">
            <a:schemeClr val="accent1"/>
          </a:fillRef>
          <a:effectRef idx="0">
            <a:schemeClr val="accent1"/>
          </a:effectRef>
          <a:fontRef idx="minor">
            <a:schemeClr val="lt1"/>
          </a:fontRef>
        </p:style>
        <p:txBody>
          <a:bodyPr tIns="72000" bIns="108000" anchor="ctr"/>
          <a:lstStyle/>
          <a:p>
            <a:pPr marL="0" indent="0">
              <a:buNone/>
            </a:pPr>
            <a:r>
              <a:rPr lang="ja-JP" altLang="en-US" b="1" dirty="0">
                <a:solidFill>
                  <a:srgbClr val="FF0000"/>
                </a:solidFill>
                <a:latin typeface="HG丸ｺﾞｼｯｸM-PRO" panose="020F0600000000000000" pitchFamily="50" charset="-128"/>
                <a:ea typeface="HG丸ｺﾞｼｯｸM-PRO" panose="020F0600000000000000" pitchFamily="50" charset="-128"/>
              </a:rPr>
              <a:t> </a:t>
            </a:r>
            <a:r>
              <a:rPr lang="en-US" altLang="ja-JP"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b="1" u="sng" dirty="0">
                <a:solidFill>
                  <a:srgbClr val="FF0000"/>
                </a:solidFill>
                <a:latin typeface="HG丸ｺﾞｼｯｸM-PRO" panose="020F0600000000000000" pitchFamily="50" charset="-128"/>
                <a:ea typeface="HG丸ｺﾞｼｯｸM-PRO" panose="020F0600000000000000" pitchFamily="50" charset="-128"/>
              </a:rPr>
              <a:t>注 意 </a:t>
            </a:r>
            <a:r>
              <a:rPr lang="en-US" altLang="ja-JP" b="1" u="sng" dirty="0">
                <a:solidFill>
                  <a:srgbClr val="FF0000"/>
                </a:solidFill>
                <a:latin typeface="HG丸ｺﾞｼｯｸM-PRO" panose="020F0600000000000000" pitchFamily="50" charset="-128"/>
                <a:ea typeface="HG丸ｺﾞｼｯｸM-PRO" panose="020F0600000000000000" pitchFamily="50" charset="-128"/>
              </a:rPr>
              <a:t>※</a:t>
            </a:r>
          </a:p>
          <a:p>
            <a:pPr marL="0" indent="0">
              <a:buNone/>
            </a:pPr>
            <a:endParaRPr lang="en-US" altLang="ja-JP" sz="300" b="1" u="sng"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　</a:t>
            </a:r>
            <a:r>
              <a:rPr lang="ja-JP" altLang="en-US" b="1" u="sng" dirty="0">
                <a:solidFill>
                  <a:schemeClr val="tx1"/>
                </a:solidFill>
                <a:latin typeface="HG丸ｺﾞｼｯｸM-PRO" panose="020F0600000000000000" pitchFamily="50" charset="-128"/>
                <a:ea typeface="HG丸ｺﾞｼｯｸM-PRO" panose="020F0600000000000000" pitchFamily="50" charset="-128"/>
              </a:rPr>
              <a:t>収入証明書は令和７年度（直近）のものです。</a:t>
            </a:r>
            <a:r>
              <a:rPr lang="ja-JP" altLang="en-US" b="1" dirty="0">
                <a:solidFill>
                  <a:schemeClr val="tx1"/>
                </a:solidFill>
                <a:latin typeface="HG丸ｺﾞｼｯｸM-PRO" panose="020F0600000000000000" pitchFamily="50" charset="-128"/>
                <a:ea typeface="HG丸ｺﾞｼｯｸM-PRO" panose="020F0600000000000000" pitchFamily="50" charset="-128"/>
              </a:rPr>
              <a:t>お間違いのないようにして</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　ください。</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　保護者全員のものが必要です。但し、配偶者控除が適用されている場合は、　</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chemeClr val="tx1"/>
                </a:solidFill>
                <a:latin typeface="HG丸ｺﾞｼｯｸM-PRO" panose="020F0600000000000000" pitchFamily="50" charset="-128"/>
                <a:ea typeface="HG丸ｺﾞｼｯｸM-PRO" panose="020F0600000000000000" pitchFamily="50" charset="-128"/>
              </a:rPr>
              <a:t>　配偶者の証明書は不要です。</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C95429DC-F9D6-443B-902F-37402B303B03}"/>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5</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59009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縦書きテキスト プレースホルダー 2">
            <a:extLst>
              <a:ext uri="{FF2B5EF4-FFF2-40B4-BE49-F238E27FC236}">
                <a16:creationId xmlns:a16="http://schemas.microsoft.com/office/drawing/2014/main" id="{6DB02FDC-476A-4011-B2A4-E797D69D205B}"/>
              </a:ext>
            </a:extLst>
          </p:cNvPr>
          <p:cNvSpPr txBox="1">
            <a:spLocks/>
          </p:cNvSpPr>
          <p:nvPr/>
        </p:nvSpPr>
        <p:spPr>
          <a:xfrm>
            <a:off x="899592" y="4614827"/>
            <a:ext cx="7688507" cy="12624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・合計課税所得金額</a:t>
            </a:r>
            <a:r>
              <a:rPr lang="ja-JP" altLang="en-US"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が </a:t>
            </a:r>
            <a:r>
              <a:rPr lang="en-US" altLang="ja-JP" sz="1200" b="1"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200</a:t>
            </a:r>
            <a:r>
              <a:rPr lang="ja-JP" altLang="en-US" sz="1200" b="1"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万円超</a:t>
            </a: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 の方</a:t>
            </a:r>
            <a:endParaRPr lang="en-US" altLang="ja-JP" sz="12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pPr marL="0" indent="0" algn="l">
              <a:lnSpc>
                <a:spcPts val="1500"/>
              </a:lnSpc>
              <a:buNone/>
            </a:pP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｛人的控除額の差額の合計額 － （合計課税所得金額－</a:t>
            </a:r>
            <a:r>
              <a:rPr lang="en-US" altLang="ja-JP"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200</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万円）｝</a:t>
            </a: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5</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市民税</a:t>
            </a:r>
            <a:r>
              <a:rPr lang="en-US" altLang="ja-JP" sz="1200" u="sng" dirty="0">
                <a:solidFill>
                  <a:schemeClr val="tx1">
                    <a:lumMod val="85000"/>
                    <a:lumOff val="15000"/>
                  </a:schemeClr>
                </a:solidFill>
                <a:latin typeface="游ゴシック" panose="020B0400000000000000" pitchFamily="50" charset="-128"/>
                <a:ea typeface="游ゴシック" panose="020B0400000000000000" pitchFamily="50" charset="-128"/>
              </a:rPr>
              <a:t>3</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％・府民税</a:t>
            </a:r>
            <a:r>
              <a:rPr lang="en-US" altLang="ja-JP" sz="1200" u="sng" dirty="0">
                <a:solidFill>
                  <a:schemeClr val="tx1">
                    <a:lumMod val="85000"/>
                    <a:lumOff val="15000"/>
                  </a:schemeClr>
                </a:solidFill>
                <a:latin typeface="游ゴシック" panose="020B0400000000000000" pitchFamily="50" charset="-128"/>
                <a:ea typeface="游ゴシック" panose="020B0400000000000000" pitchFamily="50" charset="-128"/>
              </a:rPr>
              <a:t>2</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endPar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0" indent="0" algn="l">
              <a:buNone/>
            </a:pPr>
            <a:r>
              <a:rPr lang="ja-JP" altLang="en-US" sz="3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endPar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0" indent="0" algn="l">
              <a:buNone/>
            </a:pPr>
            <a:endParaRPr lang="en-US" altLang="ja-JP" sz="80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0" indent="0" algn="l">
              <a:lnSpc>
                <a:spcPts val="1100"/>
              </a:lnSpc>
              <a:buNone/>
            </a:pP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）合計課税所得金額とは、課税総所得金額、課税退職所得金額および課税山林所得金額の合計額です。</a:t>
            </a:r>
            <a:endPar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0" indent="0" algn="l">
              <a:lnSpc>
                <a:spcPts val="1100"/>
              </a:lnSpc>
              <a:buNone/>
            </a:pP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2</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）政令指定都市の大阪市・堺市の場合は、市民税</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4</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％・府民税</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％の内訳となります。</a:t>
            </a:r>
            <a:endPar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0" indent="0" algn="l">
              <a:lnSpc>
                <a:spcPts val="1100"/>
              </a:lnSpc>
              <a:buNone/>
            </a:pP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050" dirty="0">
                <a:solidFill>
                  <a:schemeClr val="tx1">
                    <a:lumMod val="85000"/>
                    <a:lumOff val="15000"/>
                  </a:schemeClr>
                </a:solidFill>
                <a:latin typeface="游ゴシック" panose="020B0400000000000000" pitchFamily="50" charset="-128"/>
                <a:ea typeface="游ゴシック" panose="020B0400000000000000" pitchFamily="50" charset="-128"/>
              </a:rPr>
              <a:t>3</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｝内の額が</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50,000</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円未満の場合は、</a:t>
            </a:r>
            <a:r>
              <a:rPr lang="en-US" altLang="ja-JP"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50,000</a:t>
            </a:r>
            <a:r>
              <a:rPr lang="ja-JP" altLang="en-US" sz="105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円として計算します。</a:t>
            </a:r>
          </a:p>
        </p:txBody>
      </p:sp>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500" b="1" dirty="0">
                <a:latin typeface="HG丸ｺﾞｼｯｸM-PRO" panose="020F0600000000000000" pitchFamily="50" charset="-128"/>
                <a:ea typeface="HG丸ｺﾞｼｯｸM-PRO" panose="020F0600000000000000" pitchFamily="50" charset="-128"/>
              </a:rPr>
              <a:t> 申込資格について</a:t>
            </a:r>
            <a:endParaRPr lang="en-US" altLang="ja-JP" sz="2500" u="sng" dirty="0">
              <a:latin typeface="HG丸ｺﾞｼｯｸM-PRO" panose="020F0600000000000000" pitchFamily="50" charset="-128"/>
              <a:ea typeface="HG丸ｺﾞｼｯｸM-PRO" panose="020F0600000000000000" pitchFamily="50" charset="-128"/>
            </a:endParaRPr>
          </a:p>
        </p:txBody>
      </p:sp>
      <p:sp>
        <p:nvSpPr>
          <p:cNvPr id="10" name="縦書きテキスト プレースホルダー 2">
            <a:extLst>
              <a:ext uri="{FF2B5EF4-FFF2-40B4-BE49-F238E27FC236}">
                <a16:creationId xmlns:a16="http://schemas.microsoft.com/office/drawing/2014/main" id="{E9FA8A21-8340-4D6F-9271-B10CC5D7C8C5}"/>
              </a:ext>
            </a:extLst>
          </p:cNvPr>
          <p:cNvSpPr txBox="1">
            <a:spLocks/>
          </p:cNvSpPr>
          <p:nvPr/>
        </p:nvSpPr>
        <p:spPr>
          <a:xfrm>
            <a:off x="0" y="580344"/>
            <a:ext cx="9108057" cy="6237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「課税標準額」、「調整控除」とは？</a:t>
            </a:r>
            <a:endParaRPr lang="en-US" altLang="ja-JP" sz="20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buNone/>
            </a:pPr>
            <a:endParaRPr lang="en-US" altLang="ja-JP" sz="300" dirty="0">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　　</a:t>
            </a:r>
            <a:r>
              <a:rPr lang="ja-JP" altLang="en-US" sz="1500" b="1" dirty="0">
                <a:solidFill>
                  <a:srgbClr val="002060"/>
                </a:solidFill>
                <a:latin typeface="游ゴシック" panose="020B0400000000000000" pitchFamily="50" charset="-128"/>
                <a:ea typeface="游ゴシック" panose="020B0400000000000000" pitchFamily="50" charset="-128"/>
              </a:rPr>
              <a:t>◉ 課税標準額</a:t>
            </a:r>
            <a:endParaRPr lang="en-US" altLang="ja-JP" sz="1500" b="1" dirty="0">
              <a:solidFill>
                <a:srgbClr val="002060"/>
              </a:solidFill>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住民税の計算の基礎となる金額です。</a:t>
            </a:r>
            <a:r>
              <a:rPr lang="ja-JP" altLang="en-US" sz="1350" b="0" i="0" dirty="0">
                <a:effectLst/>
                <a:latin typeface="游ゴシック" panose="020B0400000000000000" pitchFamily="50" charset="-128"/>
                <a:ea typeface="游ゴシック" panose="020B0400000000000000" pitchFamily="50" charset="-128"/>
              </a:rPr>
              <a:t>具体的には、総合課税分の総所得金額、分離短期譲渡所得、分離長</a:t>
            </a:r>
            <a:endParaRPr lang="en-US" altLang="ja-JP" sz="1350" b="0" i="0" dirty="0">
              <a:effectLst/>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a:t>
            </a:r>
            <a:r>
              <a:rPr lang="ja-JP" altLang="en-US" sz="1350" b="0" i="0" dirty="0">
                <a:effectLst/>
                <a:latin typeface="游ゴシック" panose="020B0400000000000000" pitchFamily="50" charset="-128"/>
                <a:ea typeface="游ゴシック" panose="020B0400000000000000" pitchFamily="50" charset="-128"/>
              </a:rPr>
              <a:t>期譲渡所得、分離課税の上場株式等の配当所得、株式等の譲渡所得、先物取引に係る雑所得等、山林所得</a:t>
            </a:r>
            <a:endParaRPr lang="en-US" altLang="ja-JP" sz="1350" b="0" i="0" dirty="0">
              <a:effectLst/>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a:t>
            </a:r>
            <a:r>
              <a:rPr lang="ja-JP" altLang="en-US" sz="1350" b="0" i="0" dirty="0">
                <a:effectLst/>
                <a:latin typeface="游ゴシック" panose="020B0400000000000000" pitchFamily="50" charset="-128"/>
                <a:ea typeface="游ゴシック" panose="020B0400000000000000" pitchFamily="50" charset="-128"/>
              </a:rPr>
              <a:t>及び退職所得の金額から、所得控除金額を差し引き、千円未満を切り捨てた額が該当します。</a:t>
            </a:r>
            <a:r>
              <a:rPr lang="ja-JP" altLang="en-US" sz="1350" dirty="0">
                <a:latin typeface="游ゴシック" panose="020B0400000000000000" pitchFamily="50" charset="-128"/>
                <a:ea typeface="游ゴシック" panose="020B0400000000000000" pitchFamily="50" charset="-128"/>
              </a:rPr>
              <a:t>特別徴収税</a:t>
            </a:r>
            <a:endParaRPr lang="en-US" altLang="ja-JP" sz="1350" dirty="0">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額決定通知書や課税証明書においては、</a:t>
            </a:r>
            <a:r>
              <a:rPr lang="ja-JP" altLang="en-US" sz="1350" i="0" dirty="0">
                <a:effectLst/>
                <a:latin typeface="游ゴシック" panose="020B0400000000000000" pitchFamily="50" charset="-128"/>
                <a:ea typeface="游ゴシック" panose="020B0400000000000000" pitchFamily="50" charset="-128"/>
              </a:rPr>
              <a:t>「課税標準額」、「課税総所得金額」等と記載されています。</a:t>
            </a:r>
            <a:endParaRPr lang="en-US" altLang="ja-JP" sz="1350" i="0" dirty="0">
              <a:effectLst/>
              <a:latin typeface="游ゴシック" panose="020B0400000000000000" pitchFamily="50" charset="-128"/>
              <a:ea typeface="游ゴシック" panose="020B0400000000000000" pitchFamily="50" charset="-128"/>
            </a:endParaRPr>
          </a:p>
          <a:p>
            <a:pPr marL="0" indent="0">
              <a:buNone/>
            </a:pPr>
            <a:endParaRPr lang="en-US" altLang="ja-JP" sz="300" dirty="0">
              <a:solidFill>
                <a:srgbClr val="333333"/>
              </a:solidFill>
              <a:latin typeface="游ゴシック" panose="020B0400000000000000" pitchFamily="50" charset="-128"/>
              <a:ea typeface="游ゴシック" panose="020B0400000000000000" pitchFamily="50" charset="-128"/>
            </a:endParaRPr>
          </a:p>
          <a:p>
            <a:pPr marL="0" indent="0">
              <a:buNone/>
            </a:pPr>
            <a:r>
              <a:rPr lang="ja-JP" altLang="en-US" sz="1500" dirty="0">
                <a:latin typeface="游ゴシック" panose="020B0400000000000000" pitchFamily="50" charset="-128"/>
                <a:ea typeface="游ゴシック" panose="020B0400000000000000" pitchFamily="50" charset="-128"/>
              </a:rPr>
              <a:t>　　</a:t>
            </a:r>
            <a:r>
              <a:rPr lang="ja-JP" altLang="en-US" sz="1500" b="1" dirty="0">
                <a:solidFill>
                  <a:srgbClr val="002060"/>
                </a:solidFill>
                <a:latin typeface="游ゴシック" panose="020B0400000000000000" pitchFamily="50" charset="-128"/>
                <a:ea typeface="游ゴシック" panose="020B0400000000000000" pitchFamily="50" charset="-128"/>
              </a:rPr>
              <a:t>◉ 調整控除</a:t>
            </a:r>
            <a:endParaRPr lang="en-US" altLang="ja-JP" sz="1500" b="1" dirty="0">
              <a:solidFill>
                <a:srgbClr val="002060"/>
              </a:solidFill>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a:t>
            </a:r>
            <a:r>
              <a:rPr lang="ja-JP" altLang="en-US" sz="1350" b="0" i="0" dirty="0">
                <a:effectLst/>
                <a:latin typeface="游ゴシック" panose="020B0400000000000000" pitchFamily="50" charset="-128"/>
                <a:ea typeface="游ゴシック" panose="020B0400000000000000" pitchFamily="50" charset="-128"/>
              </a:rPr>
              <a:t>平成</a:t>
            </a:r>
            <a:r>
              <a:rPr lang="ja-JP" altLang="en-US" sz="1350" dirty="0">
                <a:latin typeface="游ゴシック" panose="020B0400000000000000" pitchFamily="50" charset="-128"/>
                <a:ea typeface="游ゴシック" panose="020B0400000000000000" pitchFamily="50" charset="-128"/>
              </a:rPr>
              <a:t>１９</a:t>
            </a:r>
            <a:r>
              <a:rPr lang="ja-JP" altLang="en-US" sz="1350" b="0" i="0" dirty="0">
                <a:effectLst/>
                <a:latin typeface="游ゴシック" panose="020B0400000000000000" pitchFamily="50" charset="-128"/>
                <a:ea typeface="游ゴシック" panose="020B0400000000000000" pitchFamily="50" charset="-128"/>
              </a:rPr>
              <a:t>年度に実施された国から地方への税源移譲に伴う所得割額の税率変更によって、所得税と個人市</a:t>
            </a:r>
            <a:endParaRPr lang="en-US" altLang="ja-JP" sz="1350" b="0" i="0" dirty="0">
              <a:effectLst/>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a:t>
            </a:r>
            <a:r>
              <a:rPr lang="en-US" altLang="ja-JP" sz="1350" b="0" i="0" dirty="0">
                <a:effectLst/>
                <a:latin typeface="游ゴシック" panose="020B0400000000000000" pitchFamily="50" charset="-128"/>
                <a:ea typeface="游ゴシック" panose="020B0400000000000000" pitchFamily="50" charset="-128"/>
              </a:rPr>
              <a:t>(</a:t>
            </a:r>
            <a:r>
              <a:rPr lang="ja-JP" altLang="en-US" sz="1350" b="0" i="0" dirty="0">
                <a:effectLst/>
                <a:latin typeface="游ゴシック" panose="020B0400000000000000" pitchFamily="50" charset="-128"/>
                <a:ea typeface="游ゴシック" panose="020B0400000000000000" pitchFamily="50" charset="-128"/>
              </a:rPr>
              <a:t>町村</a:t>
            </a:r>
            <a:r>
              <a:rPr lang="en-US" altLang="ja-JP" sz="1350" b="0" i="0" dirty="0">
                <a:effectLst/>
                <a:latin typeface="游ゴシック" panose="020B0400000000000000" pitchFamily="50" charset="-128"/>
                <a:ea typeface="游ゴシック" panose="020B0400000000000000" pitchFamily="50" charset="-128"/>
              </a:rPr>
              <a:t>)</a:t>
            </a:r>
            <a:r>
              <a:rPr lang="ja-JP" altLang="en-US" sz="1350" b="0" i="0" dirty="0">
                <a:effectLst/>
                <a:latin typeface="游ゴシック" panose="020B0400000000000000" pitchFamily="50" charset="-128"/>
                <a:ea typeface="游ゴシック" panose="020B0400000000000000" pitchFamily="50" charset="-128"/>
              </a:rPr>
              <a:t>民税・府民税の人的控除額に差があることから、変更後の税率</a:t>
            </a:r>
            <a:r>
              <a:rPr lang="ja-JP" altLang="en-US" sz="1350" dirty="0">
                <a:latin typeface="游ゴシック" panose="020B0400000000000000" pitchFamily="50" charset="-128"/>
                <a:ea typeface="游ゴシック" panose="020B0400000000000000" pitchFamily="50" charset="-128"/>
              </a:rPr>
              <a:t>をそのまま適用すると、</a:t>
            </a:r>
            <a:r>
              <a:rPr lang="ja-JP" altLang="en-US" sz="1350" b="0" i="0" dirty="0">
                <a:effectLst/>
                <a:latin typeface="游ゴシック" panose="020B0400000000000000" pitchFamily="50" charset="-128"/>
                <a:ea typeface="游ゴシック" panose="020B0400000000000000" pitchFamily="50" charset="-128"/>
              </a:rPr>
              <a:t>個人市</a:t>
            </a:r>
            <a:r>
              <a:rPr lang="en-US" altLang="ja-JP" sz="1350" b="0" i="0" dirty="0">
                <a:effectLst/>
                <a:latin typeface="游ゴシック" panose="020B0400000000000000" pitchFamily="50" charset="-128"/>
                <a:ea typeface="游ゴシック" panose="020B0400000000000000" pitchFamily="50" charset="-128"/>
              </a:rPr>
              <a:t>(</a:t>
            </a:r>
            <a:r>
              <a:rPr lang="ja-JP" altLang="en-US" sz="1350" b="0" i="0" dirty="0">
                <a:effectLst/>
                <a:latin typeface="游ゴシック" panose="020B0400000000000000" pitchFamily="50" charset="-128"/>
                <a:ea typeface="游ゴシック" panose="020B0400000000000000" pitchFamily="50" charset="-128"/>
              </a:rPr>
              <a:t>町村</a:t>
            </a:r>
            <a:r>
              <a:rPr lang="en-US" altLang="ja-JP" sz="1350" b="0" i="0" dirty="0">
                <a:effectLst/>
                <a:latin typeface="游ゴシック" panose="020B0400000000000000" pitchFamily="50" charset="-128"/>
                <a:ea typeface="游ゴシック" panose="020B0400000000000000" pitchFamily="50" charset="-128"/>
              </a:rPr>
              <a:t>)</a:t>
            </a: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a:t>
            </a:r>
            <a:r>
              <a:rPr lang="ja-JP" altLang="en-US" sz="1350" b="0" i="0" dirty="0">
                <a:effectLst/>
                <a:latin typeface="游ゴシック" panose="020B0400000000000000" pitchFamily="50" charset="-128"/>
                <a:ea typeface="游ゴシック" panose="020B0400000000000000" pitchFamily="50" charset="-128"/>
              </a:rPr>
              <a:t>民税・府民税を合わせた税額が増加する場合があります。</a:t>
            </a:r>
            <a:endParaRPr lang="en-US" altLang="ja-JP" sz="1350" b="0" i="0" dirty="0">
              <a:effectLst/>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そのため、人的控除額の差額の合計額に応じて、所得割額から税額を差し引くことにより税負担が増加し</a:t>
            </a:r>
            <a:endParaRPr lang="en-US" altLang="ja-JP" sz="1350" dirty="0">
              <a:latin typeface="游ゴシック" panose="020B0400000000000000" pitchFamily="50" charset="-128"/>
              <a:ea typeface="游ゴシック" panose="020B0400000000000000" pitchFamily="50" charset="-128"/>
            </a:endParaRPr>
          </a:p>
          <a:p>
            <a:pPr marL="0" indent="0">
              <a:lnSpc>
                <a:spcPts val="1500"/>
              </a:lnSpc>
              <a:buNone/>
            </a:pPr>
            <a:r>
              <a:rPr lang="ja-JP" altLang="en-US" sz="1350" dirty="0">
                <a:latin typeface="游ゴシック" panose="020B0400000000000000" pitchFamily="50" charset="-128"/>
                <a:ea typeface="游ゴシック" panose="020B0400000000000000" pitchFamily="50" charset="-128"/>
              </a:rPr>
              <a:t>　　　ないように調整するものです。</a:t>
            </a:r>
            <a:endParaRPr lang="en-US" altLang="ja-JP" sz="1350" dirty="0">
              <a:latin typeface="游ゴシック" panose="020B0400000000000000" pitchFamily="50" charset="-128"/>
              <a:ea typeface="游ゴシック" panose="020B0400000000000000" pitchFamily="50" charset="-128"/>
            </a:endParaRPr>
          </a:p>
        </p:txBody>
      </p:sp>
      <p:sp>
        <p:nvSpPr>
          <p:cNvPr id="11" name="四角形: 角を丸くする 10">
            <a:extLst>
              <a:ext uri="{FF2B5EF4-FFF2-40B4-BE49-F238E27FC236}">
                <a16:creationId xmlns:a16="http://schemas.microsoft.com/office/drawing/2014/main" id="{E8F80514-7198-4C3F-827C-402CBC26B1A6}"/>
              </a:ext>
            </a:extLst>
          </p:cNvPr>
          <p:cNvSpPr/>
          <p:nvPr/>
        </p:nvSpPr>
        <p:spPr>
          <a:xfrm>
            <a:off x="1071632" y="6021287"/>
            <a:ext cx="7000736" cy="576065"/>
          </a:xfrm>
          <a:prstGeom prst="roundRect">
            <a:avLst>
              <a:gd name="adj" fmla="val 0"/>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indent="0">
              <a:buNone/>
            </a:pPr>
            <a:r>
              <a:rPr lang="ja-JP" altLang="en-US" sz="1400" dirty="0">
                <a:solidFill>
                  <a:srgbClr val="FF0000"/>
                </a:solidFill>
                <a:latin typeface="HG丸ｺﾞｼｯｸM-PRO" panose="020F0600000000000000" pitchFamily="50" charset="-128"/>
                <a:ea typeface="HG丸ｺﾞｼｯｸM-PRO" panose="020F0600000000000000" pitchFamily="50" charset="-128"/>
              </a:rPr>
              <a:t> </a:t>
            </a:r>
            <a:r>
              <a:rPr lang="en-US" altLang="ja-JP" sz="1100" dirty="0">
                <a:solidFill>
                  <a:srgbClr val="FF0000"/>
                </a:solidFill>
                <a:latin typeface="HG丸ｺﾞｼｯｸM-PRO" panose="020F0600000000000000" pitchFamily="50" charset="-128"/>
                <a:ea typeface="HG丸ｺﾞｼｯｸM-PRO" panose="020F0600000000000000" pitchFamily="50" charset="-128"/>
              </a:rPr>
              <a:t>※ </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政府が運営するオンラインサービス 「マイナポータル」で課税標準額などを確認することができます。　　</a:t>
            </a:r>
            <a:endParaRPr lang="en-US" altLang="ja-JP" sz="1100" b="0" i="0" dirty="0">
              <a:solidFill>
                <a:srgbClr val="FF0000"/>
              </a:solidFill>
              <a:effectLst/>
              <a:latin typeface="HG丸ｺﾞｼｯｸM-PRO" panose="020F0600000000000000" pitchFamily="50" charset="-128"/>
              <a:ea typeface="HG丸ｺﾞｼｯｸM-PRO" panose="020F0600000000000000" pitchFamily="50" charset="-128"/>
            </a:endParaRPr>
          </a:p>
          <a:p>
            <a:pPr marL="0" indent="0">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　</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（利用にあたっては、マイナンバーカードが必要です。）</a:t>
            </a:r>
            <a:endParaRPr lang="en-US" altLang="ja-JP" sz="1100" b="0" i="0" dirty="0">
              <a:solidFill>
                <a:srgbClr val="FF0000"/>
              </a:solidFill>
              <a:effectLst/>
              <a:latin typeface="HG丸ｺﾞｼｯｸM-PRO" panose="020F0600000000000000" pitchFamily="50" charset="-128"/>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id="{65473322-DF7C-422A-A5F6-6226DF567DE0}"/>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HG丸ｺﾞｼｯｸM-PRO" panose="020F0600000000000000" pitchFamily="50" charset="-128"/>
                <a:ea typeface="HG丸ｺﾞｼｯｸM-PRO" panose="020F0600000000000000" pitchFamily="50" charset="-128"/>
              </a:rPr>
              <a:t>6</a:t>
            </a:r>
            <a:endParaRPr kumimoji="1"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 name="縦書きテキスト プレースホルダー 2">
            <a:extLst>
              <a:ext uri="{FF2B5EF4-FFF2-40B4-BE49-F238E27FC236}">
                <a16:creationId xmlns:a16="http://schemas.microsoft.com/office/drawing/2014/main" id="{85C5AA96-6401-4CFF-88B4-E6E3172D2935}"/>
              </a:ext>
            </a:extLst>
          </p:cNvPr>
          <p:cNvSpPr txBox="1">
            <a:spLocks/>
          </p:cNvSpPr>
          <p:nvPr/>
        </p:nvSpPr>
        <p:spPr>
          <a:xfrm>
            <a:off x="899592" y="3789040"/>
            <a:ext cx="8136458"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200" b="1"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合計課税所得金額</a:t>
            </a:r>
            <a:r>
              <a:rPr lang="ja-JP" altLang="en-US"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500" i="0" baseline="3000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が </a:t>
            </a:r>
            <a:r>
              <a:rPr lang="en-US" altLang="ja-JP" sz="1200" b="1"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200</a:t>
            </a:r>
            <a:r>
              <a:rPr lang="ja-JP" altLang="en-US" sz="1200" b="1"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万円以下</a:t>
            </a: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 の方</a:t>
            </a:r>
            <a:b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br>
            <a:r>
              <a:rPr lang="ja-JP" altLang="en-US" sz="1200" b="1"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次の</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または</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2</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のいずれか少ない金額  </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5</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市民税</a:t>
            </a:r>
            <a:r>
              <a:rPr lang="en-US" altLang="ja-JP" sz="1200" u="sng" dirty="0">
                <a:solidFill>
                  <a:schemeClr val="tx1">
                    <a:lumMod val="85000"/>
                    <a:lumOff val="15000"/>
                  </a:schemeClr>
                </a:solidFill>
                <a:latin typeface="游ゴシック" panose="020B0400000000000000" pitchFamily="50" charset="-128"/>
                <a:ea typeface="游ゴシック" panose="020B0400000000000000" pitchFamily="50" charset="-128"/>
              </a:rPr>
              <a:t>3</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％・府民税</a:t>
            </a:r>
            <a:r>
              <a:rPr lang="en-US" altLang="ja-JP" sz="1200" u="sng" dirty="0">
                <a:solidFill>
                  <a:schemeClr val="tx1">
                    <a:lumMod val="85000"/>
                    <a:lumOff val="15000"/>
                  </a:schemeClr>
                </a:solidFill>
                <a:latin typeface="游ゴシック" panose="020B0400000000000000" pitchFamily="50" charset="-128"/>
                <a:ea typeface="游ゴシック" panose="020B0400000000000000" pitchFamily="50" charset="-128"/>
              </a:rPr>
              <a:t>2</a:t>
            </a:r>
            <a:r>
              <a:rPr lang="ja-JP" altLang="en-US" sz="1200" b="0" i="0" u="sng"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b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b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人的控除額の差額の合計額</a:t>
            </a:r>
            <a:b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b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a:t>
            </a:r>
            <a:r>
              <a:rPr lang="en-US" altLang="ja-JP"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2</a:t>
            </a:r>
            <a:r>
              <a:rPr lang="ja-JP" altLang="en-US" sz="12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　個人市・府民税の合計課税所得金額</a:t>
            </a:r>
            <a:endParaRPr lang="en-US" altLang="ja-JP" sz="100" b="0" i="0"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p:txBody>
      </p:sp>
      <p:sp>
        <p:nvSpPr>
          <p:cNvPr id="8" name="縦書きテキスト プレースホルダー 2">
            <a:extLst>
              <a:ext uri="{FF2B5EF4-FFF2-40B4-BE49-F238E27FC236}">
                <a16:creationId xmlns:a16="http://schemas.microsoft.com/office/drawing/2014/main" id="{F02B8901-3111-4B25-A7BE-AB5480FA98D4}"/>
              </a:ext>
            </a:extLst>
          </p:cNvPr>
          <p:cNvSpPr txBox="1">
            <a:spLocks/>
          </p:cNvSpPr>
          <p:nvPr/>
        </p:nvSpPr>
        <p:spPr>
          <a:xfrm>
            <a:off x="5454424" y="4139590"/>
            <a:ext cx="720080" cy="288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2</a:t>
            </a: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p>
        </p:txBody>
      </p:sp>
      <p:sp>
        <p:nvSpPr>
          <p:cNvPr id="9" name="縦書きテキスト プレースホルダー 2">
            <a:extLst>
              <a:ext uri="{FF2B5EF4-FFF2-40B4-BE49-F238E27FC236}">
                <a16:creationId xmlns:a16="http://schemas.microsoft.com/office/drawing/2014/main" id="{D9984736-1102-4075-9D2E-585BA3A68129}"/>
              </a:ext>
            </a:extLst>
          </p:cNvPr>
          <p:cNvSpPr txBox="1">
            <a:spLocks/>
          </p:cNvSpPr>
          <p:nvPr/>
        </p:nvSpPr>
        <p:spPr>
          <a:xfrm>
            <a:off x="7401721" y="5004116"/>
            <a:ext cx="720080" cy="275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2</a:t>
            </a: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p>
        </p:txBody>
      </p:sp>
      <p:sp>
        <p:nvSpPr>
          <p:cNvPr id="12" name="縦書きテキスト プレースホルダー 2">
            <a:extLst>
              <a:ext uri="{FF2B5EF4-FFF2-40B4-BE49-F238E27FC236}">
                <a16:creationId xmlns:a16="http://schemas.microsoft.com/office/drawing/2014/main" id="{00C20881-8C08-4531-A803-48487BAD89DB}"/>
              </a:ext>
            </a:extLst>
          </p:cNvPr>
          <p:cNvSpPr txBox="1">
            <a:spLocks/>
          </p:cNvSpPr>
          <p:nvPr/>
        </p:nvSpPr>
        <p:spPr>
          <a:xfrm>
            <a:off x="5180109" y="5004956"/>
            <a:ext cx="720080" cy="288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（注</a:t>
            </a:r>
            <a:r>
              <a:rPr lang="en-US" altLang="ja-JP" sz="1100" dirty="0">
                <a:solidFill>
                  <a:schemeClr val="tx1">
                    <a:lumMod val="85000"/>
                    <a:lumOff val="15000"/>
                  </a:schemeClr>
                </a:solidFill>
                <a:latin typeface="游ゴシック" panose="020B0400000000000000" pitchFamily="50" charset="-128"/>
                <a:ea typeface="游ゴシック" panose="020B0400000000000000" pitchFamily="50" charset="-128"/>
              </a:rPr>
              <a:t>3</a:t>
            </a:r>
            <a:r>
              <a:rPr lang="ja-JP" altLang="en-US" sz="1100" b="0" i="0"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p>
        </p:txBody>
      </p:sp>
      <p:sp>
        <p:nvSpPr>
          <p:cNvPr id="3" name="四角形: 角を丸くする 2">
            <a:extLst>
              <a:ext uri="{FF2B5EF4-FFF2-40B4-BE49-F238E27FC236}">
                <a16:creationId xmlns:a16="http://schemas.microsoft.com/office/drawing/2014/main" id="{8BDAB560-791A-434C-9D0F-C65FEBE137EE}"/>
              </a:ext>
            </a:extLst>
          </p:cNvPr>
          <p:cNvSpPr/>
          <p:nvPr/>
        </p:nvSpPr>
        <p:spPr>
          <a:xfrm>
            <a:off x="791580" y="3748696"/>
            <a:ext cx="7740860" cy="2150398"/>
          </a:xfrm>
          <a:prstGeom prst="roundRect">
            <a:avLst>
              <a:gd name="adj" fmla="val 5600"/>
            </a:avLst>
          </a:prstGeom>
          <a:no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tIns="36000" rtlCol="0" anchor="ctr"/>
          <a:lstStyle/>
          <a:p>
            <a:pPr algn="ctr"/>
            <a:endParaRPr kumimoji="1"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CFFA1DBB-080A-4DF5-9FB3-EA849D875A9E}"/>
              </a:ext>
            </a:extLst>
          </p:cNvPr>
          <p:cNvSpPr/>
          <p:nvPr/>
        </p:nvSpPr>
        <p:spPr>
          <a:xfrm>
            <a:off x="611560" y="3831887"/>
            <a:ext cx="288032" cy="1969096"/>
          </a:xfrm>
          <a:prstGeom prst="roundRect">
            <a:avLst/>
          </a:prstGeom>
          <a:solidFill>
            <a:srgbClr val="B9EDFF"/>
          </a:solidFill>
          <a:ln w="9525" cmpd="sng">
            <a:solidFill>
              <a:srgbClr val="004158"/>
            </a:solidFill>
          </a:ln>
        </p:spPr>
        <p:style>
          <a:lnRef idx="2">
            <a:schemeClr val="accent1">
              <a:shade val="50000"/>
            </a:schemeClr>
          </a:lnRef>
          <a:fillRef idx="1">
            <a:schemeClr val="accent1"/>
          </a:fillRef>
          <a:effectRef idx="0">
            <a:schemeClr val="accent1"/>
          </a:effectRef>
          <a:fontRef idx="minor">
            <a:schemeClr val="lt1"/>
          </a:fontRef>
        </p:style>
        <p:txBody>
          <a:bodyPr vert="eaVert" tIns="36000" rtlCol="0" anchor="ctr"/>
          <a:lstStyle/>
          <a:p>
            <a:pPr algn="ctr"/>
            <a:r>
              <a:rPr kumimoji="1" lang="ja-JP" altLang="en-US" sz="1300" dirty="0">
                <a:solidFill>
                  <a:schemeClr val="tx1"/>
                </a:solidFill>
                <a:latin typeface="HG丸ｺﾞｼｯｸM-PRO" panose="020F0600000000000000" pitchFamily="50" charset="-128"/>
                <a:ea typeface="HG丸ｺﾞｼｯｸM-PRO" panose="020F0600000000000000" pitchFamily="50" charset="-128"/>
              </a:rPr>
              <a:t>調整控除額の計算方法</a:t>
            </a:r>
          </a:p>
        </p:txBody>
      </p:sp>
    </p:spTree>
    <p:extLst>
      <p:ext uri="{BB962C8B-B14F-4D97-AF65-F5344CB8AC3E}">
        <p14:creationId xmlns:p14="http://schemas.microsoft.com/office/powerpoint/2010/main" val="133554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C6A0491-8D46-D6F3-0F0F-3926EF80F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70" y="1659523"/>
            <a:ext cx="8048946" cy="180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吹き出し: 四角形 18">
            <a:extLst>
              <a:ext uri="{FF2B5EF4-FFF2-40B4-BE49-F238E27FC236}">
                <a16:creationId xmlns:a16="http://schemas.microsoft.com/office/drawing/2014/main" id="{BA3817D7-872F-44D7-B2AB-2F59E88DF634}"/>
              </a:ext>
            </a:extLst>
          </p:cNvPr>
          <p:cNvSpPr/>
          <p:nvPr/>
        </p:nvSpPr>
        <p:spPr>
          <a:xfrm>
            <a:off x="5482048" y="2674844"/>
            <a:ext cx="2862448" cy="1036051"/>
          </a:xfrm>
          <a:prstGeom prst="wedgeRectCallout">
            <a:avLst>
              <a:gd name="adj1" fmla="val -46493"/>
              <a:gd name="adj2" fmla="val -103765"/>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BF24DD05-7A4C-44A7-966F-BFB3FB17F5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3745" y="2777796"/>
            <a:ext cx="2619053" cy="779223"/>
          </a:xfrm>
          <a:prstGeom prst="rect">
            <a:avLst/>
          </a:prstGeom>
        </p:spPr>
      </p:pic>
      <p:sp>
        <p:nvSpPr>
          <p:cNvPr id="35" name="正方形/長方形 34">
            <a:extLst>
              <a:ext uri="{FF2B5EF4-FFF2-40B4-BE49-F238E27FC236}">
                <a16:creationId xmlns:a16="http://schemas.microsoft.com/office/drawing/2014/main" id="{9EC8E722-4103-48D7-B9C3-5AB55287DF88}"/>
              </a:ext>
            </a:extLst>
          </p:cNvPr>
          <p:cNvSpPr/>
          <p:nvPr/>
        </p:nvSpPr>
        <p:spPr>
          <a:xfrm>
            <a:off x="630612" y="2960429"/>
            <a:ext cx="3381029" cy="401485"/>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正方形/長方形 19">
            <a:extLst>
              <a:ext uri="{FF2B5EF4-FFF2-40B4-BE49-F238E27FC236}">
                <a16:creationId xmlns:a16="http://schemas.microsoft.com/office/drawing/2014/main" id="{5C40C83E-0093-48A7-BDF8-D2B91FBEEA5A}"/>
              </a:ext>
            </a:extLst>
          </p:cNvPr>
          <p:cNvSpPr/>
          <p:nvPr/>
        </p:nvSpPr>
        <p:spPr>
          <a:xfrm>
            <a:off x="7123415" y="2936178"/>
            <a:ext cx="1108800" cy="183600"/>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8D2526C9-218C-4DB0-AF80-B02C68275EFD}"/>
              </a:ext>
            </a:extLst>
          </p:cNvPr>
          <p:cNvSpPr/>
          <p:nvPr/>
        </p:nvSpPr>
        <p:spPr>
          <a:xfrm>
            <a:off x="-1" y="0"/>
            <a:ext cx="9144001" cy="540000"/>
          </a:xfrm>
          <a:prstGeom prst="rect">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申込資格について</a:t>
            </a:r>
            <a:endParaRPr kumimoji="1" lang="en-US" altLang="ja-JP" sz="2500" b="0" i="0" u="sng"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四角形: 角を丸くする 6">
            <a:extLst>
              <a:ext uri="{FF2B5EF4-FFF2-40B4-BE49-F238E27FC236}">
                <a16:creationId xmlns:a16="http://schemas.microsoft.com/office/drawing/2014/main" id="{466693BE-8821-4572-9E09-760D9B13DFD4}"/>
              </a:ext>
            </a:extLst>
          </p:cNvPr>
          <p:cNvSpPr/>
          <p:nvPr/>
        </p:nvSpPr>
        <p:spPr>
          <a:xfrm>
            <a:off x="2978434" y="1931176"/>
            <a:ext cx="1188000" cy="662463"/>
          </a:xfrm>
          <a:prstGeom prst="roundRect">
            <a:avLst>
              <a:gd name="adj" fmla="val 3167"/>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noFill/>
              <a:effectLst/>
              <a:uLnTx/>
              <a:uFillTx/>
              <a:latin typeface="Calibri"/>
              <a:ea typeface="ＭＳ Ｐゴシック" panose="020B0600070205080204" pitchFamily="50" charset="-128"/>
              <a:cs typeface="+mn-cs"/>
            </a:endParaRPr>
          </a:p>
        </p:txBody>
      </p:sp>
      <p:sp>
        <p:nvSpPr>
          <p:cNvPr id="14" name="四角形: 角を丸くする 13">
            <a:extLst>
              <a:ext uri="{FF2B5EF4-FFF2-40B4-BE49-F238E27FC236}">
                <a16:creationId xmlns:a16="http://schemas.microsoft.com/office/drawing/2014/main" id="{F53C4868-39A7-442B-9E0A-18551B31A6D4}"/>
              </a:ext>
            </a:extLst>
          </p:cNvPr>
          <p:cNvSpPr/>
          <p:nvPr/>
        </p:nvSpPr>
        <p:spPr>
          <a:xfrm>
            <a:off x="4223812" y="1764290"/>
            <a:ext cx="1332000" cy="408752"/>
          </a:xfrm>
          <a:prstGeom prst="roundRect">
            <a:avLst>
              <a:gd name="adj" fmla="val 1023"/>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noFill/>
              <a:effectLst/>
              <a:uLnTx/>
              <a:uFillTx/>
              <a:latin typeface="Calibri"/>
              <a:ea typeface="ＭＳ Ｐゴシック" panose="020B0600070205080204" pitchFamily="50" charset="-128"/>
              <a:cs typeface="+mn-cs"/>
            </a:endParaRPr>
          </a:p>
        </p:txBody>
      </p:sp>
      <p:sp>
        <p:nvSpPr>
          <p:cNvPr id="22" name="縦書きテキスト プレースホルダー 2">
            <a:extLst>
              <a:ext uri="{FF2B5EF4-FFF2-40B4-BE49-F238E27FC236}">
                <a16:creationId xmlns:a16="http://schemas.microsoft.com/office/drawing/2014/main" id="{5AB97F20-9F45-41CA-AF59-258060D857BE}"/>
              </a:ext>
            </a:extLst>
          </p:cNvPr>
          <p:cNvSpPr txBox="1">
            <a:spLocks/>
          </p:cNvSpPr>
          <p:nvPr/>
        </p:nvSpPr>
        <p:spPr>
          <a:xfrm>
            <a:off x="251521" y="908720"/>
            <a:ext cx="8579546"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１．給与収入の方（サラリーマンなど）</a:t>
            </a:r>
            <a:endParaRPr kumimoji="1" lang="en-US" altLang="zh-TW"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給与所得にかかる市民税・府民税  特別徴収税額の決定・変更通知書　</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［大阪市の例］</a:t>
            </a:r>
            <a:endParaRPr kumimoji="1" lang="en-US" altLang="zh-TW"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zh-TW"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縦書きテキスト プレースホルダー 2">
            <a:extLst>
              <a:ext uri="{FF2B5EF4-FFF2-40B4-BE49-F238E27FC236}">
                <a16:creationId xmlns:a16="http://schemas.microsoft.com/office/drawing/2014/main" id="{E2B632B0-5157-4F56-BB71-DF79B03DF29D}"/>
              </a:ext>
            </a:extLst>
          </p:cNvPr>
          <p:cNvSpPr txBox="1">
            <a:spLocks/>
          </p:cNvSpPr>
          <p:nvPr/>
        </p:nvSpPr>
        <p:spPr>
          <a:xfrm>
            <a:off x="251521" y="565088"/>
            <a:ext cx="8687169" cy="559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＜参考＞ 「課税標準額」・「調整控除の額」の確認方法</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四角形: 角を丸くする 24">
            <a:extLst>
              <a:ext uri="{FF2B5EF4-FFF2-40B4-BE49-F238E27FC236}">
                <a16:creationId xmlns:a16="http://schemas.microsoft.com/office/drawing/2014/main" id="{C841DACE-3BD0-4786-98E5-4C6873024052}"/>
              </a:ext>
            </a:extLst>
          </p:cNvPr>
          <p:cNvSpPr/>
          <p:nvPr/>
        </p:nvSpPr>
        <p:spPr>
          <a:xfrm>
            <a:off x="838822" y="4522846"/>
            <a:ext cx="7466356" cy="1855800"/>
          </a:xfrm>
          <a:prstGeom prst="roundRect">
            <a:avLst>
              <a:gd name="adj" fmla="val 0"/>
            </a:avLst>
          </a:prstGeom>
          <a:noFill/>
          <a:ln w="34925"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「調整控除額」は、「税額控除額」欄に表示されます。</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ただし、住宅借入金等特別税額控除や寄附金税額控除等が適用されている場合は、</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それらを含めた合計額が表示されます。</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お住まいの地域により、</a:t>
            </a:r>
            <a:r>
              <a:rPr kumimoji="1" lang="ja-JP" altLang="en-US" sz="1400" b="1"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（摘要）欄</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（通知書の左下）に「住宅借入金等特別税額控</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除額」、「寄附金税額控除額」、「調整控除額」などが表示されている場合があり</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ます。</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6" name="四角形: 角を丸くする 35">
            <a:extLst>
              <a:ext uri="{FF2B5EF4-FFF2-40B4-BE49-F238E27FC236}">
                <a16:creationId xmlns:a16="http://schemas.microsoft.com/office/drawing/2014/main" id="{ADF4798F-081E-451E-88CB-4AF658E98DC0}"/>
              </a:ext>
            </a:extLst>
          </p:cNvPr>
          <p:cNvSpPr/>
          <p:nvPr/>
        </p:nvSpPr>
        <p:spPr>
          <a:xfrm>
            <a:off x="610699" y="2987135"/>
            <a:ext cx="1248812" cy="319141"/>
          </a:xfrm>
          <a:prstGeom prst="roundRect">
            <a:avLst>
              <a:gd name="adj" fmla="val 0"/>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600" b="1" i="0" u="sng"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（摘要）欄</a:t>
            </a:r>
          </a:p>
        </p:txBody>
      </p:sp>
      <p:sp>
        <p:nvSpPr>
          <p:cNvPr id="40" name="矢印: 下 39">
            <a:extLst>
              <a:ext uri="{FF2B5EF4-FFF2-40B4-BE49-F238E27FC236}">
                <a16:creationId xmlns:a16="http://schemas.microsoft.com/office/drawing/2014/main" id="{2DDA9335-8CC6-458D-BC9A-2164FBC93F02}"/>
              </a:ext>
            </a:extLst>
          </p:cNvPr>
          <p:cNvSpPr/>
          <p:nvPr/>
        </p:nvSpPr>
        <p:spPr>
          <a:xfrm rot="10800000">
            <a:off x="1237795" y="3269757"/>
            <a:ext cx="240999" cy="1262847"/>
          </a:xfrm>
          <a:prstGeom prst="downArrow">
            <a:avLst/>
          </a:prstGeom>
          <a:solidFill>
            <a:srgbClr val="FF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矢印: 下 38">
            <a:extLst>
              <a:ext uri="{FF2B5EF4-FFF2-40B4-BE49-F238E27FC236}">
                <a16:creationId xmlns:a16="http://schemas.microsoft.com/office/drawing/2014/main" id="{4668190F-AF2B-41B5-968A-3D2369C7D1C0}"/>
              </a:ext>
            </a:extLst>
          </p:cNvPr>
          <p:cNvSpPr/>
          <p:nvPr/>
        </p:nvSpPr>
        <p:spPr>
          <a:xfrm rot="10800000">
            <a:off x="6494704" y="3218566"/>
            <a:ext cx="240999" cy="1304279"/>
          </a:xfrm>
          <a:prstGeom prst="downArrow">
            <a:avLst/>
          </a:prstGeom>
          <a:solidFill>
            <a:srgbClr val="FF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四角形: 角を丸くする 20">
            <a:extLst>
              <a:ext uri="{FF2B5EF4-FFF2-40B4-BE49-F238E27FC236}">
                <a16:creationId xmlns:a16="http://schemas.microsoft.com/office/drawing/2014/main" id="{6508A87F-0A8A-45C2-9E35-34EB07759910}"/>
              </a:ext>
            </a:extLst>
          </p:cNvPr>
          <p:cNvSpPr/>
          <p:nvPr/>
        </p:nvSpPr>
        <p:spPr>
          <a:xfrm>
            <a:off x="6106996" y="2955621"/>
            <a:ext cx="1016419" cy="234000"/>
          </a:xfrm>
          <a:prstGeom prst="roundRect">
            <a:avLst>
              <a:gd name="adj" fmla="val 8344"/>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吹き出し: 四角形 8">
            <a:extLst>
              <a:ext uri="{FF2B5EF4-FFF2-40B4-BE49-F238E27FC236}">
                <a16:creationId xmlns:a16="http://schemas.microsoft.com/office/drawing/2014/main" id="{2E49E05D-BB20-4CCD-A393-BFA37630E404}"/>
              </a:ext>
            </a:extLst>
          </p:cNvPr>
          <p:cNvSpPr/>
          <p:nvPr/>
        </p:nvSpPr>
        <p:spPr>
          <a:xfrm>
            <a:off x="1886989" y="3138915"/>
            <a:ext cx="1984884" cy="1254204"/>
          </a:xfrm>
          <a:prstGeom prst="wedgeRectCallout">
            <a:avLst>
              <a:gd name="adj1" fmla="val 25888"/>
              <a:gd name="adj2" fmla="val -89482"/>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1" name="図 10">
            <a:extLst>
              <a:ext uri="{FF2B5EF4-FFF2-40B4-BE49-F238E27FC236}">
                <a16:creationId xmlns:a16="http://schemas.microsoft.com/office/drawing/2014/main" id="{02EB8D76-9B52-4DA4-A481-CBFE4EF018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97929" y="3293816"/>
            <a:ext cx="1774094" cy="962241"/>
          </a:xfrm>
          <a:prstGeom prst="rect">
            <a:avLst/>
          </a:prstGeom>
        </p:spPr>
      </p:pic>
      <p:sp>
        <p:nvSpPr>
          <p:cNvPr id="13" name="正方形/長方形 12">
            <a:extLst>
              <a:ext uri="{FF2B5EF4-FFF2-40B4-BE49-F238E27FC236}">
                <a16:creationId xmlns:a16="http://schemas.microsoft.com/office/drawing/2014/main" id="{0579E8B6-400A-42D5-8372-86B5336C2C56}"/>
              </a:ext>
            </a:extLst>
          </p:cNvPr>
          <p:cNvSpPr/>
          <p:nvPr/>
        </p:nvSpPr>
        <p:spPr>
          <a:xfrm>
            <a:off x="2837628" y="3300770"/>
            <a:ext cx="900000" cy="936000"/>
          </a:xfrm>
          <a:prstGeom prst="rect">
            <a:avLst/>
          </a:prstGeom>
          <a:solidFill>
            <a:srgbClr val="00B0F0">
              <a:alpha val="61000"/>
            </a:srgb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四角形: 角を丸くする 32">
            <a:extLst>
              <a:ext uri="{FF2B5EF4-FFF2-40B4-BE49-F238E27FC236}">
                <a16:creationId xmlns:a16="http://schemas.microsoft.com/office/drawing/2014/main" id="{84F46B3A-9D4A-4347-A5BC-3D4CDBA28A2F}"/>
              </a:ext>
            </a:extLst>
          </p:cNvPr>
          <p:cNvSpPr/>
          <p:nvPr/>
        </p:nvSpPr>
        <p:spPr>
          <a:xfrm>
            <a:off x="2924248" y="3485336"/>
            <a:ext cx="736033" cy="319141"/>
          </a:xfrm>
          <a:prstGeom prst="roundRect">
            <a:avLst>
              <a:gd name="adj" fmla="val 0"/>
            </a:avLst>
          </a:prstGeom>
          <a:solidFill>
            <a:schemeClr val="bg1"/>
          </a:solidFill>
          <a:ln w="127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合</a:t>
            </a:r>
            <a:r>
              <a:rPr kumimoji="1" lang="ja-JP" altLang="en-US"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計</a:t>
            </a:r>
            <a:r>
              <a:rPr kumimoji="1" lang="ja-JP" altLang="en-US" sz="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額</a:t>
            </a:r>
          </a:p>
        </p:txBody>
      </p:sp>
      <p:sp>
        <p:nvSpPr>
          <p:cNvPr id="41" name="正方形/長方形 40">
            <a:extLst>
              <a:ext uri="{FF2B5EF4-FFF2-40B4-BE49-F238E27FC236}">
                <a16:creationId xmlns:a16="http://schemas.microsoft.com/office/drawing/2014/main" id="{DDC4C359-2E46-4050-A1F4-73ACF6E026BB}"/>
              </a:ext>
            </a:extLst>
          </p:cNvPr>
          <p:cNvSpPr/>
          <p:nvPr/>
        </p:nvSpPr>
        <p:spPr>
          <a:xfrm>
            <a:off x="8312325" y="40344"/>
            <a:ext cx="795733" cy="459312"/>
          </a:xfrm>
          <a:prstGeom prst="rect">
            <a:avLst/>
          </a:prstGeom>
          <a:solidFill>
            <a:srgbClr val="0096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7</a:t>
            </a:r>
            <a:endParaRPr kumimoji="1"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8" name="矢印: 右 27">
            <a:extLst>
              <a:ext uri="{FF2B5EF4-FFF2-40B4-BE49-F238E27FC236}">
                <a16:creationId xmlns:a16="http://schemas.microsoft.com/office/drawing/2014/main" id="{0DCA7DAB-6314-4F98-8F88-D04AA752942D}"/>
              </a:ext>
            </a:extLst>
          </p:cNvPr>
          <p:cNvSpPr/>
          <p:nvPr/>
        </p:nvSpPr>
        <p:spPr>
          <a:xfrm rot="10800000">
            <a:off x="3683900" y="3515097"/>
            <a:ext cx="539912" cy="222028"/>
          </a:xfrm>
          <a:prstGeom prst="rightArrow">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四角形: 角を丸くする 28">
            <a:extLst>
              <a:ext uri="{FF2B5EF4-FFF2-40B4-BE49-F238E27FC236}">
                <a16:creationId xmlns:a16="http://schemas.microsoft.com/office/drawing/2014/main" id="{1A5CD411-7EE3-40C0-8237-21C539A74E5F}"/>
              </a:ext>
            </a:extLst>
          </p:cNvPr>
          <p:cNvSpPr/>
          <p:nvPr/>
        </p:nvSpPr>
        <p:spPr>
          <a:xfrm>
            <a:off x="4067944" y="3448404"/>
            <a:ext cx="1170200" cy="319141"/>
          </a:xfrm>
          <a:prstGeom prst="roundRect">
            <a:avLst/>
          </a:prstGeom>
          <a:solidFill>
            <a:schemeClr val="bg1"/>
          </a:solid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課税標準額</a:t>
            </a:r>
          </a:p>
        </p:txBody>
      </p:sp>
      <p:sp>
        <p:nvSpPr>
          <p:cNvPr id="24" name="縦書きテキスト プレースホルダー 2">
            <a:extLst>
              <a:ext uri="{FF2B5EF4-FFF2-40B4-BE49-F238E27FC236}">
                <a16:creationId xmlns:a16="http://schemas.microsoft.com/office/drawing/2014/main" id="{089AA90D-0888-439B-A075-3C6480D43666}"/>
              </a:ext>
            </a:extLst>
          </p:cNvPr>
          <p:cNvSpPr txBox="1">
            <a:spLocks/>
          </p:cNvSpPr>
          <p:nvPr/>
        </p:nvSpPr>
        <p:spPr>
          <a:xfrm>
            <a:off x="5436463" y="3945482"/>
            <a:ext cx="1610382" cy="276999"/>
          </a:xfrm>
          <a:prstGeom prst="rect">
            <a:avLst/>
          </a:prstGeom>
          <a:no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注意</a:t>
            </a:r>
            <a:r>
              <a:rPr kumimoji="1" lang="en-US" altLang="ja-JP"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a:t>
            </a:r>
            <a:endParaRPr kumimoji="1" lang="en-US" altLang="zh-TW"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縦書きテキスト プレースホルダー 2">
            <a:extLst>
              <a:ext uri="{FF2B5EF4-FFF2-40B4-BE49-F238E27FC236}">
                <a16:creationId xmlns:a16="http://schemas.microsoft.com/office/drawing/2014/main" id="{FFFB7FB7-F328-47BB-99A9-8F70B9B21A8D}"/>
              </a:ext>
            </a:extLst>
          </p:cNvPr>
          <p:cNvSpPr txBox="1">
            <a:spLocks/>
          </p:cNvSpPr>
          <p:nvPr/>
        </p:nvSpPr>
        <p:spPr>
          <a:xfrm>
            <a:off x="947719" y="3657996"/>
            <a:ext cx="391551" cy="276999"/>
          </a:xfrm>
          <a:prstGeom prst="rect">
            <a:avLst/>
          </a:prstGeom>
          <a:no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a:t>
            </a:r>
            <a:endParaRPr kumimoji="1" lang="en-US" altLang="zh-TW"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縦書きテキスト プレースホルダー 2">
            <a:extLst>
              <a:ext uri="{FF2B5EF4-FFF2-40B4-BE49-F238E27FC236}">
                <a16:creationId xmlns:a16="http://schemas.microsoft.com/office/drawing/2014/main" id="{E5E62D67-E831-4328-ACC5-993599FC0FDC}"/>
              </a:ext>
            </a:extLst>
          </p:cNvPr>
          <p:cNvSpPr txBox="1">
            <a:spLocks/>
          </p:cNvSpPr>
          <p:nvPr/>
        </p:nvSpPr>
        <p:spPr>
          <a:xfrm>
            <a:off x="979796" y="5367795"/>
            <a:ext cx="391551" cy="246221"/>
          </a:xfrm>
          <a:prstGeom prst="rect">
            <a:avLst/>
          </a:prstGeom>
          <a:no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a:t>
            </a:r>
            <a:endParaRPr kumimoji="1" lang="en-US" altLang="zh-TW"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 name="縦書きテキスト プレースホルダー 2">
            <a:extLst>
              <a:ext uri="{FF2B5EF4-FFF2-40B4-BE49-F238E27FC236}">
                <a16:creationId xmlns:a16="http://schemas.microsoft.com/office/drawing/2014/main" id="{51DE51DA-EF67-4833-BE52-D19751244731}"/>
              </a:ext>
            </a:extLst>
          </p:cNvPr>
          <p:cNvSpPr txBox="1">
            <a:spLocks/>
          </p:cNvSpPr>
          <p:nvPr/>
        </p:nvSpPr>
        <p:spPr>
          <a:xfrm>
            <a:off x="990970" y="4621419"/>
            <a:ext cx="391551" cy="246221"/>
          </a:xfrm>
          <a:prstGeom prst="rect">
            <a:avLst/>
          </a:prstGeom>
          <a:noFill/>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a:t>
            </a:r>
            <a:endParaRPr kumimoji="1" lang="en-US" altLang="zh-TW"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0094232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6.4"/>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01152_スライド（学校）">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chemeClr val="tx1"/>
          </a:solidFill>
        </a:ln>
      </a:spPr>
      <a:bodyPr vert="eaVert" tIns="36000" rtlCol="0" anchor="ctr"/>
      <a:lstStyle>
        <a:defPPr algn="ctr">
          <a:defRPr kumimoji="1" sz="1300" dirty="0" smtClean="0">
            <a:solidFill>
              <a:schemeClr val="tx1"/>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縞模様">
  <a:themeElements>
    <a:clrScheme name="オレンジ">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縞模様">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縞模様">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85DC23-8F2A-457E-A5CC-A5AD485754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6883</Words>
  <Application>Microsoft Office PowerPoint</Application>
  <PresentationFormat>画面に合わせる (4:3)</PresentationFormat>
  <Paragraphs>1304</Paragraphs>
  <Slides>37</Slides>
  <Notes>37</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37</vt:i4>
      </vt:variant>
    </vt:vector>
  </HeadingPairs>
  <TitlesOfParts>
    <vt:vector size="47" baseType="lpstr">
      <vt:lpstr>HGSｺﾞｼｯｸM</vt:lpstr>
      <vt:lpstr>HG丸ｺﾞｼｯｸM-PRO</vt:lpstr>
      <vt:lpstr>ＭＳ ゴシック</vt:lpstr>
      <vt:lpstr>游ゴシック</vt:lpstr>
      <vt:lpstr>Arial</vt:lpstr>
      <vt:lpstr>Calibri</vt:lpstr>
      <vt:lpstr>Corbel</vt:lpstr>
      <vt:lpstr>Wingdings</vt:lpstr>
      <vt:lpstr>01152_スライド（学校）</vt:lpstr>
      <vt:lpstr>縞模様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2019-08-13T01:04:14Z</dcterms:created>
  <dcterms:modified xsi:type="dcterms:W3CDTF">2025-08-15T02:20:24Z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TC102866719990</vt:lpwstr>
  </property>
</Properties>
</file>