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84" r:id="rId3"/>
  </p:sldMasterIdLst>
  <p:notesMasterIdLst>
    <p:notesMasterId r:id="rId44"/>
  </p:notesMasterIdLst>
  <p:sldIdLst>
    <p:sldId id="289" r:id="rId4"/>
    <p:sldId id="396" r:id="rId5"/>
    <p:sldId id="258" r:id="rId6"/>
    <p:sldId id="316" r:id="rId7"/>
    <p:sldId id="360" r:id="rId8"/>
    <p:sldId id="317" r:id="rId9"/>
    <p:sldId id="361" r:id="rId10"/>
    <p:sldId id="401" r:id="rId11"/>
    <p:sldId id="412" r:id="rId12"/>
    <p:sldId id="359" r:id="rId13"/>
    <p:sldId id="413" r:id="rId14"/>
    <p:sldId id="414" r:id="rId15"/>
    <p:sldId id="362" r:id="rId16"/>
    <p:sldId id="365" r:id="rId17"/>
    <p:sldId id="366" r:id="rId18"/>
    <p:sldId id="398" r:id="rId19"/>
    <p:sldId id="397" r:id="rId20"/>
    <p:sldId id="367" r:id="rId21"/>
    <p:sldId id="369" r:id="rId22"/>
    <p:sldId id="368" r:id="rId23"/>
    <p:sldId id="372" r:id="rId24"/>
    <p:sldId id="405" r:id="rId25"/>
    <p:sldId id="377" r:id="rId26"/>
    <p:sldId id="415" r:id="rId27"/>
    <p:sldId id="378" r:id="rId28"/>
    <p:sldId id="379" r:id="rId29"/>
    <p:sldId id="380" r:id="rId30"/>
    <p:sldId id="381" r:id="rId31"/>
    <p:sldId id="383" r:id="rId32"/>
    <p:sldId id="384" r:id="rId33"/>
    <p:sldId id="394" r:id="rId34"/>
    <p:sldId id="386" r:id="rId35"/>
    <p:sldId id="389" r:id="rId36"/>
    <p:sldId id="399" r:id="rId37"/>
    <p:sldId id="400" r:id="rId38"/>
    <p:sldId id="406" r:id="rId39"/>
    <p:sldId id="416" r:id="rId40"/>
    <p:sldId id="407" r:id="rId41"/>
    <p:sldId id="419" r:id="rId42"/>
    <p:sldId id="418" r:id="rId43"/>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vRUrcR9H+mirN59UmaV4eQ==" hashData="YskWFwcbYlbaXM7GWVYR8VizoYqWDIz8KkWmus+A1439jQJFEQwDoueE9GXop8WmZBSotKC1WkWDpCT4fFUoY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79646"/>
    <a:srgbClr val="FF0000"/>
    <a:srgbClr val="F5750B"/>
    <a:srgbClr val="E1EBF7"/>
    <a:srgbClr val="FFFFFF"/>
    <a:srgbClr val="F57B17"/>
    <a:srgbClr val="C00000"/>
    <a:srgbClr val="006C31"/>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0" autoAdjust="0"/>
    <p:restoredTop sz="94859" autoAdjust="0"/>
  </p:normalViewPr>
  <p:slideViewPr>
    <p:cSldViewPr snapToObjects="1">
      <p:cViewPr varScale="1">
        <p:scale>
          <a:sx n="76" d="100"/>
          <a:sy n="76" d="100"/>
        </p:scale>
        <p:origin x="148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4D451A6A-E107-4E70-96C2-1DB908E4ADB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52A81A70-D48A-423F-A259-66DFB00B292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8CDB7C86-4933-494B-9B0C-B9B77F7DFECC}" type="datetimeFigureOut">
              <a:rPr lang="ja-JP" altLang="en-US"/>
              <a:pPr>
                <a:defRPr/>
              </a:pPr>
              <a:t>2023/8/8</a:t>
            </a:fld>
            <a:endParaRPr lang="ja-JP" altLang="en-US"/>
          </a:p>
        </p:txBody>
      </p:sp>
      <p:sp>
        <p:nvSpPr>
          <p:cNvPr id="4" name="スライド イメージ プレースホルダ 3">
            <a:extLst>
              <a:ext uri="{FF2B5EF4-FFF2-40B4-BE49-F238E27FC236}">
                <a16:creationId xmlns:a16="http://schemas.microsoft.com/office/drawing/2014/main" id="{D2404DE9-9947-4538-A286-3A910F191C1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04A3FE2B-7DCA-41E3-8B60-3AB579C54471}"/>
              </a:ext>
            </a:extLst>
          </p:cNvPr>
          <p:cNvSpPr>
            <a:spLocks noGrp="1"/>
          </p:cNvSpPr>
          <p:nvPr>
            <p:ph type="body" sz="quarter" idx="3"/>
          </p:nvPr>
        </p:nvSpPr>
        <p:spPr>
          <a:xfrm>
            <a:off x="679450" y="4714877"/>
            <a:ext cx="5438775" cy="44672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74FFB2DF-7A52-4ECF-A569-C14189FF827B}"/>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5B49FDD-B91B-41AB-8B8F-4799130A0AD1}"/>
              </a:ext>
            </a:extLst>
          </p:cNvPr>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8A489DE8-9B67-436B-A05E-92E9F398E10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A489DE8-9B67-436B-A05E-92E9F398E10E}" type="slidenum">
              <a:rPr lang="ja-JP" altLang="en-US" smtClean="0"/>
              <a:pPr>
                <a:defRPr/>
              </a:pPr>
              <a:t>19</a:t>
            </a:fld>
            <a:endParaRPr lang="ja-JP" altLang="en-US"/>
          </a:p>
        </p:txBody>
      </p:sp>
    </p:spTree>
    <p:extLst>
      <p:ext uri="{BB962C8B-B14F-4D97-AF65-F5344CB8AC3E}">
        <p14:creationId xmlns:p14="http://schemas.microsoft.com/office/powerpoint/2010/main" val="202904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a:extLst>
              <a:ext uri="{FF2B5EF4-FFF2-40B4-BE49-F238E27FC236}">
                <a16:creationId xmlns:a16="http://schemas.microsoft.com/office/drawing/2014/main" id="{F9709E31-457A-485C-B645-08D79A88469F}"/>
              </a:ext>
            </a:extLst>
          </p:cNvPr>
          <p:cNvSpPr>
            <a:spLocks noGrp="1"/>
          </p:cNvSpPr>
          <p:nvPr>
            <p:ph type="dt" sz="half" idx="10"/>
          </p:nvPr>
        </p:nvSpPr>
        <p:spPr/>
        <p:txBody>
          <a:bodyPr/>
          <a:lstStyle>
            <a:lvl1pPr>
              <a:defRPr/>
            </a:lvl1pPr>
          </a:lstStyle>
          <a:p>
            <a:pPr>
              <a:defRPr/>
            </a:pPr>
            <a:fld id="{9214F460-9202-4AFF-A22F-E4770759692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57091409-110F-4B18-9E70-12562B2C6F5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7CFD70DC-446A-4FCF-9DF6-F8619A9DD2AF}"/>
              </a:ext>
            </a:extLst>
          </p:cNvPr>
          <p:cNvSpPr>
            <a:spLocks noGrp="1"/>
          </p:cNvSpPr>
          <p:nvPr>
            <p:ph type="sldNum" sz="quarter" idx="12"/>
          </p:nvPr>
        </p:nvSpPr>
        <p:spPr/>
        <p:txBody>
          <a:bodyPr/>
          <a:lstStyle>
            <a:lvl1pPr>
              <a:defRPr/>
            </a:lvl1pPr>
          </a:lstStyle>
          <a:p>
            <a:pPr>
              <a:defRPr/>
            </a:pPr>
            <a:fld id="{072970CC-1FCD-41F6-B534-2393116E77D2}" type="slidenum">
              <a:rPr lang="ja-JP" altLang="en-US"/>
              <a:pPr>
                <a:defRPr/>
              </a:pPr>
              <a:t>‹#›</a:t>
            </a:fld>
            <a:endParaRPr lang="ja-JP" altLang="en-US"/>
          </a:p>
        </p:txBody>
      </p:sp>
    </p:spTree>
    <p:extLst>
      <p:ext uri="{BB962C8B-B14F-4D97-AF65-F5344CB8AC3E}">
        <p14:creationId xmlns:p14="http://schemas.microsoft.com/office/powerpoint/2010/main" val="118158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9E752CE-E908-4E13-85C1-962B20DCC0B7}"/>
              </a:ext>
            </a:extLst>
          </p:cNvPr>
          <p:cNvSpPr>
            <a:spLocks noGrp="1"/>
          </p:cNvSpPr>
          <p:nvPr>
            <p:ph type="dt" sz="half" idx="10"/>
          </p:nvPr>
        </p:nvSpPr>
        <p:spPr/>
        <p:txBody>
          <a:bodyPr/>
          <a:lstStyle>
            <a:lvl1pPr>
              <a:defRPr/>
            </a:lvl1pPr>
          </a:lstStyle>
          <a:p>
            <a:pPr>
              <a:defRPr/>
            </a:pPr>
            <a:fld id="{D5BB41A9-CAD5-4FCE-8692-7AB404A248BF}"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2783ECB1-DE23-43AE-BF2D-035541A3E90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46ED1336-7782-4298-B2BD-22A0FE1DD319}"/>
              </a:ext>
            </a:extLst>
          </p:cNvPr>
          <p:cNvSpPr>
            <a:spLocks noGrp="1"/>
          </p:cNvSpPr>
          <p:nvPr>
            <p:ph type="sldNum" sz="quarter" idx="12"/>
          </p:nvPr>
        </p:nvSpPr>
        <p:spPr/>
        <p:txBody>
          <a:bodyPr/>
          <a:lstStyle>
            <a:lvl1pPr>
              <a:defRPr/>
            </a:lvl1pPr>
          </a:lstStyle>
          <a:p>
            <a:pPr>
              <a:defRPr/>
            </a:pPr>
            <a:fld id="{0CC71AD4-741C-45F4-AA9F-D35F0A0E016C}" type="slidenum">
              <a:rPr lang="ja-JP" altLang="en-US"/>
              <a:pPr>
                <a:defRPr/>
              </a:pPr>
              <a:t>‹#›</a:t>
            </a:fld>
            <a:endParaRPr lang="ja-JP" altLang="en-US"/>
          </a:p>
        </p:txBody>
      </p:sp>
    </p:spTree>
    <p:extLst>
      <p:ext uri="{BB962C8B-B14F-4D97-AF65-F5344CB8AC3E}">
        <p14:creationId xmlns:p14="http://schemas.microsoft.com/office/powerpoint/2010/main" val="212237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B95F190A-6C44-4C2D-B172-D9244E3576F1}"/>
              </a:ext>
            </a:extLst>
          </p:cNvPr>
          <p:cNvSpPr>
            <a:spLocks noGrp="1"/>
          </p:cNvSpPr>
          <p:nvPr>
            <p:ph type="dt" sz="half" idx="10"/>
          </p:nvPr>
        </p:nvSpPr>
        <p:spPr/>
        <p:txBody>
          <a:bodyPr/>
          <a:lstStyle>
            <a:lvl1pPr>
              <a:defRPr/>
            </a:lvl1pPr>
          </a:lstStyle>
          <a:p>
            <a:pPr>
              <a:defRPr/>
            </a:pPr>
            <a:fld id="{57FA1E63-2861-47D7-B153-225DF077BE0D}"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DF4B24E6-61A3-4452-A4BB-4D9A236D2BB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BC15689-7F96-4FB0-89B3-7265E306145C}"/>
              </a:ext>
            </a:extLst>
          </p:cNvPr>
          <p:cNvSpPr>
            <a:spLocks noGrp="1"/>
          </p:cNvSpPr>
          <p:nvPr>
            <p:ph type="sldNum" sz="quarter" idx="12"/>
          </p:nvPr>
        </p:nvSpPr>
        <p:spPr/>
        <p:txBody>
          <a:bodyPr/>
          <a:lstStyle>
            <a:lvl1pPr>
              <a:defRPr/>
            </a:lvl1pPr>
          </a:lstStyle>
          <a:p>
            <a:pPr>
              <a:defRPr/>
            </a:pPr>
            <a:fld id="{21EEF19C-FD75-40F0-9926-C7940EC61A19}" type="slidenum">
              <a:rPr lang="ja-JP" altLang="en-US"/>
              <a:pPr>
                <a:defRPr/>
              </a:pPr>
              <a:t>‹#›</a:t>
            </a:fld>
            <a:endParaRPr lang="ja-JP" altLang="en-US"/>
          </a:p>
        </p:txBody>
      </p:sp>
    </p:spTree>
    <p:extLst>
      <p:ext uri="{BB962C8B-B14F-4D97-AF65-F5344CB8AC3E}">
        <p14:creationId xmlns:p14="http://schemas.microsoft.com/office/powerpoint/2010/main" val="2302328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3FAC89F-8628-4E6D-BA47-D377180EB887}"/>
              </a:ext>
            </a:extLst>
          </p:cNvPr>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C1AA70B3-5F6E-4575-8797-768E6F49D578}"/>
              </a:ext>
            </a:extLst>
          </p:cNvPr>
          <p:cNvSpPr/>
          <p:nvPr/>
        </p:nvSpPr>
        <p:spPr>
          <a:xfrm>
            <a:off x="-4763" y="3887788"/>
            <a:ext cx="9147176" cy="60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solidFill>
                  <a:schemeClr val="bg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6" name="Date Placeholder 3">
            <a:extLst>
              <a:ext uri="{FF2B5EF4-FFF2-40B4-BE49-F238E27FC236}">
                <a16:creationId xmlns:a16="http://schemas.microsoft.com/office/drawing/2014/main" id="{5667DA4E-F6D5-4F0A-B777-31D37B00D35C}"/>
              </a:ext>
            </a:extLst>
          </p:cNvPr>
          <p:cNvSpPr>
            <a:spLocks noGrp="1"/>
          </p:cNvSpPr>
          <p:nvPr>
            <p:ph type="dt" sz="half" idx="10"/>
          </p:nvPr>
        </p:nvSpPr>
        <p:spPr/>
        <p:txBody>
          <a:bodyPr/>
          <a:lstStyle>
            <a:lvl1pPr>
              <a:defRPr/>
            </a:lvl1pPr>
          </a:lstStyle>
          <a:p>
            <a:pPr>
              <a:defRPr/>
            </a:pPr>
            <a:fld id="{F8E35612-7245-4761-84F2-35AF4C49B694}" type="datetimeFigureOut">
              <a:rPr lang="ja-JP" altLang="en-US"/>
              <a:pPr>
                <a:defRPr/>
              </a:pPr>
              <a:t>2023/8/8</a:t>
            </a:fld>
            <a:endParaRPr lang="ja-JP" altLang="en-US"/>
          </a:p>
        </p:txBody>
      </p:sp>
      <p:sp>
        <p:nvSpPr>
          <p:cNvPr id="7" name="Footer Placeholder 4">
            <a:extLst>
              <a:ext uri="{FF2B5EF4-FFF2-40B4-BE49-F238E27FC236}">
                <a16:creationId xmlns:a16="http://schemas.microsoft.com/office/drawing/2014/main" id="{63880943-3726-4E42-A415-105F0235CC29}"/>
              </a:ext>
            </a:extLst>
          </p:cNvPr>
          <p:cNvSpPr>
            <a:spLocks noGrp="1"/>
          </p:cNvSpPr>
          <p:nvPr>
            <p:ph type="ftr" sz="quarter" idx="11"/>
          </p:nvPr>
        </p:nvSpPr>
        <p:spPr/>
        <p:txBody>
          <a:bodyPr/>
          <a:lstStyle>
            <a:lvl1pPr>
              <a:defRPr/>
            </a:lvl1pPr>
          </a:lstStyle>
          <a:p>
            <a:pPr>
              <a:defRPr/>
            </a:pPr>
            <a:endParaRPr lang="ja-JP" altLang="en-US"/>
          </a:p>
        </p:txBody>
      </p:sp>
      <p:sp>
        <p:nvSpPr>
          <p:cNvPr id="8" name="Slide Number Placeholder 5">
            <a:extLst>
              <a:ext uri="{FF2B5EF4-FFF2-40B4-BE49-F238E27FC236}">
                <a16:creationId xmlns:a16="http://schemas.microsoft.com/office/drawing/2014/main" id="{74C848E2-2797-40E1-9C96-BFD28698690B}"/>
              </a:ext>
            </a:extLst>
          </p:cNvPr>
          <p:cNvSpPr>
            <a:spLocks noGrp="1"/>
          </p:cNvSpPr>
          <p:nvPr>
            <p:ph type="sldNum" sz="quarter" idx="12"/>
          </p:nvPr>
        </p:nvSpPr>
        <p:spPr/>
        <p:txBody>
          <a:bodyPr/>
          <a:lstStyle>
            <a:lvl1pPr>
              <a:defRPr/>
            </a:lvl1pPr>
          </a:lstStyle>
          <a:p>
            <a:pPr>
              <a:defRPr/>
            </a:pPr>
            <a:fld id="{864D8DE8-9110-4C69-97BD-AF468625CC1A}" type="slidenum">
              <a:rPr lang="ja-JP" altLang="en-US"/>
              <a:pPr>
                <a:defRPr/>
              </a:pPr>
              <a:t>‹#›</a:t>
            </a:fld>
            <a:endParaRPr lang="ja-JP" altLang="en-US"/>
          </a:p>
        </p:txBody>
      </p:sp>
    </p:spTree>
    <p:extLst>
      <p:ext uri="{BB962C8B-B14F-4D97-AF65-F5344CB8AC3E}">
        <p14:creationId xmlns:p14="http://schemas.microsoft.com/office/powerpoint/2010/main" val="11856601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7952500-F871-4699-A4D1-C52FD46C84C4}"/>
              </a:ext>
            </a:extLst>
          </p:cNvPr>
          <p:cNvSpPr>
            <a:spLocks noGrp="1"/>
          </p:cNvSpPr>
          <p:nvPr>
            <p:ph type="dt" sz="half" idx="10"/>
          </p:nvPr>
        </p:nvSpPr>
        <p:spPr/>
        <p:txBody>
          <a:bodyPr/>
          <a:lstStyle>
            <a:lvl1pPr>
              <a:defRPr/>
            </a:lvl1pPr>
          </a:lstStyle>
          <a:p>
            <a:pPr>
              <a:defRPr/>
            </a:pPr>
            <a:fld id="{B1F9792E-D87E-46A2-B9A7-99DC3F3FF58A}" type="datetimeFigureOut">
              <a:rPr lang="ja-JP" altLang="en-US"/>
              <a:pPr>
                <a:defRPr/>
              </a:pPr>
              <a:t>2023/8/8</a:t>
            </a:fld>
            <a:endParaRPr lang="ja-JP" altLang="en-US"/>
          </a:p>
        </p:txBody>
      </p:sp>
      <p:sp>
        <p:nvSpPr>
          <p:cNvPr id="5" name="Footer Placeholder 4">
            <a:extLst>
              <a:ext uri="{FF2B5EF4-FFF2-40B4-BE49-F238E27FC236}">
                <a16:creationId xmlns:a16="http://schemas.microsoft.com/office/drawing/2014/main" id="{2E2D1D1D-FEE5-4E1F-B30A-1019D58125C7}"/>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8EF19B9-0C4B-4061-B62A-FE14FE831BAC}"/>
              </a:ext>
            </a:extLst>
          </p:cNvPr>
          <p:cNvSpPr>
            <a:spLocks noGrp="1"/>
          </p:cNvSpPr>
          <p:nvPr>
            <p:ph type="sldNum" sz="quarter" idx="12"/>
          </p:nvPr>
        </p:nvSpPr>
        <p:spPr/>
        <p:txBody>
          <a:bodyPr/>
          <a:lstStyle>
            <a:lvl1pPr>
              <a:defRPr/>
            </a:lvl1pPr>
          </a:lstStyle>
          <a:p>
            <a:pPr>
              <a:defRPr/>
            </a:pPr>
            <a:fld id="{7D2795DD-8815-4665-8CF7-BC43EB9053A7}" type="slidenum">
              <a:rPr lang="ja-JP" altLang="en-US"/>
              <a:pPr>
                <a:defRPr/>
              </a:pPr>
              <a:t>‹#›</a:t>
            </a:fld>
            <a:endParaRPr lang="ja-JP" altLang="en-US"/>
          </a:p>
        </p:txBody>
      </p:sp>
    </p:spTree>
    <p:extLst>
      <p:ext uri="{BB962C8B-B14F-4D97-AF65-F5344CB8AC3E}">
        <p14:creationId xmlns:p14="http://schemas.microsoft.com/office/powerpoint/2010/main" val="208176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36D1B3F-37A5-4554-8E1C-133A1C187BF6}"/>
              </a:ext>
            </a:extLst>
          </p:cNvPr>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651BFBD0-C743-4330-9ED7-1BD279444A4C}"/>
              </a:ext>
            </a:extLst>
          </p:cNvPr>
          <p:cNvSpPr/>
          <p:nvPr/>
        </p:nvSpPr>
        <p:spPr>
          <a:xfrm>
            <a:off x="-4763" y="3887788"/>
            <a:ext cx="9147176" cy="60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8C8EC27B-FC59-401B-845E-19AB0B1B47FF}"/>
              </a:ext>
            </a:extLst>
          </p:cNvPr>
          <p:cNvSpPr>
            <a:spLocks noGrp="1"/>
          </p:cNvSpPr>
          <p:nvPr>
            <p:ph type="dt" sz="half" idx="10"/>
          </p:nvPr>
        </p:nvSpPr>
        <p:spPr/>
        <p:txBody>
          <a:bodyPr/>
          <a:lstStyle>
            <a:lvl1pPr>
              <a:defRPr smtClean="0">
                <a:solidFill>
                  <a:schemeClr val="tx2"/>
                </a:solidFill>
              </a:defRPr>
            </a:lvl1pPr>
          </a:lstStyle>
          <a:p>
            <a:pPr>
              <a:defRPr/>
            </a:pPr>
            <a:fld id="{4F35CF9E-D434-421F-8826-CDDA014BD6F3}" type="datetimeFigureOut">
              <a:rPr lang="ja-JP" altLang="en-US"/>
              <a:pPr>
                <a:defRPr/>
              </a:pPr>
              <a:t>2023/8/8</a:t>
            </a:fld>
            <a:endParaRPr lang="ja-JP" altLang="en-US"/>
          </a:p>
        </p:txBody>
      </p:sp>
      <p:sp>
        <p:nvSpPr>
          <p:cNvPr id="7" name="Footer Placeholder 4">
            <a:extLst>
              <a:ext uri="{FF2B5EF4-FFF2-40B4-BE49-F238E27FC236}">
                <a16:creationId xmlns:a16="http://schemas.microsoft.com/office/drawing/2014/main" id="{3A3491BA-E5B8-478E-8D25-B45ACE67729F}"/>
              </a:ext>
            </a:extLst>
          </p:cNvPr>
          <p:cNvSpPr>
            <a:spLocks noGrp="1"/>
          </p:cNvSpPr>
          <p:nvPr>
            <p:ph type="ftr" sz="quarter" idx="11"/>
          </p:nvPr>
        </p:nvSpPr>
        <p:spPr/>
        <p:txBody>
          <a:bodyPr/>
          <a:lstStyle>
            <a:lvl1pPr>
              <a:defRPr>
                <a:solidFill>
                  <a:schemeClr val="tx2"/>
                </a:solidFill>
              </a:defRPr>
            </a:lvl1pPr>
          </a:lstStyle>
          <a:p>
            <a:pPr>
              <a:defRPr/>
            </a:pPr>
            <a:endParaRPr lang="ja-JP" altLang="en-US"/>
          </a:p>
        </p:txBody>
      </p:sp>
      <p:sp>
        <p:nvSpPr>
          <p:cNvPr id="8" name="Slide Number Placeholder 5">
            <a:extLst>
              <a:ext uri="{FF2B5EF4-FFF2-40B4-BE49-F238E27FC236}">
                <a16:creationId xmlns:a16="http://schemas.microsoft.com/office/drawing/2014/main" id="{195457B1-9697-414C-AF50-419F58F9F75B}"/>
              </a:ext>
            </a:extLst>
          </p:cNvPr>
          <p:cNvSpPr>
            <a:spLocks noGrp="1"/>
          </p:cNvSpPr>
          <p:nvPr>
            <p:ph type="sldNum" sz="quarter" idx="12"/>
          </p:nvPr>
        </p:nvSpPr>
        <p:spPr/>
        <p:txBody>
          <a:bodyPr/>
          <a:lstStyle>
            <a:lvl1pPr>
              <a:defRPr smtClean="0">
                <a:solidFill>
                  <a:schemeClr val="tx2"/>
                </a:solidFill>
              </a:defRPr>
            </a:lvl1pPr>
          </a:lstStyle>
          <a:p>
            <a:pPr>
              <a:defRPr/>
            </a:pPr>
            <a:fld id="{5C312387-A703-4F91-A337-26E9DF1B6F02}" type="slidenum">
              <a:rPr lang="ja-JP" altLang="en-US"/>
              <a:pPr>
                <a:defRPr/>
              </a:pPr>
              <a:t>‹#›</a:t>
            </a:fld>
            <a:endParaRPr lang="ja-JP" altLang="en-US"/>
          </a:p>
        </p:txBody>
      </p:sp>
    </p:spTree>
    <p:extLst>
      <p:ext uri="{BB962C8B-B14F-4D97-AF65-F5344CB8AC3E}">
        <p14:creationId xmlns:p14="http://schemas.microsoft.com/office/powerpoint/2010/main" val="235879818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8DC63AD2-83EF-4C49-9E1B-7E426F8EBD28}"/>
              </a:ext>
            </a:extLst>
          </p:cNvPr>
          <p:cNvSpPr>
            <a:spLocks noGrp="1"/>
          </p:cNvSpPr>
          <p:nvPr>
            <p:ph type="dt" sz="half" idx="10"/>
          </p:nvPr>
        </p:nvSpPr>
        <p:spPr/>
        <p:txBody>
          <a:bodyPr/>
          <a:lstStyle>
            <a:lvl1pPr>
              <a:defRPr/>
            </a:lvl1pPr>
          </a:lstStyle>
          <a:p>
            <a:pPr>
              <a:defRPr/>
            </a:pPr>
            <a:fld id="{8BABA886-ADAA-4D5C-B894-B9306A56B0E0}" type="datetimeFigureOut">
              <a:rPr lang="ja-JP" altLang="en-US"/>
              <a:pPr>
                <a:defRPr/>
              </a:pPr>
              <a:t>2023/8/8</a:t>
            </a:fld>
            <a:endParaRPr lang="ja-JP" altLang="en-US"/>
          </a:p>
        </p:txBody>
      </p:sp>
      <p:sp>
        <p:nvSpPr>
          <p:cNvPr id="6" name="Footer Placeholder 4">
            <a:extLst>
              <a:ext uri="{FF2B5EF4-FFF2-40B4-BE49-F238E27FC236}">
                <a16:creationId xmlns:a16="http://schemas.microsoft.com/office/drawing/2014/main" id="{9088A93E-86BA-4994-B122-BABF16EFA1F5}"/>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8E5AF89-4EBF-4AF6-8632-4EDCD351B636}"/>
              </a:ext>
            </a:extLst>
          </p:cNvPr>
          <p:cNvSpPr>
            <a:spLocks noGrp="1"/>
          </p:cNvSpPr>
          <p:nvPr>
            <p:ph type="sldNum" sz="quarter" idx="12"/>
          </p:nvPr>
        </p:nvSpPr>
        <p:spPr/>
        <p:txBody>
          <a:bodyPr/>
          <a:lstStyle>
            <a:lvl1pPr>
              <a:defRPr/>
            </a:lvl1pPr>
          </a:lstStyle>
          <a:p>
            <a:pPr>
              <a:defRPr/>
            </a:pPr>
            <a:fld id="{9B9E6D03-3826-4E8F-977B-92A72F007788}" type="slidenum">
              <a:rPr lang="ja-JP" altLang="en-US"/>
              <a:pPr>
                <a:defRPr/>
              </a:pPr>
              <a:t>‹#›</a:t>
            </a:fld>
            <a:endParaRPr lang="ja-JP" altLang="en-US"/>
          </a:p>
        </p:txBody>
      </p:sp>
    </p:spTree>
    <p:extLst>
      <p:ext uri="{BB962C8B-B14F-4D97-AF65-F5344CB8AC3E}">
        <p14:creationId xmlns:p14="http://schemas.microsoft.com/office/powerpoint/2010/main" val="1352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7E2929A0-61DA-4C2F-BD5D-36738C423860}"/>
              </a:ext>
            </a:extLst>
          </p:cNvPr>
          <p:cNvSpPr>
            <a:spLocks noGrp="1"/>
          </p:cNvSpPr>
          <p:nvPr>
            <p:ph type="dt" sz="half" idx="10"/>
          </p:nvPr>
        </p:nvSpPr>
        <p:spPr/>
        <p:txBody>
          <a:bodyPr/>
          <a:lstStyle>
            <a:lvl1pPr>
              <a:defRPr/>
            </a:lvl1pPr>
          </a:lstStyle>
          <a:p>
            <a:pPr>
              <a:defRPr/>
            </a:pPr>
            <a:fld id="{076EFEDD-D4DA-4A28-94B1-B418DB105FB8}" type="datetimeFigureOut">
              <a:rPr lang="ja-JP" altLang="en-US"/>
              <a:pPr>
                <a:defRPr/>
              </a:pPr>
              <a:t>2023/8/8</a:t>
            </a:fld>
            <a:endParaRPr lang="ja-JP" altLang="en-US"/>
          </a:p>
        </p:txBody>
      </p:sp>
      <p:sp>
        <p:nvSpPr>
          <p:cNvPr id="8" name="Footer Placeholder 4">
            <a:extLst>
              <a:ext uri="{FF2B5EF4-FFF2-40B4-BE49-F238E27FC236}">
                <a16:creationId xmlns:a16="http://schemas.microsoft.com/office/drawing/2014/main" id="{3FC0F270-710A-4991-867E-ECCEE8E0A9DA}"/>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D3197C50-E9D6-4C6A-8A99-5AD828DBD363}"/>
              </a:ext>
            </a:extLst>
          </p:cNvPr>
          <p:cNvSpPr>
            <a:spLocks noGrp="1"/>
          </p:cNvSpPr>
          <p:nvPr>
            <p:ph type="sldNum" sz="quarter" idx="12"/>
          </p:nvPr>
        </p:nvSpPr>
        <p:spPr/>
        <p:txBody>
          <a:bodyPr/>
          <a:lstStyle>
            <a:lvl1pPr>
              <a:defRPr/>
            </a:lvl1pPr>
          </a:lstStyle>
          <a:p>
            <a:pPr>
              <a:defRPr/>
            </a:pPr>
            <a:fld id="{12ACBF8B-50D6-4536-B446-A695B8934285}" type="slidenum">
              <a:rPr lang="ja-JP" altLang="en-US"/>
              <a:pPr>
                <a:defRPr/>
              </a:pPr>
              <a:t>‹#›</a:t>
            </a:fld>
            <a:endParaRPr lang="ja-JP" altLang="en-US"/>
          </a:p>
        </p:txBody>
      </p:sp>
    </p:spTree>
    <p:extLst>
      <p:ext uri="{BB962C8B-B14F-4D97-AF65-F5344CB8AC3E}">
        <p14:creationId xmlns:p14="http://schemas.microsoft.com/office/powerpoint/2010/main" val="231877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92347C5B-4607-4417-BCBC-3329241B631D}"/>
              </a:ext>
            </a:extLst>
          </p:cNvPr>
          <p:cNvSpPr>
            <a:spLocks noGrp="1"/>
          </p:cNvSpPr>
          <p:nvPr>
            <p:ph type="dt" sz="half" idx="10"/>
          </p:nvPr>
        </p:nvSpPr>
        <p:spPr/>
        <p:txBody>
          <a:bodyPr/>
          <a:lstStyle>
            <a:lvl1pPr>
              <a:defRPr/>
            </a:lvl1pPr>
          </a:lstStyle>
          <a:p>
            <a:pPr>
              <a:defRPr/>
            </a:pPr>
            <a:fld id="{318E51D8-1858-4A75-AECC-446030843174}" type="datetimeFigureOut">
              <a:rPr lang="ja-JP" altLang="en-US"/>
              <a:pPr>
                <a:defRPr/>
              </a:pPr>
              <a:t>2023/8/8</a:t>
            </a:fld>
            <a:endParaRPr lang="ja-JP" altLang="en-US"/>
          </a:p>
        </p:txBody>
      </p:sp>
      <p:sp>
        <p:nvSpPr>
          <p:cNvPr id="4" name="Footer Placeholder 4">
            <a:extLst>
              <a:ext uri="{FF2B5EF4-FFF2-40B4-BE49-F238E27FC236}">
                <a16:creationId xmlns:a16="http://schemas.microsoft.com/office/drawing/2014/main" id="{177A1522-0C28-4241-B15A-9588C9C1F0F8}"/>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AB44DF27-EEF7-49AE-A60A-D96256FA5955}"/>
              </a:ext>
            </a:extLst>
          </p:cNvPr>
          <p:cNvSpPr>
            <a:spLocks noGrp="1"/>
          </p:cNvSpPr>
          <p:nvPr>
            <p:ph type="sldNum" sz="quarter" idx="12"/>
          </p:nvPr>
        </p:nvSpPr>
        <p:spPr/>
        <p:txBody>
          <a:bodyPr/>
          <a:lstStyle>
            <a:lvl1pPr>
              <a:defRPr/>
            </a:lvl1pPr>
          </a:lstStyle>
          <a:p>
            <a:pPr>
              <a:defRPr/>
            </a:pPr>
            <a:fld id="{7F010B37-6A45-47F5-A2EA-83646999AE91}" type="slidenum">
              <a:rPr lang="ja-JP" altLang="en-US"/>
              <a:pPr>
                <a:defRPr/>
              </a:pPr>
              <a:t>‹#›</a:t>
            </a:fld>
            <a:endParaRPr lang="ja-JP" altLang="en-US"/>
          </a:p>
        </p:txBody>
      </p:sp>
    </p:spTree>
    <p:extLst>
      <p:ext uri="{BB962C8B-B14F-4D97-AF65-F5344CB8AC3E}">
        <p14:creationId xmlns:p14="http://schemas.microsoft.com/office/powerpoint/2010/main" val="4115962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48FFC-5A47-469C-AC56-9284315A85B2}"/>
              </a:ext>
            </a:extLst>
          </p:cNvPr>
          <p:cNvSpPr>
            <a:spLocks noGrp="1"/>
          </p:cNvSpPr>
          <p:nvPr>
            <p:ph type="dt" sz="half" idx="10"/>
          </p:nvPr>
        </p:nvSpPr>
        <p:spPr/>
        <p:txBody>
          <a:bodyPr/>
          <a:lstStyle>
            <a:lvl1pPr>
              <a:defRPr/>
            </a:lvl1pPr>
          </a:lstStyle>
          <a:p>
            <a:pPr>
              <a:defRPr/>
            </a:pPr>
            <a:fld id="{DDF06B98-5AC4-4558-B47B-981D8CF603AF}" type="datetimeFigureOut">
              <a:rPr lang="ja-JP" altLang="en-US"/>
              <a:pPr>
                <a:defRPr/>
              </a:pPr>
              <a:t>2023/8/8</a:t>
            </a:fld>
            <a:endParaRPr lang="ja-JP" altLang="en-US"/>
          </a:p>
        </p:txBody>
      </p:sp>
      <p:sp>
        <p:nvSpPr>
          <p:cNvPr id="3" name="Footer Placeholder 2">
            <a:extLst>
              <a:ext uri="{FF2B5EF4-FFF2-40B4-BE49-F238E27FC236}">
                <a16:creationId xmlns:a16="http://schemas.microsoft.com/office/drawing/2014/main" id="{55988F03-5396-40AE-BCD6-93A2BF1AE367}"/>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3">
            <a:extLst>
              <a:ext uri="{FF2B5EF4-FFF2-40B4-BE49-F238E27FC236}">
                <a16:creationId xmlns:a16="http://schemas.microsoft.com/office/drawing/2014/main" id="{696F3DEE-0160-4B19-A736-681D58DE54D6}"/>
              </a:ext>
            </a:extLst>
          </p:cNvPr>
          <p:cNvSpPr>
            <a:spLocks noGrp="1"/>
          </p:cNvSpPr>
          <p:nvPr>
            <p:ph type="sldNum" sz="quarter" idx="12"/>
          </p:nvPr>
        </p:nvSpPr>
        <p:spPr/>
        <p:txBody>
          <a:bodyPr/>
          <a:lstStyle>
            <a:lvl1pPr>
              <a:defRPr/>
            </a:lvl1pPr>
          </a:lstStyle>
          <a:p>
            <a:pPr>
              <a:defRPr/>
            </a:pPr>
            <a:fld id="{531805F7-46B6-4EB8-B43D-8CD74507D45A}" type="slidenum">
              <a:rPr lang="ja-JP" altLang="en-US"/>
              <a:pPr>
                <a:defRPr/>
              </a:pPr>
              <a:t>‹#›</a:t>
            </a:fld>
            <a:endParaRPr lang="ja-JP" altLang="en-US"/>
          </a:p>
        </p:txBody>
      </p:sp>
    </p:spTree>
    <p:extLst>
      <p:ext uri="{BB962C8B-B14F-4D97-AF65-F5344CB8AC3E}">
        <p14:creationId xmlns:p14="http://schemas.microsoft.com/office/powerpoint/2010/main" val="28664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60B5C64-9AD3-42C7-A695-BB2E33F99AF9}"/>
              </a:ext>
            </a:extLst>
          </p:cNvPr>
          <p:cNvSpPr>
            <a:spLocks noGrp="1"/>
          </p:cNvSpPr>
          <p:nvPr>
            <p:ph type="dt" sz="half" idx="10"/>
          </p:nvPr>
        </p:nvSpPr>
        <p:spPr/>
        <p:txBody>
          <a:bodyPr/>
          <a:lstStyle>
            <a:lvl1pPr>
              <a:defRPr/>
            </a:lvl1pPr>
          </a:lstStyle>
          <a:p>
            <a:pPr>
              <a:defRPr/>
            </a:pPr>
            <a:fld id="{70F4EFA9-B783-4CD0-87E6-008DCF20F29D}" type="datetimeFigureOut">
              <a:rPr lang="ja-JP" altLang="en-US"/>
              <a:pPr>
                <a:defRPr/>
              </a:pPr>
              <a:t>2023/8/8</a:t>
            </a:fld>
            <a:endParaRPr lang="ja-JP" altLang="en-US"/>
          </a:p>
        </p:txBody>
      </p:sp>
      <p:sp>
        <p:nvSpPr>
          <p:cNvPr id="6" name="Footer Placeholder 4">
            <a:extLst>
              <a:ext uri="{FF2B5EF4-FFF2-40B4-BE49-F238E27FC236}">
                <a16:creationId xmlns:a16="http://schemas.microsoft.com/office/drawing/2014/main" id="{ABA4B6D0-859D-47F6-96B7-ECE43E02F969}"/>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112195F1-F075-44C3-8E76-B03BD289E8E8}"/>
              </a:ext>
            </a:extLst>
          </p:cNvPr>
          <p:cNvSpPr>
            <a:spLocks noGrp="1"/>
          </p:cNvSpPr>
          <p:nvPr>
            <p:ph type="sldNum" sz="quarter" idx="12"/>
          </p:nvPr>
        </p:nvSpPr>
        <p:spPr/>
        <p:txBody>
          <a:bodyPr/>
          <a:lstStyle>
            <a:lvl1pPr>
              <a:defRPr/>
            </a:lvl1pPr>
          </a:lstStyle>
          <a:p>
            <a:pPr>
              <a:defRPr/>
            </a:pPr>
            <a:fld id="{769F92E5-2797-4025-AC3E-A0E0670A40F0}" type="slidenum">
              <a:rPr lang="ja-JP" altLang="en-US"/>
              <a:pPr>
                <a:defRPr/>
              </a:pPr>
              <a:t>‹#›</a:t>
            </a:fld>
            <a:endParaRPr lang="ja-JP" altLang="en-US"/>
          </a:p>
        </p:txBody>
      </p:sp>
    </p:spTree>
    <p:extLst>
      <p:ext uri="{BB962C8B-B14F-4D97-AF65-F5344CB8AC3E}">
        <p14:creationId xmlns:p14="http://schemas.microsoft.com/office/powerpoint/2010/main" val="224393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8A8E499-CE90-4B7C-BB55-EF01F104E6C5}"/>
              </a:ext>
            </a:extLst>
          </p:cNvPr>
          <p:cNvSpPr>
            <a:spLocks noGrp="1"/>
          </p:cNvSpPr>
          <p:nvPr>
            <p:ph type="dt" sz="half" idx="10"/>
          </p:nvPr>
        </p:nvSpPr>
        <p:spPr/>
        <p:txBody>
          <a:bodyPr/>
          <a:lstStyle>
            <a:lvl1pPr>
              <a:defRPr/>
            </a:lvl1pPr>
          </a:lstStyle>
          <a:p>
            <a:pPr>
              <a:defRPr/>
            </a:pPr>
            <a:fld id="{659516D9-CF90-4AC4-8047-5961C8311BC9}"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BE82C445-3FA7-412A-A82C-2B28651ED02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7F9440E-987B-49A9-BC90-31A9EF4B5CE3}"/>
              </a:ext>
            </a:extLst>
          </p:cNvPr>
          <p:cNvSpPr>
            <a:spLocks noGrp="1"/>
          </p:cNvSpPr>
          <p:nvPr>
            <p:ph type="sldNum" sz="quarter" idx="12"/>
          </p:nvPr>
        </p:nvSpPr>
        <p:spPr/>
        <p:txBody>
          <a:bodyPr/>
          <a:lstStyle>
            <a:lvl1pPr>
              <a:defRPr/>
            </a:lvl1pPr>
          </a:lstStyle>
          <a:p>
            <a:pPr>
              <a:defRPr/>
            </a:pPr>
            <a:fld id="{48F7D6EB-7FC7-4E31-8D0B-E6C9ABDF12D8}" type="slidenum">
              <a:rPr lang="ja-JP" altLang="en-US"/>
              <a:pPr>
                <a:defRPr/>
              </a:pPr>
              <a:t>‹#›</a:t>
            </a:fld>
            <a:endParaRPr lang="ja-JP" altLang="en-US"/>
          </a:p>
        </p:txBody>
      </p:sp>
    </p:spTree>
    <p:extLst>
      <p:ext uri="{BB962C8B-B14F-4D97-AF65-F5344CB8AC3E}">
        <p14:creationId xmlns:p14="http://schemas.microsoft.com/office/powerpoint/2010/main" val="1788753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7A201A1-6612-48DE-B6A2-6910759DDA79}"/>
              </a:ext>
            </a:extLst>
          </p:cNvPr>
          <p:cNvSpPr>
            <a:spLocks noGrp="1"/>
          </p:cNvSpPr>
          <p:nvPr>
            <p:ph type="dt" sz="half" idx="10"/>
          </p:nvPr>
        </p:nvSpPr>
        <p:spPr/>
        <p:txBody>
          <a:bodyPr/>
          <a:lstStyle>
            <a:lvl1pPr>
              <a:defRPr/>
            </a:lvl1pPr>
          </a:lstStyle>
          <a:p>
            <a:pPr>
              <a:defRPr/>
            </a:pPr>
            <a:fld id="{95F885D8-E26F-4B3F-B3B7-AF87C50241B7}" type="datetimeFigureOut">
              <a:rPr lang="ja-JP" altLang="en-US"/>
              <a:pPr>
                <a:defRPr/>
              </a:pPr>
              <a:t>2023/8/8</a:t>
            </a:fld>
            <a:endParaRPr lang="ja-JP" altLang="en-US"/>
          </a:p>
        </p:txBody>
      </p:sp>
      <p:sp>
        <p:nvSpPr>
          <p:cNvPr id="6" name="Footer Placeholder 4">
            <a:extLst>
              <a:ext uri="{FF2B5EF4-FFF2-40B4-BE49-F238E27FC236}">
                <a16:creationId xmlns:a16="http://schemas.microsoft.com/office/drawing/2014/main" id="{05832498-2EC7-477E-A4DB-72C662A09A46}"/>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F4021DE-3758-4321-868A-62D046A3379F}"/>
              </a:ext>
            </a:extLst>
          </p:cNvPr>
          <p:cNvSpPr>
            <a:spLocks noGrp="1"/>
          </p:cNvSpPr>
          <p:nvPr>
            <p:ph type="sldNum" sz="quarter" idx="12"/>
          </p:nvPr>
        </p:nvSpPr>
        <p:spPr/>
        <p:txBody>
          <a:bodyPr/>
          <a:lstStyle>
            <a:lvl1pPr>
              <a:defRPr/>
            </a:lvl1pPr>
          </a:lstStyle>
          <a:p>
            <a:pPr>
              <a:defRPr/>
            </a:pPr>
            <a:fld id="{2B9EAF36-40ED-4C97-A3A5-FABBA969B88B}" type="slidenum">
              <a:rPr lang="ja-JP" altLang="en-US"/>
              <a:pPr>
                <a:defRPr/>
              </a:pPr>
              <a:t>‹#›</a:t>
            </a:fld>
            <a:endParaRPr lang="ja-JP" altLang="en-US"/>
          </a:p>
        </p:txBody>
      </p:sp>
    </p:spTree>
    <p:extLst>
      <p:ext uri="{BB962C8B-B14F-4D97-AF65-F5344CB8AC3E}">
        <p14:creationId xmlns:p14="http://schemas.microsoft.com/office/powerpoint/2010/main" val="2811779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7B0743C1-9EEF-458F-8BDF-380E20DB0CD5}"/>
              </a:ext>
            </a:extLst>
          </p:cNvPr>
          <p:cNvSpPr>
            <a:spLocks noGrp="1"/>
          </p:cNvSpPr>
          <p:nvPr>
            <p:ph type="dt" sz="half" idx="10"/>
          </p:nvPr>
        </p:nvSpPr>
        <p:spPr/>
        <p:txBody>
          <a:bodyPr/>
          <a:lstStyle>
            <a:lvl1pPr>
              <a:defRPr/>
            </a:lvl1pPr>
          </a:lstStyle>
          <a:p>
            <a:pPr>
              <a:defRPr/>
            </a:pPr>
            <a:fld id="{E130AF6A-4921-4D04-876F-14977617FDD9}" type="datetimeFigureOut">
              <a:rPr lang="ja-JP" altLang="en-US"/>
              <a:pPr>
                <a:defRPr/>
              </a:pPr>
              <a:t>2023/8/8</a:t>
            </a:fld>
            <a:endParaRPr lang="ja-JP" altLang="en-US"/>
          </a:p>
        </p:txBody>
      </p:sp>
      <p:sp>
        <p:nvSpPr>
          <p:cNvPr id="5" name="Footer Placeholder 4">
            <a:extLst>
              <a:ext uri="{FF2B5EF4-FFF2-40B4-BE49-F238E27FC236}">
                <a16:creationId xmlns:a16="http://schemas.microsoft.com/office/drawing/2014/main" id="{83BC09F0-F094-4B28-83DB-ACA1C440A3D3}"/>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E8DAD9CA-575E-4CE2-8A41-7C4EF85FA40B}"/>
              </a:ext>
            </a:extLst>
          </p:cNvPr>
          <p:cNvSpPr>
            <a:spLocks noGrp="1"/>
          </p:cNvSpPr>
          <p:nvPr>
            <p:ph type="sldNum" sz="quarter" idx="12"/>
          </p:nvPr>
        </p:nvSpPr>
        <p:spPr/>
        <p:txBody>
          <a:bodyPr/>
          <a:lstStyle>
            <a:lvl1pPr>
              <a:defRPr/>
            </a:lvl1pPr>
          </a:lstStyle>
          <a:p>
            <a:pPr>
              <a:defRPr/>
            </a:pPr>
            <a:fld id="{A58D21CE-B3A6-44A7-BBEE-553B9F48ABBD}" type="slidenum">
              <a:rPr lang="ja-JP" altLang="en-US"/>
              <a:pPr>
                <a:defRPr/>
              </a:pPr>
              <a:t>‹#›</a:t>
            </a:fld>
            <a:endParaRPr lang="ja-JP" altLang="en-US"/>
          </a:p>
        </p:txBody>
      </p:sp>
    </p:spTree>
    <p:extLst>
      <p:ext uri="{BB962C8B-B14F-4D97-AF65-F5344CB8AC3E}">
        <p14:creationId xmlns:p14="http://schemas.microsoft.com/office/powerpoint/2010/main" val="312185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34787D6-874B-4ECE-B5FE-4CCF2387FB3A}"/>
              </a:ext>
            </a:extLst>
          </p:cNvPr>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0146C7B0-F63C-4C0B-B2F7-1511BB8C7E83}"/>
              </a:ext>
            </a:extLst>
          </p:cNvPr>
          <p:cNvSpPr>
            <a:spLocks noGrp="1"/>
          </p:cNvSpPr>
          <p:nvPr>
            <p:ph type="dt" sz="half" idx="10"/>
          </p:nvPr>
        </p:nvSpPr>
        <p:spPr>
          <a:xfrm>
            <a:off x="628650" y="6423025"/>
            <a:ext cx="2057400" cy="365125"/>
          </a:xfrm>
        </p:spPr>
        <p:txBody>
          <a:bodyPr/>
          <a:lstStyle>
            <a:lvl1pPr>
              <a:defRPr/>
            </a:lvl1pPr>
          </a:lstStyle>
          <a:p>
            <a:pPr>
              <a:defRPr/>
            </a:pPr>
            <a:fld id="{9E5B21AC-AB76-40C6-9BD9-F4CE4862FE2A}" type="datetimeFigureOut">
              <a:rPr lang="ja-JP" altLang="en-US"/>
              <a:pPr>
                <a:defRPr/>
              </a:pPr>
              <a:t>2023/8/8</a:t>
            </a:fld>
            <a:endParaRPr lang="ja-JP" altLang="en-US"/>
          </a:p>
        </p:txBody>
      </p:sp>
      <p:sp>
        <p:nvSpPr>
          <p:cNvPr id="6" name="Footer Placeholder 4">
            <a:extLst>
              <a:ext uri="{FF2B5EF4-FFF2-40B4-BE49-F238E27FC236}">
                <a16:creationId xmlns:a16="http://schemas.microsoft.com/office/drawing/2014/main" id="{5E41FA79-0C87-4B1D-A01C-EFA40ABED96A}"/>
              </a:ext>
            </a:extLst>
          </p:cNvPr>
          <p:cNvSpPr>
            <a:spLocks noGrp="1"/>
          </p:cNvSpPr>
          <p:nvPr>
            <p:ph type="ftr" sz="quarter" idx="11"/>
          </p:nvPr>
        </p:nvSpPr>
        <p:spPr>
          <a:xfrm>
            <a:off x="2832100" y="6423025"/>
            <a:ext cx="3209925" cy="365125"/>
          </a:xfrm>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1A8DFD1-5BBE-4FEC-A0C9-03976A6936BC}"/>
              </a:ext>
            </a:extLst>
          </p:cNvPr>
          <p:cNvSpPr>
            <a:spLocks noGrp="1"/>
          </p:cNvSpPr>
          <p:nvPr>
            <p:ph type="sldNum" sz="quarter" idx="12"/>
          </p:nvPr>
        </p:nvSpPr>
        <p:spPr>
          <a:xfrm>
            <a:off x="6054725" y="6423025"/>
            <a:ext cx="660400" cy="365125"/>
          </a:xfrm>
        </p:spPr>
        <p:txBody>
          <a:bodyPr/>
          <a:lstStyle>
            <a:lvl1pPr>
              <a:defRPr/>
            </a:lvl1pPr>
          </a:lstStyle>
          <a:p>
            <a:pPr>
              <a:defRPr/>
            </a:pPr>
            <a:fld id="{6E2630F8-484E-4A60-9F1F-27591B315F2A}" type="slidenum">
              <a:rPr lang="ja-JP" altLang="en-US"/>
              <a:pPr>
                <a:defRPr/>
              </a:pPr>
              <a:t>‹#›</a:t>
            </a:fld>
            <a:endParaRPr lang="ja-JP" altLang="en-US"/>
          </a:p>
        </p:txBody>
      </p:sp>
    </p:spTree>
    <p:extLst>
      <p:ext uri="{BB962C8B-B14F-4D97-AF65-F5344CB8AC3E}">
        <p14:creationId xmlns:p14="http://schemas.microsoft.com/office/powerpoint/2010/main" val="272450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a:extLst>
              <a:ext uri="{FF2B5EF4-FFF2-40B4-BE49-F238E27FC236}">
                <a16:creationId xmlns:a16="http://schemas.microsoft.com/office/drawing/2014/main" id="{5C4A8205-9E88-4E1B-B7A8-94CE1450293B}"/>
              </a:ext>
            </a:extLst>
          </p:cNvPr>
          <p:cNvSpPr>
            <a:spLocks noGrp="1"/>
          </p:cNvSpPr>
          <p:nvPr>
            <p:ph type="dt" sz="half" idx="10"/>
          </p:nvPr>
        </p:nvSpPr>
        <p:spPr/>
        <p:txBody>
          <a:bodyPr/>
          <a:lstStyle>
            <a:lvl1pPr>
              <a:defRPr/>
            </a:lvl1pPr>
          </a:lstStyle>
          <a:p>
            <a:pPr>
              <a:defRPr/>
            </a:pPr>
            <a:fld id="{6C37849F-A5CE-40CE-B057-5CBF8608649B}"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5F3C7C91-3FFE-4EC1-9C1E-D1069B6E907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3AB329D-47F9-4C3D-B788-00046BBC4B98}"/>
              </a:ext>
            </a:extLst>
          </p:cNvPr>
          <p:cNvSpPr>
            <a:spLocks noGrp="1"/>
          </p:cNvSpPr>
          <p:nvPr>
            <p:ph type="sldNum" sz="quarter" idx="12"/>
          </p:nvPr>
        </p:nvSpPr>
        <p:spPr/>
        <p:txBody>
          <a:bodyPr/>
          <a:lstStyle>
            <a:lvl1pPr>
              <a:defRPr/>
            </a:lvl1pPr>
          </a:lstStyle>
          <a:p>
            <a:pPr>
              <a:defRPr/>
            </a:pPr>
            <a:fld id="{E58CAB89-65CB-48C2-8462-E76579B94D75}" type="slidenum">
              <a:rPr lang="ja-JP" altLang="en-US"/>
              <a:pPr>
                <a:defRPr/>
              </a:pPr>
              <a:t>‹#›</a:t>
            </a:fld>
            <a:endParaRPr lang="ja-JP" altLang="en-US"/>
          </a:p>
        </p:txBody>
      </p:sp>
    </p:spTree>
    <p:extLst>
      <p:ext uri="{BB962C8B-B14F-4D97-AF65-F5344CB8AC3E}">
        <p14:creationId xmlns:p14="http://schemas.microsoft.com/office/powerpoint/2010/main" val="2435679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74875367-3F15-4B39-A88F-732CF86AA3C1}"/>
              </a:ext>
            </a:extLst>
          </p:cNvPr>
          <p:cNvSpPr>
            <a:spLocks noGrp="1"/>
          </p:cNvSpPr>
          <p:nvPr>
            <p:ph type="dt" sz="half" idx="10"/>
          </p:nvPr>
        </p:nvSpPr>
        <p:spPr/>
        <p:txBody>
          <a:bodyPr/>
          <a:lstStyle>
            <a:lvl1pPr>
              <a:defRPr/>
            </a:lvl1pPr>
          </a:lstStyle>
          <a:p>
            <a:pPr>
              <a:defRPr/>
            </a:pPr>
            <a:fld id="{83B4DF3A-E1C2-46A2-BE8E-3CE441280703}"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73AEE6C5-8687-4BB9-9F9C-A819C614EBC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786CBEC9-C7B8-4611-906F-2F38372F556D}"/>
              </a:ext>
            </a:extLst>
          </p:cNvPr>
          <p:cNvSpPr>
            <a:spLocks noGrp="1"/>
          </p:cNvSpPr>
          <p:nvPr>
            <p:ph type="sldNum" sz="quarter" idx="12"/>
          </p:nvPr>
        </p:nvSpPr>
        <p:spPr/>
        <p:txBody>
          <a:bodyPr/>
          <a:lstStyle>
            <a:lvl1pPr>
              <a:defRPr/>
            </a:lvl1pPr>
          </a:lstStyle>
          <a:p>
            <a:pPr>
              <a:defRPr/>
            </a:pPr>
            <a:fld id="{1DD9C2A9-CBE6-4DA7-BEAB-866CF18D17EB}" type="slidenum">
              <a:rPr lang="ja-JP" altLang="en-US"/>
              <a:pPr>
                <a:defRPr/>
              </a:pPr>
              <a:t>‹#›</a:t>
            </a:fld>
            <a:endParaRPr lang="ja-JP" altLang="en-US"/>
          </a:p>
        </p:txBody>
      </p:sp>
    </p:spTree>
    <p:extLst>
      <p:ext uri="{BB962C8B-B14F-4D97-AF65-F5344CB8AC3E}">
        <p14:creationId xmlns:p14="http://schemas.microsoft.com/office/powerpoint/2010/main" val="408615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6E461E00-34D2-4535-BE42-247D77507D81}"/>
              </a:ext>
            </a:extLst>
          </p:cNvPr>
          <p:cNvSpPr>
            <a:spLocks noGrp="1"/>
          </p:cNvSpPr>
          <p:nvPr>
            <p:ph type="dt" sz="half" idx="10"/>
          </p:nvPr>
        </p:nvSpPr>
        <p:spPr/>
        <p:txBody>
          <a:bodyPr/>
          <a:lstStyle>
            <a:lvl1pPr>
              <a:defRPr/>
            </a:lvl1pPr>
          </a:lstStyle>
          <a:p>
            <a:pPr>
              <a:defRPr/>
            </a:pPr>
            <a:fld id="{568426C6-C73D-45B4-98A6-A9BC4CAE3053}" type="datetimeFigureOut">
              <a:rPr lang="ja-JP" altLang="en-US"/>
              <a:pPr>
                <a:defRPr/>
              </a:pPr>
              <a:t>2023/8/8</a:t>
            </a:fld>
            <a:endParaRPr lang="ja-JP" altLang="en-US"/>
          </a:p>
        </p:txBody>
      </p:sp>
      <p:sp>
        <p:nvSpPr>
          <p:cNvPr id="8" name="フッター プレースホルダ 4">
            <a:extLst>
              <a:ext uri="{FF2B5EF4-FFF2-40B4-BE49-F238E27FC236}">
                <a16:creationId xmlns:a16="http://schemas.microsoft.com/office/drawing/2014/main" id="{8AA32FAD-AF74-4E63-9842-9DDDD589C49E}"/>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436BDA14-8BF2-4011-9219-CBB27FCA2365}"/>
              </a:ext>
            </a:extLst>
          </p:cNvPr>
          <p:cNvSpPr>
            <a:spLocks noGrp="1"/>
          </p:cNvSpPr>
          <p:nvPr>
            <p:ph type="sldNum" sz="quarter" idx="12"/>
          </p:nvPr>
        </p:nvSpPr>
        <p:spPr/>
        <p:txBody>
          <a:bodyPr/>
          <a:lstStyle>
            <a:lvl1pPr>
              <a:defRPr/>
            </a:lvl1pPr>
          </a:lstStyle>
          <a:p>
            <a:pPr>
              <a:defRPr/>
            </a:pPr>
            <a:fld id="{CF45D343-FCB6-4475-A0F5-3D8D7DD4933F}" type="slidenum">
              <a:rPr lang="ja-JP" altLang="en-US"/>
              <a:pPr>
                <a:defRPr/>
              </a:pPr>
              <a:t>‹#›</a:t>
            </a:fld>
            <a:endParaRPr lang="ja-JP" altLang="en-US"/>
          </a:p>
        </p:txBody>
      </p:sp>
    </p:spTree>
    <p:extLst>
      <p:ext uri="{BB962C8B-B14F-4D97-AF65-F5344CB8AC3E}">
        <p14:creationId xmlns:p14="http://schemas.microsoft.com/office/powerpoint/2010/main" val="249959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a:extLst>
              <a:ext uri="{FF2B5EF4-FFF2-40B4-BE49-F238E27FC236}">
                <a16:creationId xmlns:a16="http://schemas.microsoft.com/office/drawing/2014/main" id="{C6F06E70-790F-4A49-A911-3E53CB6260F0}"/>
              </a:ext>
            </a:extLst>
          </p:cNvPr>
          <p:cNvSpPr>
            <a:spLocks noGrp="1"/>
          </p:cNvSpPr>
          <p:nvPr>
            <p:ph type="dt" sz="half" idx="10"/>
          </p:nvPr>
        </p:nvSpPr>
        <p:spPr/>
        <p:txBody>
          <a:bodyPr/>
          <a:lstStyle>
            <a:lvl1pPr>
              <a:defRPr/>
            </a:lvl1pPr>
          </a:lstStyle>
          <a:p>
            <a:pPr>
              <a:defRPr/>
            </a:pPr>
            <a:fld id="{F84F2229-DF43-497A-B00D-442CA5702388}" type="datetimeFigureOut">
              <a:rPr lang="ja-JP" altLang="en-US"/>
              <a:pPr>
                <a:defRPr/>
              </a:pPr>
              <a:t>2023/8/8</a:t>
            </a:fld>
            <a:endParaRPr lang="ja-JP" altLang="en-US"/>
          </a:p>
        </p:txBody>
      </p:sp>
      <p:sp>
        <p:nvSpPr>
          <p:cNvPr id="4" name="フッター プレースホルダ 4">
            <a:extLst>
              <a:ext uri="{FF2B5EF4-FFF2-40B4-BE49-F238E27FC236}">
                <a16:creationId xmlns:a16="http://schemas.microsoft.com/office/drawing/2014/main" id="{B9854029-43EC-4124-A9AC-2B727F71051A}"/>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7E9C7DCF-8DE0-46D0-A391-62C841231D6F}"/>
              </a:ext>
            </a:extLst>
          </p:cNvPr>
          <p:cNvSpPr>
            <a:spLocks noGrp="1"/>
          </p:cNvSpPr>
          <p:nvPr>
            <p:ph type="sldNum" sz="quarter" idx="12"/>
          </p:nvPr>
        </p:nvSpPr>
        <p:spPr/>
        <p:txBody>
          <a:bodyPr/>
          <a:lstStyle>
            <a:lvl1pPr>
              <a:defRPr/>
            </a:lvl1pPr>
          </a:lstStyle>
          <a:p>
            <a:pPr>
              <a:defRPr/>
            </a:pPr>
            <a:fld id="{64362EE7-B21C-4C34-A5E4-FB76CEF0DCFB}" type="slidenum">
              <a:rPr lang="ja-JP" altLang="en-US"/>
              <a:pPr>
                <a:defRPr/>
              </a:pPr>
              <a:t>‹#›</a:t>
            </a:fld>
            <a:endParaRPr lang="ja-JP" altLang="en-US"/>
          </a:p>
        </p:txBody>
      </p:sp>
    </p:spTree>
    <p:extLst>
      <p:ext uri="{BB962C8B-B14F-4D97-AF65-F5344CB8AC3E}">
        <p14:creationId xmlns:p14="http://schemas.microsoft.com/office/powerpoint/2010/main" val="255394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39C7A2B8-9018-4F93-87B5-2470FABEEBEA}"/>
              </a:ext>
            </a:extLst>
          </p:cNvPr>
          <p:cNvSpPr>
            <a:spLocks noGrp="1"/>
          </p:cNvSpPr>
          <p:nvPr>
            <p:ph type="dt" sz="half" idx="10"/>
          </p:nvPr>
        </p:nvSpPr>
        <p:spPr/>
        <p:txBody>
          <a:bodyPr/>
          <a:lstStyle>
            <a:lvl1pPr>
              <a:defRPr/>
            </a:lvl1pPr>
          </a:lstStyle>
          <a:p>
            <a:pPr>
              <a:defRPr/>
            </a:pPr>
            <a:fld id="{3C9BA955-2E54-4BE6-8908-BA7DD153F4B1}" type="datetimeFigureOut">
              <a:rPr lang="ja-JP" altLang="en-US"/>
              <a:pPr>
                <a:defRPr/>
              </a:pPr>
              <a:t>2023/8/8</a:t>
            </a:fld>
            <a:endParaRPr lang="ja-JP" altLang="en-US"/>
          </a:p>
        </p:txBody>
      </p:sp>
      <p:sp>
        <p:nvSpPr>
          <p:cNvPr id="3" name="フッター プレースホルダ 4">
            <a:extLst>
              <a:ext uri="{FF2B5EF4-FFF2-40B4-BE49-F238E27FC236}">
                <a16:creationId xmlns:a16="http://schemas.microsoft.com/office/drawing/2014/main" id="{170DE351-4FC1-4849-9ABC-DBF0B975AC7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AD04AE3E-56E5-4CFA-8F44-355A605F1887}"/>
              </a:ext>
            </a:extLst>
          </p:cNvPr>
          <p:cNvSpPr>
            <a:spLocks noGrp="1"/>
          </p:cNvSpPr>
          <p:nvPr>
            <p:ph type="sldNum" sz="quarter" idx="12"/>
          </p:nvPr>
        </p:nvSpPr>
        <p:spPr/>
        <p:txBody>
          <a:bodyPr/>
          <a:lstStyle>
            <a:lvl1pPr>
              <a:defRPr/>
            </a:lvl1pPr>
          </a:lstStyle>
          <a:p>
            <a:pPr>
              <a:defRPr/>
            </a:pPr>
            <a:fld id="{FE6C210D-E46D-4465-A663-75A597E0D9AE}" type="slidenum">
              <a:rPr lang="ja-JP" altLang="en-US"/>
              <a:pPr>
                <a:defRPr/>
              </a:pPr>
              <a:t>‹#›</a:t>
            </a:fld>
            <a:endParaRPr lang="ja-JP" altLang="en-US"/>
          </a:p>
        </p:txBody>
      </p:sp>
    </p:spTree>
    <p:extLst>
      <p:ext uri="{BB962C8B-B14F-4D97-AF65-F5344CB8AC3E}">
        <p14:creationId xmlns:p14="http://schemas.microsoft.com/office/powerpoint/2010/main" val="370788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a:extLst>
              <a:ext uri="{FF2B5EF4-FFF2-40B4-BE49-F238E27FC236}">
                <a16:creationId xmlns:a16="http://schemas.microsoft.com/office/drawing/2014/main" id="{BF9AF042-C56D-4F1C-B8CD-ED8D8CF21F88}"/>
              </a:ext>
            </a:extLst>
          </p:cNvPr>
          <p:cNvSpPr>
            <a:spLocks noGrp="1"/>
          </p:cNvSpPr>
          <p:nvPr>
            <p:ph type="dt" sz="half" idx="10"/>
          </p:nvPr>
        </p:nvSpPr>
        <p:spPr/>
        <p:txBody>
          <a:bodyPr/>
          <a:lstStyle>
            <a:lvl1pPr>
              <a:defRPr/>
            </a:lvl1pPr>
          </a:lstStyle>
          <a:p>
            <a:pPr>
              <a:defRPr/>
            </a:pPr>
            <a:fld id="{4A1D92D9-DB83-4979-AD36-4D3A99C3DEB3}"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FD47A254-8746-4EE6-B7BB-77C464EAC47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9778698-8408-488B-A293-8B5114173CDC}"/>
              </a:ext>
            </a:extLst>
          </p:cNvPr>
          <p:cNvSpPr>
            <a:spLocks noGrp="1"/>
          </p:cNvSpPr>
          <p:nvPr>
            <p:ph type="sldNum" sz="quarter" idx="12"/>
          </p:nvPr>
        </p:nvSpPr>
        <p:spPr/>
        <p:txBody>
          <a:bodyPr/>
          <a:lstStyle>
            <a:lvl1pPr>
              <a:defRPr/>
            </a:lvl1pPr>
          </a:lstStyle>
          <a:p>
            <a:pPr>
              <a:defRPr/>
            </a:pPr>
            <a:fld id="{B07B2E0C-028F-4640-B22A-3B4CDF247851}" type="slidenum">
              <a:rPr lang="ja-JP" altLang="en-US"/>
              <a:pPr>
                <a:defRPr/>
              </a:pPr>
              <a:t>‹#›</a:t>
            </a:fld>
            <a:endParaRPr lang="ja-JP" altLang="en-US"/>
          </a:p>
        </p:txBody>
      </p:sp>
    </p:spTree>
    <p:extLst>
      <p:ext uri="{BB962C8B-B14F-4D97-AF65-F5344CB8AC3E}">
        <p14:creationId xmlns:p14="http://schemas.microsoft.com/office/powerpoint/2010/main" val="306024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a:extLst>
              <a:ext uri="{FF2B5EF4-FFF2-40B4-BE49-F238E27FC236}">
                <a16:creationId xmlns:a16="http://schemas.microsoft.com/office/drawing/2014/main" id="{A3D8A418-C846-417F-A02C-735C458597F9}"/>
              </a:ext>
            </a:extLst>
          </p:cNvPr>
          <p:cNvSpPr>
            <a:spLocks noGrp="1"/>
          </p:cNvSpPr>
          <p:nvPr>
            <p:ph type="dt" sz="half" idx="10"/>
          </p:nvPr>
        </p:nvSpPr>
        <p:spPr/>
        <p:txBody>
          <a:bodyPr/>
          <a:lstStyle>
            <a:lvl1pPr>
              <a:defRPr/>
            </a:lvl1pPr>
          </a:lstStyle>
          <a:p>
            <a:pPr>
              <a:defRPr/>
            </a:pPr>
            <a:fld id="{B6C09ACE-A7D4-40C7-8C81-7FC3AA06CB27}"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1E67BBE7-95D7-4D8A-A0EF-7279E8CC189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6E63ED08-590C-4053-A508-8BB107C0205C}"/>
              </a:ext>
            </a:extLst>
          </p:cNvPr>
          <p:cNvSpPr>
            <a:spLocks noGrp="1"/>
          </p:cNvSpPr>
          <p:nvPr>
            <p:ph type="sldNum" sz="quarter" idx="12"/>
          </p:nvPr>
        </p:nvSpPr>
        <p:spPr/>
        <p:txBody>
          <a:bodyPr/>
          <a:lstStyle>
            <a:lvl1pPr>
              <a:defRPr/>
            </a:lvl1pPr>
          </a:lstStyle>
          <a:p>
            <a:pPr>
              <a:defRPr/>
            </a:pPr>
            <a:fld id="{79F2E1A0-26A3-478E-BA22-D6EEF1A3C924}" type="slidenum">
              <a:rPr lang="ja-JP" altLang="en-US"/>
              <a:pPr>
                <a:defRPr/>
              </a:pPr>
              <a:t>‹#›</a:t>
            </a:fld>
            <a:endParaRPr lang="ja-JP" altLang="en-US"/>
          </a:p>
        </p:txBody>
      </p:sp>
    </p:spTree>
    <p:extLst>
      <p:ext uri="{BB962C8B-B14F-4D97-AF65-F5344CB8AC3E}">
        <p14:creationId xmlns:p14="http://schemas.microsoft.com/office/powerpoint/2010/main" val="164449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FBED07A7-B6CD-45B1-A3A0-B33ED5CC959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7B1A967A-A07A-4065-B876-2F5834506E4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377A426-7015-45D7-806B-AC9DA6772DB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61D3F8C7-086B-45E5-A4BE-326E008C84F3}"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AAB88323-ADE9-4603-B4E2-08EE2EF091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CE5C588-BDBB-4309-9D0A-67901969B2E7}"/>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E9CA8BDC-BE9F-4ED1-BE12-E7A149BC075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19E0D1-79C4-4B9A-8250-F7A1CAC8B061}"/>
              </a:ext>
            </a:extLst>
          </p:cNvPr>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F06C7175-1EE9-4AC2-967E-7F019FA84AC3}"/>
              </a:ext>
            </a:extLst>
          </p:cNvPr>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2052" name="Text Placeholder 2">
            <a:extLst>
              <a:ext uri="{FF2B5EF4-FFF2-40B4-BE49-F238E27FC236}">
                <a16:creationId xmlns:a16="http://schemas.microsoft.com/office/drawing/2014/main" id="{4D533DB8-D48F-40B5-B11A-DBB4FA2F7AA7}"/>
              </a:ext>
            </a:extLst>
          </p:cNvPr>
          <p:cNvSpPr>
            <a:spLocks noGrp="1" noChangeArrowheads="1"/>
          </p:cNvSpPr>
          <p:nvPr>
            <p:ph type="body" idx="1"/>
          </p:nvPr>
        </p:nvSpPr>
        <p:spPr bwMode="auto">
          <a:xfrm>
            <a:off x="685800" y="2011363"/>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9B0A71CE-546A-4289-83F7-A9ADCE19CE07}"/>
              </a:ext>
            </a:extLst>
          </p:cNvPr>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eaLnBrk="1" fontAlgn="auto" hangingPunct="1">
              <a:spcBef>
                <a:spcPts val="0"/>
              </a:spcBef>
              <a:spcAft>
                <a:spcPts val="0"/>
              </a:spcAft>
              <a:defRPr sz="1050" smtClean="0">
                <a:solidFill>
                  <a:schemeClr val="tx1"/>
                </a:solidFill>
                <a:latin typeface="+mn-lt"/>
                <a:ea typeface="+mn-ea"/>
              </a:defRPr>
            </a:lvl1pPr>
          </a:lstStyle>
          <a:p>
            <a:pPr>
              <a:defRPr/>
            </a:pPr>
            <a:fld id="{762C3689-61DF-4BB1-B367-BB059EB8B12A}" type="datetimeFigureOut">
              <a:rPr lang="ja-JP" altLang="en-US"/>
              <a:pPr>
                <a:defRPr/>
              </a:pPr>
              <a:t>2023/8/8</a:t>
            </a:fld>
            <a:endParaRPr lang="ja-JP" altLang="en-US"/>
          </a:p>
        </p:txBody>
      </p:sp>
      <p:sp>
        <p:nvSpPr>
          <p:cNvPr id="5" name="Footer Placeholder 4">
            <a:extLst>
              <a:ext uri="{FF2B5EF4-FFF2-40B4-BE49-F238E27FC236}">
                <a16:creationId xmlns:a16="http://schemas.microsoft.com/office/drawing/2014/main" id="{A5100C1E-D212-4EB8-AAB5-69FD2279DFE6}"/>
              </a:ext>
            </a:extLst>
          </p:cNvPr>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4CED067C-D412-4C0D-9DCD-0D4CB4B9AE18}"/>
              </a:ext>
            </a:extLst>
          </p:cNvPr>
          <p:cNvSpPr>
            <a:spLocks noGrp="1"/>
          </p:cNvSpPr>
          <p:nvPr>
            <p:ph type="sldNum" sz="quarter" idx="4"/>
          </p:nvPr>
        </p:nvSpPr>
        <p:spPr>
          <a:xfrm>
            <a:off x="8264525" y="6423025"/>
            <a:ext cx="709613" cy="365125"/>
          </a:xfrm>
          <a:prstGeom prst="rect">
            <a:avLst/>
          </a:prstGeom>
        </p:spPr>
        <p:txBody>
          <a:bodyPr vert="horz" lIns="45720" tIns="45720" rIns="91440" bIns="45720" rtlCol="0" anchor="ctr"/>
          <a:lstStyle>
            <a:lvl1pPr algn="l" eaLnBrk="1" fontAlgn="auto" hangingPunct="1">
              <a:spcBef>
                <a:spcPts val="0"/>
              </a:spcBef>
              <a:spcAft>
                <a:spcPts val="0"/>
              </a:spcAft>
              <a:defRPr sz="1200" b="0" smtClean="0">
                <a:solidFill>
                  <a:schemeClr val="tx1"/>
                </a:solidFill>
                <a:latin typeface="+mn-lt"/>
                <a:ea typeface="+mn-ea"/>
              </a:defRPr>
            </a:lvl1pPr>
          </a:lstStyle>
          <a:p>
            <a:pPr>
              <a:defRPr/>
            </a:pPr>
            <a:fld id="{9EE1282A-B665-413D-9D87-CDFAC28CA203}" type="slidenum">
              <a:rPr lang="ja-JP" altLang="en-US"/>
              <a:pPr>
                <a:defRPr/>
              </a:pPr>
              <a:t>‹#›</a:t>
            </a:fld>
            <a:endParaRPr lang="ja-JP" altLang="en-US"/>
          </a:p>
        </p:txBody>
      </p:sp>
    </p:spTree>
  </p:cSld>
  <p:clrMap bg1="dk1" tx1="lt1" bg2="dk2" tx2="lt2" accent1="accent1" accent2="accent2" accent3="accent3" accent4="accent4" accent5="accent5" accent6="accent6" hlink="hlink" folHlink="folHlink"/>
  <p:sldLayoutIdLst>
    <p:sldLayoutId id="2147483718" r:id="rId1"/>
    <p:sldLayoutId id="2147483711" r:id="rId2"/>
    <p:sldLayoutId id="2147483719" r:id="rId3"/>
    <p:sldLayoutId id="2147483712" r:id="rId4"/>
    <p:sldLayoutId id="2147483713" r:id="rId5"/>
    <p:sldLayoutId id="2147483714" r:id="rId6"/>
    <p:sldLayoutId id="2147483720" r:id="rId7"/>
    <p:sldLayoutId id="2147483715" r:id="rId8"/>
    <p:sldLayoutId id="2147483716" r:id="rId9"/>
    <p:sldLayoutId id="2147483717" r:id="rId10"/>
    <p:sldLayoutId id="2147483721" r:id="rId11"/>
  </p:sldLayoutIdLst>
  <p:txStyles>
    <p:titleStyle>
      <a:lvl1pPr algn="l" rtl="0" fontAlgn="base">
        <a:lnSpc>
          <a:spcPct val="85000"/>
        </a:lnSpc>
        <a:spcBef>
          <a:spcPct val="0"/>
        </a:spcBef>
        <a:spcAft>
          <a:spcPct val="0"/>
        </a:spcAft>
        <a:defRPr kumimoji="1" sz="4000" kern="1200" cap="all">
          <a:solidFill>
            <a:schemeClr val="bg2"/>
          </a:solidFill>
          <a:latin typeface="+mj-lt"/>
          <a:ea typeface="+mj-ea"/>
          <a:cs typeface="+mj-cs"/>
        </a:defRPr>
      </a:lvl1pPr>
      <a:lvl2pPr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2pPr>
      <a:lvl3pPr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3pPr>
      <a:lvl4pPr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4pPr>
      <a:lvl5pPr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5pPr>
      <a:lvl6pPr marL="457200"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6pPr>
      <a:lvl7pPr marL="914400"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7pPr>
      <a:lvl8pPr marL="1371600"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8pPr>
      <a:lvl9pPr marL="1828800" algn="l" rtl="0" fontAlgn="base">
        <a:lnSpc>
          <a:spcPct val="85000"/>
        </a:lnSpc>
        <a:spcBef>
          <a:spcPct val="0"/>
        </a:spcBef>
        <a:spcAft>
          <a:spcPct val="0"/>
        </a:spcAft>
        <a:defRPr kumimoji="1" sz="4000">
          <a:solidFill>
            <a:schemeClr val="bg2"/>
          </a:solidFill>
          <a:latin typeface="Corbel" panose="020B0503020204020204" pitchFamily="34" charset="0"/>
          <a:ea typeface="ＭＳ ゴシック" panose="020B0609070205080204" pitchFamily="49" charset="-128"/>
        </a:defRPr>
      </a:lvl9pPr>
    </p:titleStyle>
    <p:bodyStyle>
      <a:lvl1pPr marL="182563" indent="-182563" algn="l" rtl="0" fontAlgn="base">
        <a:lnSpc>
          <a:spcPct val="90000"/>
        </a:lnSpc>
        <a:spcBef>
          <a:spcPts val="1200"/>
        </a:spcBef>
        <a:spcAft>
          <a:spcPts val="200"/>
        </a:spcAft>
        <a:buClr>
          <a:schemeClr val="tx1"/>
        </a:buClr>
        <a:buFont typeface="Wingdings" panose="05000000000000000000" pitchFamily="2" charset="2"/>
        <a:buChar char=""/>
        <a:defRPr kumimoji="1" sz="2200" kern="1200">
          <a:solidFill>
            <a:schemeClr val="tx1"/>
          </a:solidFill>
          <a:latin typeface="+mn-lt"/>
          <a:ea typeface="+mn-ea"/>
          <a:cs typeface="+mn-cs"/>
        </a:defRPr>
      </a:lvl1pPr>
      <a:lvl2pPr marL="411163" indent="-182563" algn="l" rtl="0" fontAlgn="base">
        <a:lnSpc>
          <a:spcPct val="90000"/>
        </a:lnSpc>
        <a:spcBef>
          <a:spcPts val="200"/>
        </a:spcBef>
        <a:spcAft>
          <a:spcPts val="400"/>
        </a:spcAft>
        <a:buClr>
          <a:schemeClr val="tx1"/>
        </a:buClr>
        <a:buFont typeface="Wingdings" panose="05000000000000000000" pitchFamily="2" charset="2"/>
        <a:buChar char=""/>
        <a:defRPr kumimoji="1" sz="2000" kern="1200">
          <a:solidFill>
            <a:schemeClr val="tx1"/>
          </a:solidFill>
          <a:latin typeface="+mn-lt"/>
          <a:ea typeface="+mn-ea"/>
          <a:cs typeface="+mn-cs"/>
        </a:defRPr>
      </a:lvl2pPr>
      <a:lvl3pPr marL="639763" indent="-182563" algn="l" rtl="0" fontAlgn="base">
        <a:lnSpc>
          <a:spcPct val="90000"/>
        </a:lnSpc>
        <a:spcBef>
          <a:spcPts val="200"/>
        </a:spcBef>
        <a:spcAft>
          <a:spcPts val="400"/>
        </a:spcAft>
        <a:buClr>
          <a:schemeClr val="tx1"/>
        </a:buClr>
        <a:buFont typeface="Wingdings" panose="05000000000000000000" pitchFamily="2" charset="2"/>
        <a:buChar char=""/>
        <a:defRPr kumimoji="1" kern="1200">
          <a:solidFill>
            <a:schemeClr val="tx1"/>
          </a:solidFill>
          <a:latin typeface="+mn-lt"/>
          <a:ea typeface="+mn-ea"/>
          <a:cs typeface="+mn-cs"/>
        </a:defRPr>
      </a:lvl3pPr>
      <a:lvl4pPr marL="868363" indent="-182563" algn="l" rtl="0" fontAlgn="base">
        <a:lnSpc>
          <a:spcPct val="90000"/>
        </a:lnSpc>
        <a:spcBef>
          <a:spcPts val="200"/>
        </a:spcBef>
        <a:spcAft>
          <a:spcPts val="400"/>
        </a:spcAft>
        <a:buClr>
          <a:schemeClr val="tx1"/>
        </a:buClr>
        <a:buFont typeface="Wingdings" panose="05000000000000000000" pitchFamily="2" charset="2"/>
        <a:buChar char=""/>
        <a:defRPr kumimoji="1" sz="1600" kern="1200">
          <a:solidFill>
            <a:schemeClr val="tx1"/>
          </a:solidFill>
          <a:latin typeface="+mn-lt"/>
          <a:ea typeface="+mn-ea"/>
          <a:cs typeface="+mn-cs"/>
        </a:defRPr>
      </a:lvl4pPr>
      <a:lvl5pPr marL="1096963" indent="-182563" algn="l" rtl="0" fontAlgn="base">
        <a:lnSpc>
          <a:spcPct val="90000"/>
        </a:lnSpc>
        <a:spcBef>
          <a:spcPts val="200"/>
        </a:spcBef>
        <a:spcAft>
          <a:spcPts val="400"/>
        </a:spcAft>
        <a:buClr>
          <a:schemeClr val="tx1"/>
        </a:buClr>
        <a:buFont typeface="Wingdings" panose="05000000000000000000"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package" Target="../embeddings/Microsoft_Excel_Worksheet.xlsx"/><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3.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3.jpe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package" Target="../embeddings/Microsoft_Excel_Worksheet1.xlsx"/></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94" name="グループ化 18">
            <a:extLst>
              <a:ext uri="{FF2B5EF4-FFF2-40B4-BE49-F238E27FC236}">
                <a16:creationId xmlns:a16="http://schemas.microsoft.com/office/drawing/2014/main" id="{533BA4B7-9B95-4BD9-871A-CDE8678F447C}"/>
              </a:ext>
            </a:extLst>
          </p:cNvPr>
          <p:cNvGrpSpPr>
            <a:grpSpLocks/>
          </p:cNvGrpSpPr>
          <p:nvPr/>
        </p:nvGrpSpPr>
        <p:grpSpPr bwMode="auto">
          <a:xfrm>
            <a:off x="0" y="3492500"/>
            <a:ext cx="9144000" cy="733425"/>
            <a:chOff x="0" y="3636655"/>
            <a:chExt cx="9143999" cy="732641"/>
          </a:xfrm>
        </p:grpSpPr>
        <p:sp>
          <p:nvSpPr>
            <p:cNvPr id="7" name="正方形/長方形 6">
              <a:extLst>
                <a:ext uri="{FF2B5EF4-FFF2-40B4-BE49-F238E27FC236}">
                  <a16:creationId xmlns:a16="http://schemas.microsoft.com/office/drawing/2014/main" id="{E9F44C5E-22D8-4D01-8B9E-E9A09EC4B52D}"/>
                </a:ext>
              </a:extLst>
            </p:cNvPr>
            <p:cNvSpPr/>
            <p:nvPr/>
          </p:nvSpPr>
          <p:spPr>
            <a:xfrm>
              <a:off x="0" y="3644585"/>
              <a:ext cx="9143999" cy="72471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8199" name="図 5">
              <a:extLst>
                <a:ext uri="{FF2B5EF4-FFF2-40B4-BE49-F238E27FC236}">
                  <a16:creationId xmlns:a16="http://schemas.microsoft.com/office/drawing/2014/main" id="{83CDB909-7B77-4C26-8646-C4ABB5AE027D}"/>
                </a:ext>
              </a:extLst>
            </p:cNvPr>
            <p:cNvPicPr>
              <a:picLocks noChangeAspect="1" noChangeArrowheads="1"/>
            </p:cNvPicPr>
            <p:nvPr/>
          </p:nvPicPr>
          <p:blipFill>
            <a:blip r:embed="rId2">
              <a:clrChange>
                <a:clrFrom>
                  <a:srgbClr val="23AC38"/>
                </a:clrFrom>
                <a:clrTo>
                  <a:srgbClr val="23AC38">
                    <a:alpha val="0"/>
                  </a:srgbClr>
                </a:clrTo>
              </a:clrChange>
              <a:extLst>
                <a:ext uri="{28A0092B-C50C-407E-A947-70E740481C1C}">
                  <a14:useLocalDpi xmlns:a14="http://schemas.microsoft.com/office/drawing/2010/main" val="0"/>
                </a:ext>
              </a:extLst>
            </a:blip>
            <a:srcRect/>
            <a:stretch>
              <a:fillRect/>
            </a:stretch>
          </p:blipFill>
          <p:spPr bwMode="auto">
            <a:xfrm>
              <a:off x="2497282" y="3636655"/>
              <a:ext cx="4192708" cy="72844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1" name="正方形/長方形 10">
            <a:extLst>
              <a:ext uri="{FF2B5EF4-FFF2-40B4-BE49-F238E27FC236}">
                <a16:creationId xmlns:a16="http://schemas.microsoft.com/office/drawing/2014/main" id="{6D4795E7-6518-4943-81C3-57CA69753C68}"/>
              </a:ext>
            </a:extLst>
          </p:cNvPr>
          <p:cNvSpPr/>
          <p:nvPr/>
        </p:nvSpPr>
        <p:spPr>
          <a:xfrm>
            <a:off x="0" y="2276475"/>
            <a:ext cx="9144000" cy="12239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196" name="縦書きタイトル 4">
            <a:extLst>
              <a:ext uri="{FF2B5EF4-FFF2-40B4-BE49-F238E27FC236}">
                <a16:creationId xmlns:a16="http://schemas.microsoft.com/office/drawing/2014/main" id="{E716DE66-9530-4DA5-A968-8505757A96CF}"/>
              </a:ext>
            </a:extLst>
          </p:cNvPr>
          <p:cNvSpPr>
            <a:spLocks noGrp="1" noChangeArrowheads="1"/>
          </p:cNvSpPr>
          <p:nvPr>
            <p:ph type="subTitle" idx="1"/>
          </p:nvPr>
        </p:nvSpPr>
        <p:spPr>
          <a:xfrm>
            <a:off x="971550" y="2276475"/>
            <a:ext cx="7200900" cy="1223963"/>
          </a:xfrm>
        </p:spPr>
        <p:txBody>
          <a:bodyPr/>
          <a:lstStyle/>
          <a:p>
            <a:r>
              <a:rPr lang="ja-JP" altLang="en-US" sz="3200" b="1" dirty="0">
                <a:solidFill>
                  <a:schemeClr val="bg1"/>
                </a:solidFill>
                <a:latin typeface="HG丸ｺﾞｼｯｸM-PRO" panose="020F0600000000000000" pitchFamily="50" charset="-128"/>
                <a:ea typeface="HG丸ｺﾞｼｯｸM-PRO" panose="020F0600000000000000" pitchFamily="50" charset="-128"/>
              </a:rPr>
              <a:t>大阪府育英会予約奨学生の募集</a:t>
            </a:r>
          </a:p>
        </p:txBody>
      </p:sp>
      <p:sp>
        <p:nvSpPr>
          <p:cNvPr id="8197" name="縦書きタイトル 4">
            <a:extLst>
              <a:ext uri="{FF2B5EF4-FFF2-40B4-BE49-F238E27FC236}">
                <a16:creationId xmlns:a16="http://schemas.microsoft.com/office/drawing/2014/main" id="{0945AD0A-2159-412E-AD90-82248AA77F47}"/>
              </a:ext>
            </a:extLst>
          </p:cNvPr>
          <p:cNvSpPr txBox="1">
            <a:spLocks noChangeArrowheads="1"/>
          </p:cNvSpPr>
          <p:nvPr/>
        </p:nvSpPr>
        <p:spPr bwMode="auto">
          <a:xfrm>
            <a:off x="269453" y="4509120"/>
            <a:ext cx="86423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tx1"/>
              </a:buClr>
              <a:buFont typeface="Wingdings" panose="05000000000000000000" pitchFamily="2" charset="2"/>
              <a:buChar char=""/>
              <a:defRPr kumimoji="1" sz="2200">
                <a:solidFill>
                  <a:schemeClr val="tx1"/>
                </a:solidFill>
                <a:latin typeface="Corbel" panose="020B0503020204020204" pitchFamily="34" charset="0"/>
                <a:ea typeface="ＭＳ ゴシック" panose="020B0609070205080204" pitchFamily="49" charset="-128"/>
              </a:defRPr>
            </a:lvl1pPr>
            <a:lvl2pPr>
              <a:lnSpc>
                <a:spcPct val="90000"/>
              </a:lnSpc>
              <a:spcBef>
                <a:spcPts val="200"/>
              </a:spcBef>
              <a:spcAft>
                <a:spcPts val="400"/>
              </a:spcAft>
              <a:buClr>
                <a:schemeClr val="tx1"/>
              </a:buClr>
              <a:buFont typeface="Wingdings" panose="05000000000000000000" pitchFamily="2" charset="2"/>
              <a:buChar char=""/>
              <a:defRPr kumimoji="1" sz="2000">
                <a:solidFill>
                  <a:schemeClr val="tx1"/>
                </a:solidFill>
                <a:latin typeface="Corbel" panose="020B0503020204020204" pitchFamily="34" charset="0"/>
                <a:ea typeface="ＭＳ ゴシック" panose="020B0609070205080204" pitchFamily="49" charset="-128"/>
              </a:defRPr>
            </a:lvl2pPr>
            <a:lvl3pPr>
              <a:lnSpc>
                <a:spcPct val="90000"/>
              </a:lnSpc>
              <a:spcBef>
                <a:spcPts val="200"/>
              </a:spcBef>
              <a:spcAft>
                <a:spcPts val="400"/>
              </a:spcAft>
              <a:buClr>
                <a:schemeClr val="tx1"/>
              </a:buClr>
              <a:buFont typeface="Wingdings" panose="05000000000000000000" pitchFamily="2" charset="2"/>
              <a:buChar char=""/>
              <a:defRPr kumimoji="1">
                <a:solidFill>
                  <a:schemeClr val="tx1"/>
                </a:solidFill>
                <a:latin typeface="Corbel" panose="020B0503020204020204" pitchFamily="34" charset="0"/>
                <a:ea typeface="ＭＳ ゴシック" panose="020B0609070205080204" pitchFamily="49" charset="-128"/>
              </a:defRPr>
            </a:lvl3pPr>
            <a:lvl4pPr>
              <a:lnSpc>
                <a:spcPct val="90000"/>
              </a:lnSpc>
              <a:spcBef>
                <a:spcPts val="200"/>
              </a:spcBef>
              <a:spcAft>
                <a:spcPts val="400"/>
              </a:spcAft>
              <a:buClr>
                <a:schemeClr val="tx1"/>
              </a:buClr>
              <a:buFont typeface="Wingdings" panose="05000000000000000000" pitchFamily="2" charset="2"/>
              <a:buChar char=""/>
              <a:defRPr kumimoji="1" sz="1600">
                <a:solidFill>
                  <a:schemeClr val="tx1"/>
                </a:solidFill>
                <a:latin typeface="Corbel" panose="020B0503020204020204" pitchFamily="34" charset="0"/>
                <a:ea typeface="ＭＳ ゴシック" panose="020B0609070205080204" pitchFamily="49" charset="-128"/>
              </a:defRPr>
            </a:lvl4pPr>
            <a:lvl5pPr>
              <a:lnSpc>
                <a:spcPct val="90000"/>
              </a:lnSpc>
              <a:spcBef>
                <a:spcPts val="200"/>
              </a:spcBef>
              <a:spcAft>
                <a:spcPts val="400"/>
              </a:spcAft>
              <a:buClr>
                <a:schemeClr val="tx1"/>
              </a:buClr>
              <a:buFont typeface="Wingdings" panose="05000000000000000000" pitchFamily="2" charset="2"/>
              <a:buChar char=""/>
              <a:defRPr kumimoji="1" sz="1600">
                <a:solidFill>
                  <a:schemeClr val="tx1"/>
                </a:solidFill>
                <a:latin typeface="Corbel" panose="020B0503020204020204" pitchFamily="34" charset="0"/>
                <a:ea typeface="ＭＳ ゴシック" panose="020B0609070205080204" pitchFamily="49" charset="-128"/>
              </a:defRPr>
            </a:lvl5pPr>
            <a:lvl6pPr fontAlgn="base">
              <a:lnSpc>
                <a:spcPct val="90000"/>
              </a:lnSpc>
              <a:spcBef>
                <a:spcPts val="200"/>
              </a:spcBef>
              <a:spcAft>
                <a:spcPts val="400"/>
              </a:spcAft>
              <a:buClr>
                <a:schemeClr val="tx1"/>
              </a:buClr>
              <a:buFont typeface="Wingdings" panose="05000000000000000000" pitchFamily="2" charset="2"/>
              <a:buChar char=""/>
              <a:defRPr kumimoji="1" sz="1600">
                <a:solidFill>
                  <a:schemeClr val="tx1"/>
                </a:solidFill>
                <a:latin typeface="Corbel" panose="020B0503020204020204" pitchFamily="34" charset="0"/>
                <a:ea typeface="ＭＳ ゴシック" panose="020B0609070205080204" pitchFamily="49" charset="-128"/>
              </a:defRPr>
            </a:lvl6pPr>
            <a:lvl7pPr fontAlgn="base">
              <a:lnSpc>
                <a:spcPct val="90000"/>
              </a:lnSpc>
              <a:spcBef>
                <a:spcPts val="200"/>
              </a:spcBef>
              <a:spcAft>
                <a:spcPts val="400"/>
              </a:spcAft>
              <a:buClr>
                <a:schemeClr val="tx1"/>
              </a:buClr>
              <a:buFont typeface="Wingdings" panose="05000000000000000000" pitchFamily="2" charset="2"/>
              <a:buChar char=""/>
              <a:defRPr kumimoji="1" sz="1600">
                <a:solidFill>
                  <a:schemeClr val="tx1"/>
                </a:solidFill>
                <a:latin typeface="Corbel" panose="020B0503020204020204" pitchFamily="34" charset="0"/>
                <a:ea typeface="ＭＳ ゴシック" panose="020B0609070205080204" pitchFamily="49" charset="-128"/>
              </a:defRPr>
            </a:lvl7pPr>
            <a:lvl8pPr fontAlgn="base">
              <a:lnSpc>
                <a:spcPct val="90000"/>
              </a:lnSpc>
              <a:spcBef>
                <a:spcPts val="200"/>
              </a:spcBef>
              <a:spcAft>
                <a:spcPts val="400"/>
              </a:spcAft>
              <a:buClr>
                <a:schemeClr val="tx1"/>
              </a:buClr>
              <a:buFont typeface="Wingdings" panose="05000000000000000000" pitchFamily="2" charset="2"/>
              <a:buChar char=""/>
              <a:defRPr kumimoji="1" sz="1600">
                <a:solidFill>
                  <a:schemeClr val="tx1"/>
                </a:solidFill>
                <a:latin typeface="Corbel" panose="020B0503020204020204" pitchFamily="34" charset="0"/>
                <a:ea typeface="ＭＳ ゴシック" panose="020B0609070205080204" pitchFamily="49" charset="-128"/>
              </a:defRPr>
            </a:lvl8pPr>
            <a:lvl9pPr fontAlgn="base">
              <a:lnSpc>
                <a:spcPct val="90000"/>
              </a:lnSpc>
              <a:spcBef>
                <a:spcPts val="200"/>
              </a:spcBef>
              <a:spcAft>
                <a:spcPts val="400"/>
              </a:spcAft>
              <a:buClr>
                <a:schemeClr val="tx1"/>
              </a:buClr>
              <a:buFont typeface="Wingdings" panose="05000000000000000000" pitchFamily="2" charset="2"/>
              <a:buChar char=""/>
              <a:defRPr kumimoji="1" sz="1600">
                <a:solidFill>
                  <a:schemeClr val="tx1"/>
                </a:solidFill>
                <a:latin typeface="Corbel" panose="020B0503020204020204" pitchFamily="34" charset="0"/>
                <a:ea typeface="ＭＳ ゴシック" panose="020B0609070205080204" pitchFamily="49" charset="-128"/>
              </a:defRPr>
            </a:lvl9pPr>
          </a:lstStyle>
          <a:p>
            <a:pPr algn="ctr" eaLnBrk="1" hangingPunct="1">
              <a:buFont typeface="Wingdings" panose="05000000000000000000" pitchFamily="2" charset="2"/>
              <a:buNone/>
            </a:pPr>
            <a:r>
              <a:rPr lang="ja-JP" altLang="en-US" sz="2400" b="1" dirty="0">
                <a:latin typeface="HG丸ｺﾞｼｯｸM-PRO" panose="020F0600000000000000" pitchFamily="50" charset="-128"/>
                <a:ea typeface="HG丸ｺﾞｼｯｸM-PRO" panose="020F0600000000000000" pitchFamily="50" charset="-128"/>
              </a:rPr>
              <a:t>令和 </a:t>
            </a:r>
            <a:r>
              <a:rPr lang="en-US" altLang="ja-JP" sz="2400" b="1" dirty="0">
                <a:latin typeface="HG丸ｺﾞｼｯｸM-PRO" panose="020F0600000000000000" pitchFamily="50" charset="-128"/>
                <a:ea typeface="HG丸ｺﾞｼｯｸM-PRO" panose="020F0600000000000000" pitchFamily="50" charset="-128"/>
              </a:rPr>
              <a:t>5</a:t>
            </a:r>
            <a:r>
              <a:rPr lang="ja-JP" altLang="en-US" sz="2400" b="1" dirty="0">
                <a:latin typeface="HG丸ｺﾞｼｯｸM-PRO" panose="020F0600000000000000" pitchFamily="50" charset="-128"/>
                <a:ea typeface="HG丸ｺﾞｼｯｸM-PRO" panose="020F0600000000000000" pitchFamily="50" charset="-128"/>
              </a:rPr>
              <a:t>年 ８月</a:t>
            </a:r>
          </a:p>
        </p:txBody>
      </p:sp>
      <p:sp>
        <p:nvSpPr>
          <p:cNvPr id="2" name="正方形/長方形 1">
            <a:extLst>
              <a:ext uri="{FF2B5EF4-FFF2-40B4-BE49-F238E27FC236}">
                <a16:creationId xmlns:a16="http://schemas.microsoft.com/office/drawing/2014/main" id="{E7C736C1-C46C-6599-E279-FBFE4309B7EC}"/>
              </a:ext>
            </a:extLst>
          </p:cNvPr>
          <p:cNvSpPr/>
          <p:nvPr/>
        </p:nvSpPr>
        <p:spPr>
          <a:xfrm>
            <a:off x="5899968" y="6253832"/>
            <a:ext cx="2776488" cy="57606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生徒・保護者さま向け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縦書きテキスト プレースホルダー 2">
            <a:extLst>
              <a:ext uri="{FF2B5EF4-FFF2-40B4-BE49-F238E27FC236}">
                <a16:creationId xmlns:a16="http://schemas.microsoft.com/office/drawing/2014/main" id="{D7BD2F44-4A37-4624-8651-102F8C74D194}"/>
              </a:ext>
            </a:extLst>
          </p:cNvPr>
          <p:cNvSpPr txBox="1">
            <a:spLocks noChangeArrowheads="1"/>
          </p:cNvSpPr>
          <p:nvPr/>
        </p:nvSpPr>
        <p:spPr bwMode="auto">
          <a:xfrm>
            <a:off x="163997" y="736217"/>
            <a:ext cx="6784492" cy="4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＜参考＞「課税標準額」・「調整控除の額」の確認方法</a:t>
            </a: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２．給与収入以外の方（自営業者など）</a:t>
            </a:r>
            <a:endParaRPr lang="en-US" altLang="ja-JP" sz="1700" b="1" dirty="0">
              <a:latin typeface="HG丸ｺﾞｼｯｸM-PRO" panose="020F0600000000000000" pitchFamily="50" charset="-128"/>
              <a:ea typeface="HG丸ｺﾞｼｯｸM-PRO" panose="020F0600000000000000" pitchFamily="50" charset="-128"/>
            </a:endParaRPr>
          </a:p>
        </p:txBody>
      </p:sp>
      <p:grpSp>
        <p:nvGrpSpPr>
          <p:cNvPr id="15364" name="グループ化 15">
            <a:extLst>
              <a:ext uri="{FF2B5EF4-FFF2-40B4-BE49-F238E27FC236}">
                <a16:creationId xmlns:a16="http://schemas.microsoft.com/office/drawing/2014/main" id="{30B8F675-B369-485B-9326-9796FF666197}"/>
              </a:ext>
            </a:extLst>
          </p:cNvPr>
          <p:cNvGrpSpPr>
            <a:grpSpLocks/>
          </p:cNvGrpSpPr>
          <p:nvPr/>
        </p:nvGrpSpPr>
        <p:grpSpPr bwMode="auto">
          <a:xfrm>
            <a:off x="0" y="0"/>
            <a:ext cx="9144000" cy="6737350"/>
            <a:chOff x="-1" y="0"/>
            <a:chExt cx="9144001" cy="6737471"/>
          </a:xfrm>
        </p:grpSpPr>
        <p:grpSp>
          <p:nvGrpSpPr>
            <p:cNvPr id="15393" name="グループ化 17">
              <a:extLst>
                <a:ext uri="{FF2B5EF4-FFF2-40B4-BE49-F238E27FC236}">
                  <a16:creationId xmlns:a16="http://schemas.microsoft.com/office/drawing/2014/main" id="{A1FA95D9-9F0A-4351-BF24-4C3046B32521}"/>
                </a:ext>
              </a:extLst>
            </p:cNvPr>
            <p:cNvGrpSpPr>
              <a:grpSpLocks/>
            </p:cNvGrpSpPr>
            <p:nvPr/>
          </p:nvGrpSpPr>
          <p:grpSpPr bwMode="auto">
            <a:xfrm>
              <a:off x="-1" y="0"/>
              <a:ext cx="9144001" cy="584680"/>
              <a:chOff x="-1" y="0"/>
              <a:chExt cx="9144001" cy="584680"/>
            </a:xfrm>
          </p:grpSpPr>
          <p:pic>
            <p:nvPicPr>
              <p:cNvPr id="15397" name="図 24">
                <a:extLst>
                  <a:ext uri="{FF2B5EF4-FFF2-40B4-BE49-F238E27FC236}">
                    <a16:creationId xmlns:a16="http://schemas.microsoft.com/office/drawing/2014/main" id="{D880CB13-2C51-4B5D-ADF5-22014EE9C6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F2DDA6BF-BADE-4A8E-B605-F7EE5515078D}"/>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BA0C23A3-D2A2-42E1-B633-5E24789ADAEE}"/>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7E363C09-40E7-4DA0-A1CB-F3FDFF339912}"/>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申込資格について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5394" name="グループ化 18">
              <a:extLst>
                <a:ext uri="{FF2B5EF4-FFF2-40B4-BE49-F238E27FC236}">
                  <a16:creationId xmlns:a16="http://schemas.microsoft.com/office/drawing/2014/main" id="{5A3C2197-3E3B-4603-8DA7-7E09C67A1D8F}"/>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59C49D8E-083D-4CE4-BA1B-227EB790A5D7}"/>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3B53999B-A77C-4013-B618-69EA7959926A}"/>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24" name="正方形/長方形 23">
            <a:extLst>
              <a:ext uri="{FF2B5EF4-FFF2-40B4-BE49-F238E27FC236}">
                <a16:creationId xmlns:a16="http://schemas.microsoft.com/office/drawing/2014/main" id="{EE84C61E-8310-4ADD-A9DD-231A96F23FA5}"/>
              </a:ext>
            </a:extLst>
          </p:cNvPr>
          <p:cNvSpPr/>
          <p:nvPr/>
        </p:nvSpPr>
        <p:spPr>
          <a:xfrm>
            <a:off x="8609537" y="6305423"/>
            <a:ext cx="507176"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８</a:t>
            </a:r>
          </a:p>
        </p:txBody>
      </p:sp>
      <p:graphicFrame>
        <p:nvGraphicFramePr>
          <p:cNvPr id="3" name="表 2">
            <a:extLst>
              <a:ext uri="{FF2B5EF4-FFF2-40B4-BE49-F238E27FC236}">
                <a16:creationId xmlns:a16="http://schemas.microsoft.com/office/drawing/2014/main" id="{BDD50362-7B1F-5EC5-1691-69E5F19A2B79}"/>
              </a:ext>
            </a:extLst>
          </p:cNvPr>
          <p:cNvGraphicFramePr>
            <a:graphicFrameLocks noGrp="1"/>
          </p:cNvGraphicFramePr>
          <p:nvPr>
            <p:extLst>
              <p:ext uri="{D42A27DB-BD31-4B8C-83A1-F6EECF244321}">
                <p14:modId xmlns:p14="http://schemas.microsoft.com/office/powerpoint/2010/main" val="2024071466"/>
              </p:ext>
            </p:extLst>
          </p:nvPr>
        </p:nvGraphicFramePr>
        <p:xfrm>
          <a:off x="395536" y="1484784"/>
          <a:ext cx="5112568" cy="323528"/>
        </p:xfrm>
        <a:graphic>
          <a:graphicData uri="http://schemas.openxmlformats.org/drawingml/2006/table">
            <a:tbl>
              <a:tblPr>
                <a:tableStyleId>{5C22544A-7EE6-4342-B048-85BDC9FD1C3A}</a:tableStyleId>
              </a:tblPr>
              <a:tblGrid>
                <a:gridCol w="5112568">
                  <a:extLst>
                    <a:ext uri="{9D8B030D-6E8A-4147-A177-3AD203B41FA5}">
                      <a16:colId xmlns:a16="http://schemas.microsoft.com/office/drawing/2014/main" val="92473796"/>
                    </a:ext>
                  </a:extLst>
                </a:gridCol>
              </a:tblGrid>
              <a:tr h="323528">
                <a:tc>
                  <a:txBody>
                    <a:bodyPr/>
                    <a:lstStyle/>
                    <a:p>
                      <a:pPr algn="l" fontAlgn="ctr"/>
                      <a:r>
                        <a:rPr lang="ja-JP" altLang="en-US" sz="1100" u="none" strike="noStrike" dirty="0">
                          <a:effectLst/>
                        </a:rPr>
                        <a:t>　　● 市民税・府民税   納税通知書兼税額決定（充当）通知書</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noFill/>
                  </a:tcPr>
                </a:tc>
                <a:extLst>
                  <a:ext uri="{0D108BD9-81ED-4DB2-BD59-A6C34878D82A}">
                    <a16:rowId xmlns:a16="http://schemas.microsoft.com/office/drawing/2014/main" val="3169732708"/>
                  </a:ext>
                </a:extLst>
              </a:tr>
            </a:tbl>
          </a:graphicData>
        </a:graphic>
      </p:graphicFrame>
      <p:pic>
        <p:nvPicPr>
          <p:cNvPr id="4" name="図 3">
            <a:extLst>
              <a:ext uri="{FF2B5EF4-FFF2-40B4-BE49-F238E27FC236}">
                <a16:creationId xmlns:a16="http://schemas.microsoft.com/office/drawing/2014/main" id="{F0663073-6AA3-4014-98B4-55C7ECA858F5}"/>
              </a:ext>
            </a:extLst>
          </p:cNvPr>
          <p:cNvPicPr>
            <a:picLocks noChangeAspect="1" noChangeArrowheads="1"/>
            <a:extLst>
              <a:ext uri="{84589F7E-364E-4C9E-8A38-B11213B215E9}">
                <a14:cameraTool xmlns:a14="http://schemas.microsoft.com/office/drawing/2010/main" cellRange="自営業者①!$A$1:$CF$182" spid="_x0000_s11598"/>
              </a:ext>
            </a:extLst>
          </p:cNvPicPr>
          <p:nvPr/>
        </p:nvPicPr>
        <p:blipFill rotWithShape="1">
          <a:blip r:embed="rId3"/>
          <a:srcRect l="1247" t="1318" r="1348" b="1961"/>
          <a:stretch>
            <a:fillRect/>
          </a:stretch>
        </p:blipFill>
        <p:spPr bwMode="auto">
          <a:xfrm>
            <a:off x="703751" y="1971250"/>
            <a:ext cx="3669701" cy="178127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819EC6F8-6B62-4058-84CB-8915473313DD}"/>
              </a:ext>
            </a:extLst>
          </p:cNvPr>
          <p:cNvPicPr>
            <a:picLocks noChangeAspect="1" noChangeArrowheads="1"/>
            <a:extLst>
              <a:ext uri="{84589F7E-364E-4C9E-8A38-B11213B215E9}">
                <a14:cameraTool xmlns:a14="http://schemas.microsoft.com/office/drawing/2010/main" cellRange="自営業者②!$A$2:$CF$169" spid="_x0000_s11599"/>
              </a:ext>
            </a:extLst>
          </p:cNvPicPr>
          <p:nvPr/>
        </p:nvPicPr>
        <p:blipFill rotWithShape="1">
          <a:blip r:embed="rId4"/>
          <a:srcRect l="1272" t="2037" r="1354" b="2014"/>
          <a:stretch>
            <a:fillRect/>
          </a:stretch>
        </p:blipFill>
        <p:spPr bwMode="auto">
          <a:xfrm>
            <a:off x="1313048" y="2556782"/>
            <a:ext cx="3597966" cy="1600419"/>
          </a:xfrm>
          <a:prstGeom prst="rect">
            <a:avLst/>
          </a:prstGeom>
          <a:solidFill>
            <a:schemeClr val="bg1"/>
          </a:solidFill>
          <a:ln w="12700">
            <a:solidFill>
              <a:schemeClr val="tx1"/>
            </a:solidFill>
          </a:ln>
        </p:spPr>
      </p:pic>
      <p:sp>
        <p:nvSpPr>
          <p:cNvPr id="8" name="角丸四角形 40">
            <a:extLst>
              <a:ext uri="{FF2B5EF4-FFF2-40B4-BE49-F238E27FC236}">
                <a16:creationId xmlns:a16="http://schemas.microsoft.com/office/drawing/2014/main" id="{00000000-0008-0000-0000-000029000000}"/>
              </a:ext>
            </a:extLst>
          </p:cNvPr>
          <p:cNvSpPr/>
          <p:nvPr/>
        </p:nvSpPr>
        <p:spPr>
          <a:xfrm>
            <a:off x="1313048" y="3401078"/>
            <a:ext cx="1863080" cy="747349"/>
          </a:xfrm>
          <a:prstGeom prst="roundRect">
            <a:avLst>
              <a:gd name="adj" fmla="val 2255"/>
            </a:avLst>
          </a:prstGeom>
          <a:solidFill>
            <a:schemeClr val="accent1">
              <a:alpha val="34000"/>
            </a:schemeClr>
          </a:solidFill>
          <a:ln w="19050">
            <a:solidFill>
              <a:sysClr val="windowText" lastClr="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四角形吹き出し 47">
            <a:extLst>
              <a:ext uri="{FF2B5EF4-FFF2-40B4-BE49-F238E27FC236}">
                <a16:creationId xmlns:a16="http://schemas.microsoft.com/office/drawing/2014/main" id="{00000000-0008-0000-0000-000030000000}"/>
              </a:ext>
            </a:extLst>
          </p:cNvPr>
          <p:cNvSpPr/>
          <p:nvPr/>
        </p:nvSpPr>
        <p:spPr>
          <a:xfrm>
            <a:off x="4770550" y="2363103"/>
            <a:ext cx="3478162" cy="1573199"/>
          </a:xfrm>
          <a:prstGeom prst="wedgeRectCallout">
            <a:avLst>
              <a:gd name="adj1" fmla="val -94625"/>
              <a:gd name="adj2" fmla="val 26069"/>
            </a:avLst>
          </a:prstGeom>
          <a:solidFill>
            <a:schemeClr val="bg1"/>
          </a:solidFill>
          <a:ln w="19050">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pic>
        <p:nvPicPr>
          <p:cNvPr id="6" name="図 5">
            <a:extLst>
              <a:ext uri="{FF2B5EF4-FFF2-40B4-BE49-F238E27FC236}">
                <a16:creationId xmlns:a16="http://schemas.microsoft.com/office/drawing/2014/main" id="{00000000-0008-0000-0000-000023000000}"/>
              </a:ext>
            </a:extLst>
          </p:cNvPr>
          <p:cNvPicPr>
            <a:picLocks noChangeAspect="1" noChangeArrowheads="1"/>
            <a:extLst>
              <a:ext uri="{84589F7E-364E-4C9E-8A38-B11213B215E9}">
                <a14:cameraTool xmlns:a14="http://schemas.microsoft.com/office/drawing/2010/main" cellRange="自営業者①!#REF!" spid="_x0000_s11600"/>
              </a:ext>
            </a:extLst>
          </p:cNvPicPr>
          <p:nvPr/>
        </p:nvPicPr>
        <p:blipFill rotWithShape="1">
          <a:blip r:embed="rId5"/>
          <a:srcRect l="1012" t="36469" r="32481" b="3798"/>
          <a:stretch>
            <a:fillRect/>
          </a:stretch>
        </p:blipFill>
        <p:spPr bwMode="auto">
          <a:xfrm>
            <a:off x="4866817" y="2443799"/>
            <a:ext cx="3277238" cy="1411805"/>
          </a:xfrm>
          <a:prstGeom prst="rect">
            <a:avLst/>
          </a:prstGeom>
          <a:solidFill>
            <a:schemeClr val="bg1"/>
          </a:solidFill>
        </p:spPr>
      </p:pic>
      <p:sp>
        <p:nvSpPr>
          <p:cNvPr id="9" name="正方形/長方形 8">
            <a:extLst>
              <a:ext uri="{FF2B5EF4-FFF2-40B4-BE49-F238E27FC236}">
                <a16:creationId xmlns:a16="http://schemas.microsoft.com/office/drawing/2014/main" id="{00000000-0008-0000-0000-000037000000}"/>
              </a:ext>
            </a:extLst>
          </p:cNvPr>
          <p:cNvSpPr/>
          <p:nvPr/>
        </p:nvSpPr>
        <p:spPr>
          <a:xfrm>
            <a:off x="7380312" y="2691996"/>
            <a:ext cx="698221" cy="1060532"/>
          </a:xfrm>
          <a:prstGeom prst="rect">
            <a:avLst/>
          </a:prstGeom>
          <a:solidFill>
            <a:schemeClr val="accent1">
              <a:alpha val="47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角丸四角形 1">
            <a:extLst>
              <a:ext uri="{FF2B5EF4-FFF2-40B4-BE49-F238E27FC236}">
                <a16:creationId xmlns:a16="http://schemas.microsoft.com/office/drawing/2014/main" id="{A3E9D12D-F46A-4EC5-970A-700AFDD3DF46}"/>
              </a:ext>
            </a:extLst>
          </p:cNvPr>
          <p:cNvSpPr/>
          <p:nvPr/>
        </p:nvSpPr>
        <p:spPr>
          <a:xfrm>
            <a:off x="7417221" y="2750118"/>
            <a:ext cx="592448" cy="228454"/>
          </a:xfrm>
          <a:prstGeom prst="roundRect">
            <a:avLst>
              <a:gd name="adj" fmla="val 0"/>
            </a:avLst>
          </a:prstGeom>
          <a:solidFill>
            <a:schemeClr val="bg1"/>
          </a:solidFill>
          <a:ln w="9525">
            <a:solidFill>
              <a:sysClr val="windowText" lastClr="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合 計 額</a:t>
            </a:r>
          </a:p>
        </p:txBody>
      </p:sp>
      <p:sp>
        <p:nvSpPr>
          <p:cNvPr id="11" name="角丸四角形 1">
            <a:extLst>
              <a:ext uri="{FF2B5EF4-FFF2-40B4-BE49-F238E27FC236}">
                <a16:creationId xmlns:a16="http://schemas.microsoft.com/office/drawing/2014/main" id="{84A56E01-EE84-4306-964B-F6DB6EB97E5D}"/>
              </a:ext>
            </a:extLst>
          </p:cNvPr>
          <p:cNvSpPr/>
          <p:nvPr/>
        </p:nvSpPr>
        <p:spPr>
          <a:xfrm>
            <a:off x="7041111" y="1936801"/>
            <a:ext cx="1159740" cy="302203"/>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ysClr val="windowText" lastClr="000000"/>
                </a:solidFill>
                <a:latin typeface="HG丸ｺﾞｼｯｸM-PRO" panose="020F0600000000000000" pitchFamily="50" charset="-128"/>
                <a:ea typeface="HG丸ｺﾞｼｯｸM-PRO" panose="020F0600000000000000" pitchFamily="50" charset="-128"/>
              </a:rPr>
              <a:t>Ⓐ 課税標準額</a:t>
            </a:r>
          </a:p>
        </p:txBody>
      </p:sp>
      <p:sp>
        <p:nvSpPr>
          <p:cNvPr id="12" name="右矢印 55">
            <a:extLst>
              <a:ext uri="{FF2B5EF4-FFF2-40B4-BE49-F238E27FC236}">
                <a16:creationId xmlns:a16="http://schemas.microsoft.com/office/drawing/2014/main" id="{00000000-0008-0000-0000-000038000000}"/>
              </a:ext>
            </a:extLst>
          </p:cNvPr>
          <p:cNvSpPr/>
          <p:nvPr/>
        </p:nvSpPr>
        <p:spPr>
          <a:xfrm rot="5400000">
            <a:off x="7814847" y="2371471"/>
            <a:ext cx="444286" cy="153617"/>
          </a:xfrm>
          <a:prstGeom prst="rightArrow">
            <a:avLst>
              <a:gd name="adj1" fmla="val 50000"/>
              <a:gd name="adj2" fmla="val 102542"/>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13" name="図 12">
            <a:extLst>
              <a:ext uri="{FF2B5EF4-FFF2-40B4-BE49-F238E27FC236}">
                <a16:creationId xmlns:a16="http://schemas.microsoft.com/office/drawing/2014/main" id="{654B6995-029A-4B62-9DC9-5A29C7149837}"/>
              </a:ext>
            </a:extLst>
          </p:cNvPr>
          <p:cNvPicPr>
            <a:picLocks noChangeAspect="1" noChangeArrowheads="1"/>
            <a:extLst>
              <a:ext uri="{84589F7E-364E-4C9E-8A38-B11213B215E9}">
                <a14:cameraTool xmlns:a14="http://schemas.microsoft.com/office/drawing/2010/main" cellRange="自営業者③!$A$3:$CF$148" spid="_x0000_s11594"/>
              </a:ext>
            </a:extLst>
          </p:cNvPicPr>
          <p:nvPr/>
        </p:nvPicPr>
        <p:blipFill rotWithShape="1">
          <a:blip r:embed="rId6"/>
          <a:srcRect l="1227" t="2462" r="1264" b="2447"/>
          <a:stretch>
            <a:fillRect/>
          </a:stretch>
        </p:blipFill>
        <p:spPr bwMode="auto">
          <a:xfrm>
            <a:off x="706342" y="4865076"/>
            <a:ext cx="3677403" cy="140811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4" name="四角形吹き出し 48">
            <a:extLst>
              <a:ext uri="{FF2B5EF4-FFF2-40B4-BE49-F238E27FC236}">
                <a16:creationId xmlns:a16="http://schemas.microsoft.com/office/drawing/2014/main" id="{00000000-0008-0000-0000-000031000000}"/>
              </a:ext>
            </a:extLst>
          </p:cNvPr>
          <p:cNvSpPr/>
          <p:nvPr/>
        </p:nvSpPr>
        <p:spPr>
          <a:xfrm>
            <a:off x="4679054" y="4815520"/>
            <a:ext cx="3510858" cy="1447105"/>
          </a:xfrm>
          <a:prstGeom prst="wedgeRectCallout">
            <a:avLst>
              <a:gd name="adj1" fmla="val -109509"/>
              <a:gd name="adj2" fmla="val -12847"/>
            </a:avLst>
          </a:prstGeom>
          <a:solidFill>
            <a:sysClr val="window" lastClr="FFFFFF"/>
          </a:solidFill>
          <a:ln w="19050">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pic>
        <p:nvPicPr>
          <p:cNvPr id="15" name="図 14">
            <a:extLst>
              <a:ext uri="{FF2B5EF4-FFF2-40B4-BE49-F238E27FC236}">
                <a16:creationId xmlns:a16="http://schemas.microsoft.com/office/drawing/2014/main" id="{00000000-0008-0000-0000-000022000000}"/>
              </a:ext>
            </a:extLst>
          </p:cNvPr>
          <p:cNvPicPr>
            <a:picLocks noChangeAspect="1" noChangeArrowheads="1"/>
            <a:extLst>
              <a:ext uri="{84589F7E-364E-4C9E-8A38-B11213B215E9}">
                <a14:cameraTool xmlns:a14="http://schemas.microsoft.com/office/drawing/2010/main" cellRange="自営業者①!#REF!" spid="_x0000_s11601"/>
              </a:ext>
            </a:extLst>
          </p:cNvPicPr>
          <p:nvPr/>
        </p:nvPicPr>
        <p:blipFill rotWithShape="1">
          <a:blip r:embed="rId7"/>
          <a:srcRect l="1175" r="1"/>
          <a:stretch>
            <a:fillRect/>
          </a:stretch>
        </p:blipFill>
        <p:spPr bwMode="auto">
          <a:xfrm>
            <a:off x="4760393" y="4868346"/>
            <a:ext cx="3318140" cy="1341451"/>
          </a:xfrm>
          <a:prstGeom prst="rect">
            <a:avLst/>
          </a:prstGeom>
          <a:solidFill>
            <a:schemeClr val="bg1"/>
          </a:solidFill>
        </p:spPr>
      </p:pic>
      <p:sp>
        <p:nvSpPr>
          <p:cNvPr id="16" name="角丸四角形 41">
            <a:extLst>
              <a:ext uri="{FF2B5EF4-FFF2-40B4-BE49-F238E27FC236}">
                <a16:creationId xmlns:a16="http://schemas.microsoft.com/office/drawing/2014/main" id="{00000000-0008-0000-0000-00002A000000}"/>
              </a:ext>
            </a:extLst>
          </p:cNvPr>
          <p:cNvSpPr/>
          <p:nvPr/>
        </p:nvSpPr>
        <p:spPr>
          <a:xfrm>
            <a:off x="706342" y="5096056"/>
            <a:ext cx="1692478" cy="697840"/>
          </a:xfrm>
          <a:prstGeom prst="roundRect">
            <a:avLst>
              <a:gd name="adj" fmla="val 3006"/>
            </a:avLst>
          </a:prstGeom>
          <a:solidFill>
            <a:schemeClr val="accent1">
              <a:alpha val="34000"/>
            </a:schemeClr>
          </a:solidFill>
          <a:ln w="19050">
            <a:solidFill>
              <a:sysClr val="windowText" lastClr="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正方形/長方形 16">
            <a:extLst>
              <a:ext uri="{FF2B5EF4-FFF2-40B4-BE49-F238E27FC236}">
                <a16:creationId xmlns:a16="http://schemas.microsoft.com/office/drawing/2014/main" id="{00000000-0008-0000-0000-00003B000000}"/>
              </a:ext>
            </a:extLst>
          </p:cNvPr>
          <p:cNvSpPr/>
          <p:nvPr/>
        </p:nvSpPr>
        <p:spPr>
          <a:xfrm>
            <a:off x="6109352" y="5253668"/>
            <a:ext cx="1006556" cy="127224"/>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角丸四角形 1">
            <a:extLst>
              <a:ext uri="{FF2B5EF4-FFF2-40B4-BE49-F238E27FC236}">
                <a16:creationId xmlns:a16="http://schemas.microsoft.com/office/drawing/2014/main" id="{32E50F1A-DD25-478B-B0EE-7B8723D7EF48}"/>
              </a:ext>
            </a:extLst>
          </p:cNvPr>
          <p:cNvSpPr/>
          <p:nvPr/>
        </p:nvSpPr>
        <p:spPr>
          <a:xfrm>
            <a:off x="6800442" y="4461452"/>
            <a:ext cx="1159740" cy="301673"/>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ysClr val="windowText" lastClr="000000"/>
                </a:solidFill>
                <a:latin typeface="HG丸ｺﾞｼｯｸM-PRO" panose="020F0600000000000000" pitchFamily="50" charset="-128"/>
                <a:ea typeface="HG丸ｺﾞｼｯｸM-PRO" panose="020F0600000000000000" pitchFamily="50" charset="-128"/>
              </a:rPr>
              <a:t>Ⓑ 調整控除額</a:t>
            </a:r>
          </a:p>
        </p:txBody>
      </p:sp>
      <p:sp>
        <p:nvSpPr>
          <p:cNvPr id="19" name="右矢印 55">
            <a:extLst>
              <a:ext uri="{FF2B5EF4-FFF2-40B4-BE49-F238E27FC236}">
                <a16:creationId xmlns:a16="http://schemas.microsoft.com/office/drawing/2014/main" id="{924E79AB-A0F8-4500-96E2-BF83E7AC0191}"/>
              </a:ext>
            </a:extLst>
          </p:cNvPr>
          <p:cNvSpPr/>
          <p:nvPr/>
        </p:nvSpPr>
        <p:spPr>
          <a:xfrm rot="5400000">
            <a:off x="6840169" y="4894848"/>
            <a:ext cx="397065" cy="154412"/>
          </a:xfrm>
          <a:prstGeom prst="rightArrow">
            <a:avLst>
              <a:gd name="adj1" fmla="val 50000"/>
              <a:gd name="adj2" fmla="val 102542"/>
            </a:avLst>
          </a:prstGeom>
        </p:spPr>
        <p:style>
          <a:lnRef idx="2">
            <a:schemeClr val="dk1">
              <a:shade val="50000"/>
            </a:schemeClr>
          </a:lnRef>
          <a:fillRef idx="1">
            <a:schemeClr val="dk1"/>
          </a:fillRef>
          <a:effectRef idx="0">
            <a:schemeClr val="dk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25" name="表 24">
            <a:extLst>
              <a:ext uri="{FF2B5EF4-FFF2-40B4-BE49-F238E27FC236}">
                <a16:creationId xmlns:a16="http://schemas.microsoft.com/office/drawing/2014/main" id="{00D2FD7D-E45A-5342-77A7-9118C097885B}"/>
              </a:ext>
            </a:extLst>
          </p:cNvPr>
          <p:cNvGraphicFramePr>
            <a:graphicFrameLocks noGrp="1"/>
          </p:cNvGraphicFramePr>
          <p:nvPr>
            <p:extLst>
              <p:ext uri="{D42A27DB-BD31-4B8C-83A1-F6EECF244321}">
                <p14:modId xmlns:p14="http://schemas.microsoft.com/office/powerpoint/2010/main" val="3533961739"/>
              </p:ext>
            </p:extLst>
          </p:nvPr>
        </p:nvGraphicFramePr>
        <p:xfrm>
          <a:off x="3953047" y="2609863"/>
          <a:ext cx="762000" cy="17716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90066909"/>
                    </a:ext>
                  </a:extLst>
                </a:gridCol>
              </a:tblGrid>
              <a:tr h="0">
                <a:tc>
                  <a:txBody>
                    <a:bodyPr/>
                    <a:lstStyle/>
                    <a:p>
                      <a:pPr algn="r" fontAlgn="b"/>
                      <a:r>
                        <a:rPr lang="ja-JP" altLang="en-US" sz="1100" b="1" u="none" strike="noStrike" dirty="0">
                          <a:effectLst/>
                        </a:rPr>
                        <a:t>（その１）</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b">
                    <a:noFill/>
                  </a:tcPr>
                </a:tc>
                <a:extLst>
                  <a:ext uri="{0D108BD9-81ED-4DB2-BD59-A6C34878D82A}">
                    <a16:rowId xmlns:a16="http://schemas.microsoft.com/office/drawing/2014/main" val="2371405905"/>
                  </a:ext>
                </a:extLst>
              </a:tr>
            </a:tbl>
          </a:graphicData>
        </a:graphic>
      </p:graphicFrame>
      <p:graphicFrame>
        <p:nvGraphicFramePr>
          <p:cNvPr id="28" name="表 27">
            <a:extLst>
              <a:ext uri="{FF2B5EF4-FFF2-40B4-BE49-F238E27FC236}">
                <a16:creationId xmlns:a16="http://schemas.microsoft.com/office/drawing/2014/main" id="{B94D361F-4FD8-E2E6-1998-92BDF4CEC98D}"/>
              </a:ext>
            </a:extLst>
          </p:cNvPr>
          <p:cNvGraphicFramePr>
            <a:graphicFrameLocks noGrp="1"/>
          </p:cNvGraphicFramePr>
          <p:nvPr>
            <p:extLst>
              <p:ext uri="{D42A27DB-BD31-4B8C-83A1-F6EECF244321}">
                <p14:modId xmlns:p14="http://schemas.microsoft.com/office/powerpoint/2010/main" val="1104384388"/>
              </p:ext>
            </p:extLst>
          </p:nvPr>
        </p:nvGraphicFramePr>
        <p:xfrm>
          <a:off x="707156" y="4627720"/>
          <a:ext cx="687890" cy="177165"/>
        </p:xfrm>
        <a:graphic>
          <a:graphicData uri="http://schemas.openxmlformats.org/drawingml/2006/table">
            <a:tbl>
              <a:tblPr>
                <a:tableStyleId>{5C22544A-7EE6-4342-B048-85BDC9FD1C3A}</a:tableStyleId>
              </a:tblPr>
              <a:tblGrid>
                <a:gridCol w="687890">
                  <a:extLst>
                    <a:ext uri="{9D8B030D-6E8A-4147-A177-3AD203B41FA5}">
                      <a16:colId xmlns:a16="http://schemas.microsoft.com/office/drawing/2014/main" val="1975627873"/>
                    </a:ext>
                  </a:extLst>
                </a:gridCol>
              </a:tblGrid>
              <a:tr h="0">
                <a:tc>
                  <a:txBody>
                    <a:bodyPr/>
                    <a:lstStyle/>
                    <a:p>
                      <a:pPr algn="ctr" fontAlgn="b"/>
                      <a:r>
                        <a:rPr lang="ja-JP" altLang="en-US" sz="1100" b="1" u="none" strike="noStrike" dirty="0">
                          <a:effectLst/>
                        </a:rPr>
                        <a:t>（その２）</a:t>
                      </a:r>
                      <a:endParaRPr lang="ja-JP" altLang="en-US" sz="11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b">
                    <a:noFill/>
                  </a:tcPr>
                </a:tc>
                <a:extLst>
                  <a:ext uri="{0D108BD9-81ED-4DB2-BD59-A6C34878D82A}">
                    <a16:rowId xmlns:a16="http://schemas.microsoft.com/office/drawing/2014/main" val="77992424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グループ化 15">
            <a:extLst>
              <a:ext uri="{FF2B5EF4-FFF2-40B4-BE49-F238E27FC236}">
                <a16:creationId xmlns:a16="http://schemas.microsoft.com/office/drawing/2014/main" id="{30B8F675-B369-485B-9326-9796FF666197}"/>
              </a:ext>
            </a:extLst>
          </p:cNvPr>
          <p:cNvGrpSpPr>
            <a:grpSpLocks/>
          </p:cNvGrpSpPr>
          <p:nvPr/>
        </p:nvGrpSpPr>
        <p:grpSpPr bwMode="auto">
          <a:xfrm>
            <a:off x="0" y="0"/>
            <a:ext cx="9144000" cy="6737350"/>
            <a:chOff x="-1" y="0"/>
            <a:chExt cx="9144001" cy="6737471"/>
          </a:xfrm>
        </p:grpSpPr>
        <p:grpSp>
          <p:nvGrpSpPr>
            <p:cNvPr id="15393" name="グループ化 17">
              <a:extLst>
                <a:ext uri="{FF2B5EF4-FFF2-40B4-BE49-F238E27FC236}">
                  <a16:creationId xmlns:a16="http://schemas.microsoft.com/office/drawing/2014/main" id="{A1FA95D9-9F0A-4351-BF24-4C3046B32521}"/>
                </a:ext>
              </a:extLst>
            </p:cNvPr>
            <p:cNvGrpSpPr>
              <a:grpSpLocks/>
            </p:cNvGrpSpPr>
            <p:nvPr/>
          </p:nvGrpSpPr>
          <p:grpSpPr bwMode="auto">
            <a:xfrm>
              <a:off x="-1" y="0"/>
              <a:ext cx="9144001" cy="584680"/>
              <a:chOff x="-1" y="0"/>
              <a:chExt cx="9144001" cy="584680"/>
            </a:xfrm>
          </p:grpSpPr>
          <p:pic>
            <p:nvPicPr>
              <p:cNvPr id="15397" name="図 24">
                <a:extLst>
                  <a:ext uri="{FF2B5EF4-FFF2-40B4-BE49-F238E27FC236}">
                    <a16:creationId xmlns:a16="http://schemas.microsoft.com/office/drawing/2014/main" id="{D880CB13-2C51-4B5D-ADF5-22014EE9C6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F2DDA6BF-BADE-4A8E-B605-F7EE5515078D}"/>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BA0C23A3-D2A2-42E1-B633-5E24789ADAEE}"/>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7E363C09-40E7-4DA0-A1CB-F3FDFF339912}"/>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申込資格について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5394" name="グループ化 18">
              <a:extLst>
                <a:ext uri="{FF2B5EF4-FFF2-40B4-BE49-F238E27FC236}">
                  <a16:creationId xmlns:a16="http://schemas.microsoft.com/office/drawing/2014/main" id="{5A3C2197-3E3B-4603-8DA7-7E09C67A1D8F}"/>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59C49D8E-083D-4CE4-BA1B-227EB790A5D7}"/>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3B53999B-A77C-4013-B618-69EA7959926A}"/>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24" name="正方形/長方形 23">
            <a:extLst>
              <a:ext uri="{FF2B5EF4-FFF2-40B4-BE49-F238E27FC236}">
                <a16:creationId xmlns:a16="http://schemas.microsoft.com/office/drawing/2014/main" id="{EE84C61E-8310-4ADD-A9DD-231A96F23FA5}"/>
              </a:ext>
            </a:extLst>
          </p:cNvPr>
          <p:cNvSpPr/>
          <p:nvPr/>
        </p:nvSpPr>
        <p:spPr>
          <a:xfrm>
            <a:off x="8609537" y="6305423"/>
            <a:ext cx="507176"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dirty="0">
                <a:solidFill>
                  <a:schemeClr val="tx1"/>
                </a:solidFill>
                <a:latin typeface="HG丸ｺﾞｼｯｸM-PRO" panose="020F0600000000000000" pitchFamily="50" charset="-128"/>
                <a:ea typeface="HG丸ｺﾞｼｯｸM-PRO" panose="020F0600000000000000" pitchFamily="50" charset="-128"/>
              </a:rPr>
              <a:t>9</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縦書きテキスト プレースホルダー 2">
            <a:extLst>
              <a:ext uri="{FF2B5EF4-FFF2-40B4-BE49-F238E27FC236}">
                <a16:creationId xmlns:a16="http://schemas.microsoft.com/office/drawing/2014/main" id="{40DADD46-1558-CF07-8400-975B772D4C95}"/>
              </a:ext>
            </a:extLst>
          </p:cNvPr>
          <p:cNvSpPr txBox="1">
            <a:spLocks noChangeArrowheads="1"/>
          </p:cNvSpPr>
          <p:nvPr/>
        </p:nvSpPr>
        <p:spPr bwMode="auto">
          <a:xfrm>
            <a:off x="163997" y="728244"/>
            <a:ext cx="6784492" cy="4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＜参考＞「課税標準額」・「調整控除の額」の確認方法</a:t>
            </a: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３．前記１及び２の証明書が提出できない方、住民税が非課税の方</a:t>
            </a:r>
            <a:endParaRPr lang="en-US" altLang="ja-JP" sz="1700" b="1" dirty="0">
              <a:latin typeface="HG丸ｺﾞｼｯｸM-PRO" panose="020F0600000000000000" pitchFamily="50" charset="-128"/>
              <a:ea typeface="HG丸ｺﾞｼｯｸM-PRO" panose="020F0600000000000000" pitchFamily="50" charset="-128"/>
            </a:endParaRPr>
          </a:p>
        </p:txBody>
      </p:sp>
      <p:graphicFrame>
        <p:nvGraphicFramePr>
          <p:cNvPr id="4" name="表 3">
            <a:extLst>
              <a:ext uri="{FF2B5EF4-FFF2-40B4-BE49-F238E27FC236}">
                <a16:creationId xmlns:a16="http://schemas.microsoft.com/office/drawing/2014/main" id="{AD48EF3A-683F-5A1C-F20A-B4C903A38235}"/>
              </a:ext>
            </a:extLst>
          </p:cNvPr>
          <p:cNvGraphicFramePr>
            <a:graphicFrameLocks noGrp="1"/>
          </p:cNvGraphicFramePr>
          <p:nvPr>
            <p:extLst>
              <p:ext uri="{D42A27DB-BD31-4B8C-83A1-F6EECF244321}">
                <p14:modId xmlns:p14="http://schemas.microsoft.com/office/powerpoint/2010/main" val="4264809882"/>
              </p:ext>
            </p:extLst>
          </p:nvPr>
        </p:nvGraphicFramePr>
        <p:xfrm>
          <a:off x="387970" y="1484784"/>
          <a:ext cx="3725332" cy="451564"/>
        </p:xfrm>
        <a:graphic>
          <a:graphicData uri="http://schemas.openxmlformats.org/drawingml/2006/table">
            <a:tbl>
              <a:tblPr>
                <a:tableStyleId>{5C22544A-7EE6-4342-B048-85BDC9FD1C3A}</a:tableStyleId>
              </a:tblPr>
              <a:tblGrid>
                <a:gridCol w="3725332">
                  <a:extLst>
                    <a:ext uri="{9D8B030D-6E8A-4147-A177-3AD203B41FA5}">
                      <a16:colId xmlns:a16="http://schemas.microsoft.com/office/drawing/2014/main" val="2442474778"/>
                    </a:ext>
                  </a:extLst>
                </a:gridCol>
              </a:tblGrid>
              <a:tr h="451564">
                <a:tc>
                  <a:txBody>
                    <a:bodyPr/>
                    <a:lstStyle/>
                    <a:p>
                      <a:pPr algn="l" fontAlgn="ctr"/>
                      <a:r>
                        <a:rPr lang="ja-JP" altLang="en-US" sz="1400" u="none" strike="noStrike" dirty="0">
                          <a:effectLst/>
                        </a:rPr>
                        <a:t>　　</a:t>
                      </a:r>
                      <a:r>
                        <a:rPr lang="ja-JP" altLang="en-US" sz="1400" b="1" u="none" strike="noStrike" dirty="0">
                          <a:effectLst/>
                        </a:rPr>
                        <a:t>● 市民税・府民税証明書 </a:t>
                      </a:r>
                      <a:r>
                        <a:rPr lang="en-US" altLang="ja-JP" sz="1400" b="1" u="none" strike="noStrike" dirty="0">
                          <a:effectLst/>
                        </a:rPr>
                        <a:t>〔</a:t>
                      </a:r>
                      <a:r>
                        <a:rPr lang="ja-JP" altLang="en-US" sz="1400" b="1" u="none" strike="noStrike" dirty="0">
                          <a:effectLst/>
                        </a:rPr>
                        <a:t>大阪市の例</a:t>
                      </a:r>
                      <a:r>
                        <a:rPr lang="en-US" altLang="ja-JP" sz="1400" b="1" u="none" strike="noStrike" dirty="0">
                          <a:effectLst/>
                        </a:rPr>
                        <a:t>〕</a:t>
                      </a:r>
                      <a:endParaRPr lang="ja-JP" altLang="en-US" sz="14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0" marR="0" marT="0" marB="0" anchor="ctr">
                    <a:noFill/>
                  </a:tcPr>
                </a:tc>
                <a:extLst>
                  <a:ext uri="{0D108BD9-81ED-4DB2-BD59-A6C34878D82A}">
                    <a16:rowId xmlns:a16="http://schemas.microsoft.com/office/drawing/2014/main" val="4120105929"/>
                  </a:ext>
                </a:extLst>
              </a:tr>
            </a:tbl>
          </a:graphicData>
        </a:graphic>
      </p:graphicFrame>
      <p:pic>
        <p:nvPicPr>
          <p:cNvPr id="5" name="図 4">
            <a:extLst>
              <a:ext uri="{FF2B5EF4-FFF2-40B4-BE49-F238E27FC236}">
                <a16:creationId xmlns:a16="http://schemas.microsoft.com/office/drawing/2014/main" id="{D1201A9B-A29B-4274-834E-1E4CD715D9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299" y="2118343"/>
            <a:ext cx="2475827" cy="319209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吹き出し 44">
            <a:extLst>
              <a:ext uri="{FF2B5EF4-FFF2-40B4-BE49-F238E27FC236}">
                <a16:creationId xmlns:a16="http://schemas.microsoft.com/office/drawing/2014/main" id="{00000000-0008-0000-0000-00002D000000}"/>
              </a:ext>
            </a:extLst>
          </p:cNvPr>
          <p:cNvSpPr/>
          <p:nvPr/>
        </p:nvSpPr>
        <p:spPr>
          <a:xfrm>
            <a:off x="3837540" y="2340269"/>
            <a:ext cx="2660636" cy="413944"/>
          </a:xfrm>
          <a:prstGeom prst="wedgeRectCallout">
            <a:avLst>
              <a:gd name="adj1" fmla="val -70823"/>
              <a:gd name="adj2" fmla="val 45120"/>
            </a:avLst>
          </a:prstGeom>
          <a:noFill/>
          <a:ln w="19050">
            <a:solidFill>
              <a:sysClr val="windowText" lastClr="000000"/>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pic>
        <p:nvPicPr>
          <p:cNvPr id="8" name="図 7">
            <a:extLst>
              <a:ext uri="{FF2B5EF4-FFF2-40B4-BE49-F238E27FC236}">
                <a16:creationId xmlns:a16="http://schemas.microsoft.com/office/drawing/2014/main" id="{00000000-0008-0000-0000-00001C000000}"/>
              </a:ext>
            </a:extLst>
          </p:cNvPr>
          <p:cNvPicPr>
            <a:picLocks noChangeAspect="1" noChangeArrowheads="1"/>
            <a:extLst>
              <a:ext uri="{84589F7E-364E-4C9E-8A38-B11213B215E9}">
                <a14:cameraTool xmlns:a14="http://schemas.microsoft.com/office/drawing/2010/main" cellRange="課税証明書!$BT$34:$ES$47" spid="_x0000_s11596"/>
              </a:ext>
            </a:extLst>
          </p:cNvPicPr>
          <p:nvPr/>
        </p:nvPicPr>
        <p:blipFill rotWithShape="1">
          <a:blip r:embed="rId4"/>
          <a:srcRect l="3258" t="1" b="65543"/>
          <a:stretch>
            <a:fillRect/>
          </a:stretch>
        </p:blipFill>
        <p:spPr bwMode="auto">
          <a:xfrm>
            <a:off x="3995936" y="2377522"/>
            <a:ext cx="2478417" cy="229307"/>
          </a:xfrm>
          <a:prstGeom prst="rect">
            <a:avLst/>
          </a:prstGeom>
          <a:solidFill>
            <a:schemeClr val="bg1"/>
          </a:solidFill>
        </p:spPr>
      </p:pic>
      <p:pic>
        <p:nvPicPr>
          <p:cNvPr id="9" name="図 8">
            <a:extLst>
              <a:ext uri="{FF2B5EF4-FFF2-40B4-BE49-F238E27FC236}">
                <a16:creationId xmlns:a16="http://schemas.microsoft.com/office/drawing/2014/main" id="{D4EEBF78-AFA7-455B-B076-8CC91BE790D2}"/>
              </a:ext>
            </a:extLst>
          </p:cNvPr>
          <p:cNvPicPr>
            <a:picLocks noChangeAspect="1" noChangeArrowheads="1"/>
            <a:extLst>
              <a:ext uri="{84589F7E-364E-4C9E-8A38-B11213B215E9}">
                <a14:cameraTool xmlns:a14="http://schemas.microsoft.com/office/drawing/2010/main" cellRange="課税証明書!$C$91:$ET$109" spid="_x0000_s11603"/>
              </a:ext>
            </a:extLst>
          </p:cNvPicPr>
          <p:nvPr/>
        </p:nvPicPr>
        <p:blipFill rotWithShape="1">
          <a:blip r:embed="rId5"/>
          <a:srcRect l="896" t="11107" r="49669" b="9186"/>
          <a:stretch>
            <a:fillRect/>
          </a:stretch>
        </p:blipFill>
        <p:spPr bwMode="auto">
          <a:xfrm>
            <a:off x="3957893" y="3038820"/>
            <a:ext cx="2540283" cy="565167"/>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911E0869-117D-1D96-944F-C71928C2764B}"/>
              </a:ext>
            </a:extLst>
          </p:cNvPr>
          <p:cNvSpPr/>
          <p:nvPr/>
        </p:nvSpPr>
        <p:spPr>
          <a:xfrm>
            <a:off x="2117570" y="2725802"/>
            <a:ext cx="1174644" cy="72008"/>
          </a:xfrm>
          <a:prstGeom prst="rect">
            <a:avLst/>
          </a:prstGeom>
          <a:solidFill>
            <a:srgbClr val="E1EBF7">
              <a:alpha val="50000"/>
            </a:srgbClr>
          </a:solidFill>
          <a:ln w="127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6" name="正方形/長方形 15">
            <a:extLst>
              <a:ext uri="{FF2B5EF4-FFF2-40B4-BE49-F238E27FC236}">
                <a16:creationId xmlns:a16="http://schemas.microsoft.com/office/drawing/2014/main" id="{5222AA84-2F2A-CEBF-3526-3725560939B0}"/>
              </a:ext>
            </a:extLst>
          </p:cNvPr>
          <p:cNvSpPr/>
          <p:nvPr/>
        </p:nvSpPr>
        <p:spPr>
          <a:xfrm>
            <a:off x="867015" y="3783156"/>
            <a:ext cx="1254271" cy="282584"/>
          </a:xfrm>
          <a:prstGeom prst="rect">
            <a:avLst/>
          </a:prstGeom>
          <a:solidFill>
            <a:srgbClr val="E1EBF7">
              <a:alpha val="50000"/>
            </a:srgbClr>
          </a:solidFill>
          <a:ln w="127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7" name="正方形/長方形 16">
            <a:extLst>
              <a:ext uri="{FF2B5EF4-FFF2-40B4-BE49-F238E27FC236}">
                <a16:creationId xmlns:a16="http://schemas.microsoft.com/office/drawing/2014/main" id="{E5532461-4671-2445-A985-7FA262E83AF5}"/>
              </a:ext>
            </a:extLst>
          </p:cNvPr>
          <p:cNvSpPr/>
          <p:nvPr/>
        </p:nvSpPr>
        <p:spPr>
          <a:xfrm>
            <a:off x="867015" y="4869160"/>
            <a:ext cx="1254271" cy="225523"/>
          </a:xfrm>
          <a:prstGeom prst="rect">
            <a:avLst/>
          </a:prstGeom>
          <a:solidFill>
            <a:srgbClr val="E1EBF7">
              <a:alpha val="50000"/>
            </a:srgbClr>
          </a:solidFill>
          <a:ln w="127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5" name="正方形/長方形 24">
            <a:extLst>
              <a:ext uri="{FF2B5EF4-FFF2-40B4-BE49-F238E27FC236}">
                <a16:creationId xmlns:a16="http://schemas.microsoft.com/office/drawing/2014/main" id="{FA146FE4-519A-481B-B248-DE73B8F6748A}"/>
              </a:ext>
            </a:extLst>
          </p:cNvPr>
          <p:cNvSpPr/>
          <p:nvPr/>
        </p:nvSpPr>
        <p:spPr>
          <a:xfrm>
            <a:off x="5436096" y="2436931"/>
            <a:ext cx="986699" cy="108879"/>
          </a:xfrm>
          <a:prstGeom prst="rect">
            <a:avLst/>
          </a:prstGeom>
          <a:solidFill>
            <a:schemeClr val="accent1">
              <a:alpha val="47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正方形/長方形 27">
            <a:extLst>
              <a:ext uri="{FF2B5EF4-FFF2-40B4-BE49-F238E27FC236}">
                <a16:creationId xmlns:a16="http://schemas.microsoft.com/office/drawing/2014/main" id="{F6E3A3B2-1DA9-52A4-D992-E2A4D38EF0CB}"/>
              </a:ext>
            </a:extLst>
          </p:cNvPr>
          <p:cNvSpPr/>
          <p:nvPr/>
        </p:nvSpPr>
        <p:spPr>
          <a:xfrm>
            <a:off x="5308637" y="3279485"/>
            <a:ext cx="603042" cy="96875"/>
          </a:xfrm>
          <a:prstGeom prst="rect">
            <a:avLst/>
          </a:prstGeom>
          <a:solidFill>
            <a:schemeClr val="accent1">
              <a:alpha val="47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9" name="角丸四角形 1">
            <a:extLst>
              <a:ext uri="{FF2B5EF4-FFF2-40B4-BE49-F238E27FC236}">
                <a16:creationId xmlns:a16="http://schemas.microsoft.com/office/drawing/2014/main" id="{E44C6168-F0E1-4897-B414-8A15ADE04D63}"/>
              </a:ext>
            </a:extLst>
          </p:cNvPr>
          <p:cNvSpPr/>
          <p:nvPr/>
        </p:nvSpPr>
        <p:spPr>
          <a:xfrm>
            <a:off x="5635380" y="1785246"/>
            <a:ext cx="1110097" cy="302204"/>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ysClr val="windowText" lastClr="000000"/>
                </a:solidFill>
                <a:latin typeface="HG丸ｺﾞｼｯｸM-PRO" panose="020F0600000000000000" pitchFamily="50" charset="-128"/>
                <a:ea typeface="HG丸ｺﾞｼｯｸM-PRO" panose="020F0600000000000000" pitchFamily="50" charset="-128"/>
              </a:rPr>
              <a:t>Ⓐ 課税標準額</a:t>
            </a:r>
          </a:p>
        </p:txBody>
      </p:sp>
      <p:sp>
        <p:nvSpPr>
          <p:cNvPr id="30" name="角丸四角形 1">
            <a:extLst>
              <a:ext uri="{FF2B5EF4-FFF2-40B4-BE49-F238E27FC236}">
                <a16:creationId xmlns:a16="http://schemas.microsoft.com/office/drawing/2014/main" id="{8C4DE780-2AD1-49D6-BBA0-3A21E09A7469}"/>
              </a:ext>
            </a:extLst>
          </p:cNvPr>
          <p:cNvSpPr/>
          <p:nvPr/>
        </p:nvSpPr>
        <p:spPr>
          <a:xfrm>
            <a:off x="6460819" y="3191838"/>
            <a:ext cx="1113916" cy="300028"/>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ysClr val="windowText" lastClr="000000"/>
                </a:solidFill>
                <a:latin typeface="HG丸ｺﾞｼｯｸM-PRO" panose="020F0600000000000000" pitchFamily="50" charset="-128"/>
                <a:ea typeface="HG丸ｺﾞｼｯｸM-PRO" panose="020F0600000000000000" pitchFamily="50" charset="-128"/>
              </a:rPr>
              <a:t>Ⓑ 調整控除額</a:t>
            </a:r>
          </a:p>
        </p:txBody>
      </p:sp>
      <p:sp>
        <p:nvSpPr>
          <p:cNvPr id="40" name="正方形/長方形 39">
            <a:extLst>
              <a:ext uri="{FF2B5EF4-FFF2-40B4-BE49-F238E27FC236}">
                <a16:creationId xmlns:a16="http://schemas.microsoft.com/office/drawing/2014/main" id="{445D4D80-EA4B-4772-B2B9-4809AA91E0E3}"/>
              </a:ext>
            </a:extLst>
          </p:cNvPr>
          <p:cNvSpPr/>
          <p:nvPr/>
        </p:nvSpPr>
        <p:spPr>
          <a:xfrm>
            <a:off x="3452915" y="3992723"/>
            <a:ext cx="4780907" cy="626284"/>
          </a:xfrm>
          <a:prstGeom prst="rect">
            <a:avLst/>
          </a:prstGeom>
          <a:solidFill>
            <a:sysClr val="window" lastClr="FFFFFF"/>
          </a:solidFill>
          <a:ln w="34925" cmpd="dbl">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900" b="1" u="none" baseline="0" dirty="0">
                <a:solidFill>
                  <a:sysClr val="windowText" lastClr="000000"/>
                </a:solidFill>
                <a:latin typeface="HG丸ｺﾞｼｯｸM-PRO" panose="020F0600000000000000" pitchFamily="50" charset="-128"/>
                <a:ea typeface="HG丸ｺﾞｼｯｸM-PRO" panose="020F0600000000000000" pitchFamily="50" charset="-128"/>
              </a:rPr>
              <a:t> ※ </a:t>
            </a:r>
            <a:r>
              <a:rPr kumimoji="1"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政令指定都市の大阪市・堺市の場合、「</a:t>
            </a:r>
            <a:r>
              <a:rPr kumimoji="1" lang="ja-JP" altLang="ja-JP" sz="900" b="1" u="sng"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（参考）指定都市以外の所得割の標準</a:t>
            </a:r>
            <a:endParaRPr kumimoji="1" lang="en-US" altLang="ja-JP" sz="900" b="1" u="sng"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algn="l"/>
            <a:r>
              <a:rPr kumimoji="1" lang="ja-JP" altLang="en-US" sz="900" b="1" u="none" baseline="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ja-JP" sz="900" b="1" u="sng"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税率に基づいた税額及び税額控除額</a:t>
            </a:r>
            <a:r>
              <a:rPr kumimoji="1" lang="ja-JP" altLang="en-US" sz="900" b="1" u="sng"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ja-JP" altLang="ja-JP" sz="9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の欄</a:t>
            </a:r>
            <a:r>
              <a:rPr kumimoji="1" lang="ja-JP" altLang="en-US" sz="9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に</a:t>
            </a:r>
            <a:r>
              <a:rPr kumimoji="1" lang="ja-JP" altLang="en-US" sz="900" b="1" u="sng" dirty="0">
                <a:solidFill>
                  <a:sysClr val="windowText" lastClr="000000"/>
                </a:solidFill>
                <a:latin typeface="HG丸ｺﾞｼｯｸM-PRO" panose="020F0600000000000000" pitchFamily="50" charset="-128"/>
                <a:ea typeface="HG丸ｺﾞｼｯｸM-PRO" panose="020F0600000000000000" pitchFamily="50" charset="-128"/>
              </a:rPr>
              <a:t>３／４を乗じた調整控除額</a:t>
            </a:r>
            <a:r>
              <a:rPr kumimoji="1"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も併せ</a:t>
            </a:r>
            <a:endParaRPr kumimoji="1" lang="en-US" altLang="ja-JP" sz="900" b="1" dirty="0">
              <a:solidFill>
                <a:sysClr val="windowText" lastClr="000000"/>
              </a:solidFill>
              <a:latin typeface="HG丸ｺﾞｼｯｸM-PRO" panose="020F0600000000000000" pitchFamily="50" charset="-128"/>
              <a:ea typeface="HG丸ｺﾞｼｯｸM-PRO" panose="020F0600000000000000" pitchFamily="50" charset="-128"/>
            </a:endParaRPr>
          </a:p>
          <a:p>
            <a:pPr algn="l"/>
            <a:r>
              <a:rPr kumimoji="1"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en-US" sz="900" b="1" baseline="0" dirty="0">
                <a:solidFill>
                  <a:sysClr val="windowText" lastClr="000000"/>
                </a:solidFill>
                <a:latin typeface="HG丸ｺﾞｼｯｸM-PRO" panose="020F0600000000000000" pitchFamily="50" charset="-128"/>
                <a:ea typeface="HG丸ｺﾞｼｯｸM-PRO" panose="020F0600000000000000" pitchFamily="50" charset="-128"/>
              </a:rPr>
              <a:t>  て</a:t>
            </a:r>
            <a:r>
              <a:rPr kumimoji="1" lang="ja-JP" altLang="en-US" sz="900" b="1" dirty="0">
                <a:solidFill>
                  <a:sysClr val="windowText" lastClr="000000"/>
                </a:solidFill>
                <a:latin typeface="HG丸ｺﾞｼｯｸM-PRO" panose="020F0600000000000000" pitchFamily="50" charset="-128"/>
                <a:ea typeface="HG丸ｺﾞｼｯｸM-PRO" panose="020F0600000000000000" pitchFamily="50" charset="-128"/>
              </a:rPr>
              <a:t>表示されています。</a:t>
            </a:r>
            <a:endParaRPr kumimoji="1" lang="en-US" altLang="ja-JP" sz="900" b="1"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 name="矢印: 下 1">
            <a:extLst>
              <a:ext uri="{FF2B5EF4-FFF2-40B4-BE49-F238E27FC236}">
                <a16:creationId xmlns:a16="http://schemas.microsoft.com/office/drawing/2014/main" id="{78A7B7BD-672B-32C9-6AAC-901AB4B6F3E9}"/>
              </a:ext>
            </a:extLst>
          </p:cNvPr>
          <p:cNvSpPr/>
          <p:nvPr/>
        </p:nvSpPr>
        <p:spPr>
          <a:xfrm>
            <a:off x="6012159" y="2087450"/>
            <a:ext cx="176359" cy="308111"/>
          </a:xfrm>
          <a:prstGeom prst="downArrow">
            <a:avLst/>
          </a:prstGeom>
          <a:solidFill>
            <a:schemeClr val="tx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 name="正方形/長方形 5">
            <a:extLst>
              <a:ext uri="{FF2B5EF4-FFF2-40B4-BE49-F238E27FC236}">
                <a16:creationId xmlns:a16="http://schemas.microsoft.com/office/drawing/2014/main" id="{6789B63C-D813-8D54-4EFE-159A940EE9C0}"/>
              </a:ext>
            </a:extLst>
          </p:cNvPr>
          <p:cNvSpPr/>
          <p:nvPr/>
        </p:nvSpPr>
        <p:spPr>
          <a:xfrm>
            <a:off x="3837540" y="2978191"/>
            <a:ext cx="2747024" cy="683664"/>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1" name="四角形: 角を丸くする 10">
            <a:extLst>
              <a:ext uri="{FF2B5EF4-FFF2-40B4-BE49-F238E27FC236}">
                <a16:creationId xmlns:a16="http://schemas.microsoft.com/office/drawing/2014/main" id="{78DFB3A1-BA1D-049B-6FB7-7D4497D6A194}"/>
              </a:ext>
            </a:extLst>
          </p:cNvPr>
          <p:cNvSpPr/>
          <p:nvPr/>
        </p:nvSpPr>
        <p:spPr>
          <a:xfrm>
            <a:off x="4102131" y="2373404"/>
            <a:ext cx="1270857" cy="252819"/>
          </a:xfrm>
          <a:prstGeom prst="round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2" name="四角形: 角を丸くする 11">
            <a:extLst>
              <a:ext uri="{FF2B5EF4-FFF2-40B4-BE49-F238E27FC236}">
                <a16:creationId xmlns:a16="http://schemas.microsoft.com/office/drawing/2014/main" id="{BFEE6F22-7355-31C3-F33B-EDD00135C1F0}"/>
              </a:ext>
            </a:extLst>
          </p:cNvPr>
          <p:cNvSpPr/>
          <p:nvPr/>
        </p:nvSpPr>
        <p:spPr>
          <a:xfrm>
            <a:off x="3918070" y="3198923"/>
            <a:ext cx="1390567" cy="220731"/>
          </a:xfrm>
          <a:prstGeom prst="round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3" name="四角形: 角を丸くする 12">
            <a:extLst>
              <a:ext uri="{FF2B5EF4-FFF2-40B4-BE49-F238E27FC236}">
                <a16:creationId xmlns:a16="http://schemas.microsoft.com/office/drawing/2014/main" id="{E6910F61-9B46-B1F3-EFAB-D354276EC1E5}"/>
              </a:ext>
            </a:extLst>
          </p:cNvPr>
          <p:cNvSpPr/>
          <p:nvPr/>
        </p:nvSpPr>
        <p:spPr>
          <a:xfrm>
            <a:off x="5304763" y="3126287"/>
            <a:ext cx="606916" cy="134253"/>
          </a:xfrm>
          <a:prstGeom prst="round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8" name="矢印: 左 17">
            <a:extLst>
              <a:ext uri="{FF2B5EF4-FFF2-40B4-BE49-F238E27FC236}">
                <a16:creationId xmlns:a16="http://schemas.microsoft.com/office/drawing/2014/main" id="{074BC555-77D8-62A2-A825-CFDFD2FD0EF2}"/>
              </a:ext>
            </a:extLst>
          </p:cNvPr>
          <p:cNvSpPr/>
          <p:nvPr/>
        </p:nvSpPr>
        <p:spPr>
          <a:xfrm>
            <a:off x="5905040" y="3242743"/>
            <a:ext cx="555779" cy="157320"/>
          </a:xfrm>
          <a:prstGeom prst="leftArrow">
            <a:avLst/>
          </a:prstGeom>
          <a:solidFill>
            <a:schemeClr val="tx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cxnSp>
        <p:nvCxnSpPr>
          <p:cNvPr id="22" name="直線矢印コネクタ 21">
            <a:extLst>
              <a:ext uri="{FF2B5EF4-FFF2-40B4-BE49-F238E27FC236}">
                <a16:creationId xmlns:a16="http://schemas.microsoft.com/office/drawing/2014/main" id="{82CC96A4-9BF0-9CA7-19AB-5314EA7F8C80}"/>
              </a:ext>
            </a:extLst>
          </p:cNvPr>
          <p:cNvCxnSpPr>
            <a:cxnSpLocks/>
          </p:cNvCxnSpPr>
          <p:nvPr/>
        </p:nvCxnSpPr>
        <p:spPr>
          <a:xfrm flipH="1">
            <a:off x="2121286" y="3341852"/>
            <a:ext cx="1786615" cy="501998"/>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00185B9-7F81-842F-F147-C7B878B60F2E}"/>
              </a:ext>
            </a:extLst>
          </p:cNvPr>
          <p:cNvCxnSpPr>
            <a:cxnSpLocks/>
          </p:cNvCxnSpPr>
          <p:nvPr/>
        </p:nvCxnSpPr>
        <p:spPr>
          <a:xfrm flipH="1">
            <a:off x="2111117" y="3393082"/>
            <a:ext cx="1824412" cy="146440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968C8F50-D689-78D3-81B7-BA516BE8B0D1}"/>
              </a:ext>
            </a:extLst>
          </p:cNvPr>
          <p:cNvSpPr/>
          <p:nvPr/>
        </p:nvSpPr>
        <p:spPr>
          <a:xfrm>
            <a:off x="1741254" y="4336694"/>
            <a:ext cx="1470305" cy="249835"/>
          </a:xfrm>
          <a:prstGeom prst="roundRect">
            <a:avLst/>
          </a:prstGeom>
          <a:solidFill>
            <a:schemeClr val="bg1"/>
          </a:solidFill>
          <a:ln w="444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tx1"/>
                </a:solidFill>
              </a:rPr>
              <a:t>３</a:t>
            </a:r>
            <a:r>
              <a:rPr kumimoji="1" lang="en-US" altLang="ja-JP" sz="1400" b="1" dirty="0">
                <a:solidFill>
                  <a:schemeClr val="tx1"/>
                </a:solidFill>
              </a:rPr>
              <a:t>/</a:t>
            </a:r>
            <a:r>
              <a:rPr kumimoji="1" lang="ja-JP" altLang="en-US" sz="1400" b="1" dirty="0">
                <a:solidFill>
                  <a:schemeClr val="tx1"/>
                </a:solidFill>
              </a:rPr>
              <a:t>４を乗じた額</a:t>
            </a:r>
          </a:p>
        </p:txBody>
      </p:sp>
      <p:sp>
        <p:nvSpPr>
          <p:cNvPr id="37" name="正方形/長方形 36">
            <a:extLst>
              <a:ext uri="{FF2B5EF4-FFF2-40B4-BE49-F238E27FC236}">
                <a16:creationId xmlns:a16="http://schemas.microsoft.com/office/drawing/2014/main" id="{22E85277-901D-8312-BB89-C7F9DDD7A5B8}"/>
              </a:ext>
            </a:extLst>
          </p:cNvPr>
          <p:cNvSpPr/>
          <p:nvPr/>
        </p:nvSpPr>
        <p:spPr>
          <a:xfrm>
            <a:off x="3452915" y="5063200"/>
            <a:ext cx="5007517" cy="1234211"/>
          </a:xfrm>
          <a:prstGeom prst="rect">
            <a:avLst/>
          </a:prstGeom>
          <a:solidFill>
            <a:srgbClr val="F79646"/>
          </a:solidFill>
          <a:ln w="412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400" b="1" dirty="0">
                <a:solidFill>
                  <a:schemeClr val="tx1"/>
                </a:solidFill>
              </a:rPr>
              <a:t>　お住いの市町村によって様式が異なりま</a:t>
            </a:r>
            <a:r>
              <a:rPr lang="ja-JP" altLang="en-US" sz="1400" b="1" dirty="0">
                <a:solidFill>
                  <a:schemeClr val="tx1"/>
                </a:solidFill>
              </a:rPr>
              <a:t>す。</a:t>
            </a:r>
            <a:endParaRPr lang="en-US" altLang="ja-JP" sz="1400" b="1" dirty="0">
              <a:solidFill>
                <a:schemeClr val="tx1"/>
              </a:solidFill>
            </a:endParaRPr>
          </a:p>
          <a:p>
            <a:r>
              <a:rPr kumimoji="1" lang="ja-JP" altLang="en-US" sz="1400" b="1" dirty="0">
                <a:solidFill>
                  <a:schemeClr val="tx1"/>
                </a:solidFill>
              </a:rPr>
              <a:t>　必ず、「課税標準額」・「調整控除の額」が表示された証明書の交付を受けてください。</a:t>
            </a:r>
            <a:endParaRPr kumimoji="1" lang="en-US" altLang="ja-JP" sz="1400" b="1" dirty="0">
              <a:solidFill>
                <a:schemeClr val="tx1"/>
              </a:solidFill>
            </a:endParaRPr>
          </a:p>
          <a:p>
            <a:r>
              <a:rPr lang="ja-JP" altLang="en-US" sz="1400" b="1" dirty="0">
                <a:solidFill>
                  <a:schemeClr val="tx1"/>
                </a:solidFill>
              </a:rPr>
              <a:t>　詳細は発行元の市町村にご確認ください。</a:t>
            </a:r>
            <a:endParaRPr kumimoji="1" lang="ja-JP" altLang="en-US" sz="1400" b="1" dirty="0">
              <a:solidFill>
                <a:schemeClr val="tx1"/>
              </a:solidFill>
            </a:endParaRPr>
          </a:p>
        </p:txBody>
      </p:sp>
    </p:spTree>
    <p:extLst>
      <p:ext uri="{BB962C8B-B14F-4D97-AF65-F5344CB8AC3E}">
        <p14:creationId xmlns:p14="http://schemas.microsoft.com/office/powerpoint/2010/main" val="131403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縦書きテキスト プレースホルダー 2">
            <a:extLst>
              <a:ext uri="{FF2B5EF4-FFF2-40B4-BE49-F238E27FC236}">
                <a16:creationId xmlns:a16="http://schemas.microsoft.com/office/drawing/2014/main" id="{D7BD2F44-4A37-4624-8651-102F8C74D194}"/>
              </a:ext>
            </a:extLst>
          </p:cNvPr>
          <p:cNvSpPr txBox="1">
            <a:spLocks noChangeArrowheads="1"/>
          </p:cNvSpPr>
          <p:nvPr/>
        </p:nvSpPr>
        <p:spPr bwMode="auto">
          <a:xfrm>
            <a:off x="198438" y="1049912"/>
            <a:ext cx="8713787" cy="17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HG丸ｺﾞｼｯｸM-PRO" panose="020F0600000000000000" pitchFamily="50" charset="-128"/>
                <a:ea typeface="HG丸ｺﾞｼｯｸM-PRO" panose="020F0600000000000000" pitchFamily="50" charset="-128"/>
              </a:rPr>
              <a:t>入学時増額奨学資金</a:t>
            </a:r>
            <a:endParaRPr lang="en-US" altLang="ja-JP" sz="1400" spc="3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rgbClr val="002060"/>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a:t>
            </a:r>
            <a:r>
              <a:rPr lang="ja-JP" altLang="en-US" sz="1600" spc="300" dirty="0">
                <a:latin typeface="HG丸ｺﾞｼｯｸM-PRO" panose="020F0600000000000000" pitchFamily="50" charset="-128"/>
                <a:ea typeface="HG丸ｺﾞｼｯｸM-PRO" panose="020F0600000000000000" pitchFamily="50" charset="-128"/>
              </a:rPr>
              <a:t>国公立</a:t>
            </a:r>
            <a:r>
              <a:rPr lang="ja-JP" altLang="en-US" sz="1600" dirty="0">
                <a:latin typeface="HG丸ｺﾞｼｯｸM-PRO" panose="020F0600000000000000" pitchFamily="50" charset="-128"/>
                <a:ea typeface="HG丸ｺﾞｼｯｸM-PRO" panose="020F0600000000000000" pitchFamily="50" charset="-128"/>
              </a:rPr>
              <a:t>　　　５ 万円以内（通信制課程も同額）</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spc="300" dirty="0">
                <a:latin typeface="HG丸ｺﾞｼｯｸM-PRO" panose="020F0600000000000000" pitchFamily="50" charset="-128"/>
                <a:ea typeface="HG丸ｺﾞｼｯｸM-PRO" panose="020F0600000000000000" pitchFamily="50" charset="-128"/>
              </a:rPr>
              <a:t>私　立</a:t>
            </a:r>
            <a:r>
              <a:rPr lang="ja-JP" altLang="en-US" sz="1600" dirty="0">
                <a:latin typeface="HG丸ｺﾞｼｯｸM-PRO" panose="020F0600000000000000" pitchFamily="50" charset="-128"/>
                <a:ea typeface="HG丸ｺﾞｼｯｸM-PRO" panose="020F0600000000000000" pitchFamily="50" charset="-128"/>
              </a:rPr>
              <a:t>　　２５ 万円以内（</a:t>
            </a:r>
            <a:r>
              <a:rPr lang="ja-JP" altLang="en-US" sz="1600" u="sng" dirty="0">
                <a:latin typeface="HG丸ｺﾞｼｯｸM-PRO" panose="020F0600000000000000" pitchFamily="50" charset="-128"/>
                <a:ea typeface="HG丸ｺﾞｼｯｸM-PRO" panose="020F0600000000000000" pitchFamily="50" charset="-128"/>
              </a:rPr>
              <a:t>通信制課程は１５ 万円以内</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奨 学 資 金</a:t>
            </a:r>
            <a:endParaRPr lang="en-US" altLang="ja-JP" sz="3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70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887B34C9-EDBB-466E-A93B-65CA7A262E5F}"/>
              </a:ext>
            </a:extLst>
          </p:cNvPr>
          <p:cNvSpPr/>
          <p:nvPr/>
        </p:nvSpPr>
        <p:spPr>
          <a:xfrm>
            <a:off x="323850" y="765175"/>
            <a:ext cx="1943894" cy="360363"/>
          </a:xfrm>
          <a:prstGeom prst="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限 度 額</a:t>
            </a:r>
          </a:p>
        </p:txBody>
      </p:sp>
      <p:grpSp>
        <p:nvGrpSpPr>
          <p:cNvPr id="15364" name="グループ化 15">
            <a:extLst>
              <a:ext uri="{FF2B5EF4-FFF2-40B4-BE49-F238E27FC236}">
                <a16:creationId xmlns:a16="http://schemas.microsoft.com/office/drawing/2014/main" id="{30B8F675-B369-485B-9326-9796FF666197}"/>
              </a:ext>
            </a:extLst>
          </p:cNvPr>
          <p:cNvGrpSpPr>
            <a:grpSpLocks/>
          </p:cNvGrpSpPr>
          <p:nvPr/>
        </p:nvGrpSpPr>
        <p:grpSpPr bwMode="auto">
          <a:xfrm>
            <a:off x="0" y="0"/>
            <a:ext cx="9144000" cy="6737350"/>
            <a:chOff x="-1" y="0"/>
            <a:chExt cx="9144001" cy="6737471"/>
          </a:xfrm>
        </p:grpSpPr>
        <p:grpSp>
          <p:nvGrpSpPr>
            <p:cNvPr id="15393" name="グループ化 17">
              <a:extLst>
                <a:ext uri="{FF2B5EF4-FFF2-40B4-BE49-F238E27FC236}">
                  <a16:creationId xmlns:a16="http://schemas.microsoft.com/office/drawing/2014/main" id="{A1FA95D9-9F0A-4351-BF24-4C3046B32521}"/>
                </a:ext>
              </a:extLst>
            </p:cNvPr>
            <p:cNvGrpSpPr>
              <a:grpSpLocks/>
            </p:cNvGrpSpPr>
            <p:nvPr/>
          </p:nvGrpSpPr>
          <p:grpSpPr bwMode="auto">
            <a:xfrm>
              <a:off x="-1" y="0"/>
              <a:ext cx="9144001" cy="584680"/>
              <a:chOff x="-1" y="0"/>
              <a:chExt cx="9144001" cy="584680"/>
            </a:xfrm>
          </p:grpSpPr>
          <p:pic>
            <p:nvPicPr>
              <p:cNvPr id="15397" name="図 24">
                <a:extLst>
                  <a:ext uri="{FF2B5EF4-FFF2-40B4-BE49-F238E27FC236}">
                    <a16:creationId xmlns:a16="http://schemas.microsoft.com/office/drawing/2014/main" id="{D880CB13-2C51-4B5D-ADF5-22014EE9C6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F2DDA6BF-BADE-4A8E-B605-F7EE5515078D}"/>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BA0C23A3-D2A2-42E1-B633-5E24789ADAEE}"/>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7E363C09-40E7-4DA0-A1CB-F3FDFF339912}"/>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貸付額について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5394" name="グループ化 18">
              <a:extLst>
                <a:ext uri="{FF2B5EF4-FFF2-40B4-BE49-F238E27FC236}">
                  <a16:creationId xmlns:a16="http://schemas.microsoft.com/office/drawing/2014/main" id="{5A3C2197-3E3B-4603-8DA7-7E09C67A1D8F}"/>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59C49D8E-083D-4CE4-BA1B-227EB790A5D7}"/>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3B53999B-A77C-4013-B618-69EA7959926A}"/>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grpSp>
        <p:nvGrpSpPr>
          <p:cNvPr id="32" name="グループ化 31">
            <a:extLst>
              <a:ext uri="{FF2B5EF4-FFF2-40B4-BE49-F238E27FC236}">
                <a16:creationId xmlns:a16="http://schemas.microsoft.com/office/drawing/2014/main" id="{221A1840-B2F2-447A-AE06-9A7C12B0EBEF}"/>
              </a:ext>
            </a:extLst>
          </p:cNvPr>
          <p:cNvGrpSpPr/>
          <p:nvPr/>
        </p:nvGrpSpPr>
        <p:grpSpPr>
          <a:xfrm>
            <a:off x="467544" y="1349388"/>
            <a:ext cx="2448000" cy="216023"/>
            <a:chOff x="539552" y="1784679"/>
            <a:chExt cx="2448000" cy="216023"/>
          </a:xfrm>
          <a:solidFill>
            <a:schemeClr val="tx2">
              <a:lumMod val="40000"/>
              <a:lumOff val="60000"/>
            </a:schemeClr>
          </a:solidFill>
        </p:grpSpPr>
        <p:cxnSp>
          <p:nvCxnSpPr>
            <p:cNvPr id="33" name="直線コネクタ 32">
              <a:extLst>
                <a:ext uri="{FF2B5EF4-FFF2-40B4-BE49-F238E27FC236}">
                  <a16:creationId xmlns:a16="http://schemas.microsoft.com/office/drawing/2014/main" id="{4E968261-FE6C-4230-B904-8E6E81B6C792}"/>
                </a:ext>
              </a:extLst>
            </p:cNvPr>
            <p:cNvCxnSpPr>
              <a:cxnSpLocks/>
            </p:cNvCxnSpPr>
            <p:nvPr/>
          </p:nvCxnSpPr>
          <p:spPr>
            <a:xfrm>
              <a:off x="539552" y="1988840"/>
              <a:ext cx="2448000" cy="11862"/>
            </a:xfrm>
            <a:prstGeom prst="line">
              <a:avLst/>
            </a:prstGeom>
            <a:grpFill/>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フローチャート: 処理 33">
              <a:extLst>
                <a:ext uri="{FF2B5EF4-FFF2-40B4-BE49-F238E27FC236}">
                  <a16:creationId xmlns:a16="http://schemas.microsoft.com/office/drawing/2014/main" id="{50504485-EFF6-4502-B321-B318C69C802D}"/>
                </a:ext>
              </a:extLst>
            </p:cNvPr>
            <p:cNvSpPr/>
            <p:nvPr/>
          </p:nvSpPr>
          <p:spPr>
            <a:xfrm>
              <a:off x="539552" y="1784679"/>
              <a:ext cx="216024" cy="216023"/>
            </a:xfrm>
            <a:prstGeom prst="flowChartProcess">
              <a:avLst/>
            </a:prstGeom>
            <a:solidFill>
              <a:schemeClr val="tx2">
                <a:lumMod val="60000"/>
                <a:lumOff val="40000"/>
              </a:schemeClr>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nvGrpSpPr>
          <p:cNvPr id="15366" name="グループ化 34">
            <a:extLst>
              <a:ext uri="{FF2B5EF4-FFF2-40B4-BE49-F238E27FC236}">
                <a16:creationId xmlns:a16="http://schemas.microsoft.com/office/drawing/2014/main" id="{70616EB1-3233-4947-91B5-BEA2E677238C}"/>
              </a:ext>
            </a:extLst>
          </p:cNvPr>
          <p:cNvGrpSpPr>
            <a:grpSpLocks/>
          </p:cNvGrpSpPr>
          <p:nvPr/>
        </p:nvGrpSpPr>
        <p:grpSpPr bwMode="auto">
          <a:xfrm>
            <a:off x="463549" y="2438400"/>
            <a:ext cx="1332000" cy="215900"/>
            <a:chOff x="539551" y="1784679"/>
            <a:chExt cx="1332188" cy="216023"/>
          </a:xfrm>
        </p:grpSpPr>
        <p:cxnSp>
          <p:nvCxnSpPr>
            <p:cNvPr id="36" name="直線コネクタ 35">
              <a:extLst>
                <a:ext uri="{FF2B5EF4-FFF2-40B4-BE49-F238E27FC236}">
                  <a16:creationId xmlns:a16="http://schemas.microsoft.com/office/drawing/2014/main" id="{F9C49661-E871-4387-A8B1-ED12369A2BE0}"/>
                </a:ext>
              </a:extLst>
            </p:cNvPr>
            <p:cNvCxnSpPr>
              <a:cxnSpLocks/>
            </p:cNvCxnSpPr>
            <p:nvPr/>
          </p:nvCxnSpPr>
          <p:spPr>
            <a:xfrm>
              <a:off x="539551" y="1989584"/>
              <a:ext cx="1332188"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フローチャート: 処理 36">
              <a:extLst>
                <a:ext uri="{FF2B5EF4-FFF2-40B4-BE49-F238E27FC236}">
                  <a16:creationId xmlns:a16="http://schemas.microsoft.com/office/drawing/2014/main" id="{17656006-348C-416D-84F5-74049E509BBA}"/>
                </a:ext>
              </a:extLst>
            </p:cNvPr>
            <p:cNvSpPr/>
            <p:nvPr/>
          </p:nvSpPr>
          <p:spPr>
            <a:xfrm>
              <a:off x="539552" y="1784679"/>
              <a:ext cx="215931" cy="216023"/>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aphicFrame>
        <p:nvGraphicFramePr>
          <p:cNvPr id="38" name="表 24">
            <a:extLst>
              <a:ext uri="{FF2B5EF4-FFF2-40B4-BE49-F238E27FC236}">
                <a16:creationId xmlns:a16="http://schemas.microsoft.com/office/drawing/2014/main" id="{FFFFBE11-AE60-4736-831F-6D27696191F9}"/>
              </a:ext>
            </a:extLst>
          </p:cNvPr>
          <p:cNvGraphicFramePr>
            <a:graphicFrameLocks noGrp="1"/>
          </p:cNvGraphicFramePr>
          <p:nvPr/>
        </p:nvGraphicFramePr>
        <p:xfrm>
          <a:off x="467544" y="2775924"/>
          <a:ext cx="8516936" cy="1936351"/>
        </p:xfrm>
        <a:graphic>
          <a:graphicData uri="http://schemas.openxmlformats.org/drawingml/2006/table">
            <a:tbl>
              <a:tblPr firstRow="1" bandRow="1">
                <a:tableStyleId>{912C8C85-51F0-491E-9774-3900AFEF0FD7}</a:tableStyleId>
              </a:tblPr>
              <a:tblGrid>
                <a:gridCol w="1693450">
                  <a:extLst>
                    <a:ext uri="{9D8B030D-6E8A-4147-A177-3AD203B41FA5}">
                      <a16:colId xmlns:a16="http://schemas.microsoft.com/office/drawing/2014/main" val="20000"/>
                    </a:ext>
                  </a:extLst>
                </a:gridCol>
                <a:gridCol w="1582274">
                  <a:extLst>
                    <a:ext uri="{9D8B030D-6E8A-4147-A177-3AD203B41FA5}">
                      <a16:colId xmlns:a16="http://schemas.microsoft.com/office/drawing/2014/main" val="20001"/>
                    </a:ext>
                  </a:extLst>
                </a:gridCol>
                <a:gridCol w="3929071">
                  <a:extLst>
                    <a:ext uri="{9D8B030D-6E8A-4147-A177-3AD203B41FA5}">
                      <a16:colId xmlns:a16="http://schemas.microsoft.com/office/drawing/2014/main" val="20002"/>
                    </a:ext>
                  </a:extLst>
                </a:gridCol>
                <a:gridCol w="1312141">
                  <a:extLst>
                    <a:ext uri="{9D8B030D-6E8A-4147-A177-3AD203B41FA5}">
                      <a16:colId xmlns:a16="http://schemas.microsoft.com/office/drawing/2014/main" val="20003"/>
                    </a:ext>
                  </a:extLst>
                </a:gridCol>
              </a:tblGrid>
              <a:tr h="510827">
                <a:tc>
                  <a:txBody>
                    <a:bodyPr/>
                    <a:lstStyle/>
                    <a:p>
                      <a:pPr algn="ct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所得判定額</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年収めやす</a:t>
                      </a: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a:t>
                      </a:r>
                      <a:r>
                        <a:rPr kumimoji="1" lang="en-US" altLang="ja-JP" sz="1200" dirty="0">
                          <a:solidFill>
                            <a:schemeClr val="bg1"/>
                          </a:solidFill>
                          <a:latin typeface="HG丸ｺﾞｼｯｸM-PRO" panose="020F0600000000000000" pitchFamily="50" charset="-128"/>
                          <a:ea typeface="HG丸ｺﾞｼｯｸM-PRO" panose="020F0600000000000000" pitchFamily="50" charset="-128"/>
                        </a:rPr>
                        <a:t>※1</a:t>
                      </a:r>
                      <a:r>
                        <a:rPr kumimoji="1" lang="ja-JP" altLang="en-US" sz="1200"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400" dirty="0">
                        <a:solidFill>
                          <a:schemeClr val="bg1"/>
                        </a:solidFill>
                        <a:latin typeface="HG丸ｺﾞｼｯｸM-PRO" panose="020F0600000000000000" pitchFamily="50" charset="-128"/>
                        <a:ea typeface="HG丸ｺﾞｼｯｸM-PRO" panose="020F0600000000000000" pitchFamily="50" charset="-128"/>
                      </a:endParaRP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貸　付　限　度　額　（年  額）</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dirty="0">
                          <a:solidFill>
                            <a:schemeClr val="bg1"/>
                          </a:solidFill>
                          <a:latin typeface="HG丸ｺﾞｼｯｸM-PRO" panose="020F0600000000000000" pitchFamily="50" charset="-128"/>
                          <a:ea typeface="HG丸ｺﾞｼｯｸM-PRO" panose="020F0600000000000000" pitchFamily="50" charset="-128"/>
                        </a:rPr>
                        <a:t>貸付対象区分</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379CD"/>
                    </a:solidFill>
                  </a:tcPr>
                </a:tc>
                <a:extLst>
                  <a:ext uri="{0D108BD9-81ED-4DB2-BD59-A6C34878D82A}">
                    <a16:rowId xmlns:a16="http://schemas.microsoft.com/office/drawing/2014/main" val="10000"/>
                  </a:ext>
                </a:extLst>
              </a:tr>
              <a:tr h="791772">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251,100 </a:t>
                      </a:r>
                      <a:r>
                        <a:rPr kumimoji="1" lang="ja-JP" altLang="en-US" sz="1400" dirty="0">
                          <a:latin typeface="HG丸ｺﾞｼｯｸM-PRO" panose="020F0600000000000000" pitchFamily="50" charset="-128"/>
                          <a:ea typeface="HG丸ｺﾞｼｯｸM-PRO" panose="020F0600000000000000" pitchFamily="50" charset="-128"/>
                        </a:rPr>
                        <a:t>円未満</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   800 </a:t>
                      </a:r>
                      <a:r>
                        <a:rPr kumimoji="1" lang="ja-JP" altLang="en-US" sz="1400" dirty="0">
                          <a:latin typeface="HG丸ｺﾞｼｯｸM-PRO" panose="020F0600000000000000" pitchFamily="50" charset="-128"/>
                          <a:ea typeface="HG丸ｺﾞｼｯｸM-PRO" panose="020F0600000000000000" pitchFamily="50" charset="-128"/>
                        </a:rPr>
                        <a:t>万円未満</a:t>
                      </a: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kumimoji="1" lang="en-US" altLang="ja-JP" sz="1400" b="1" dirty="0">
                        <a:latin typeface="HG丸ｺﾞｼｯｸM-PRO" panose="020F0600000000000000" pitchFamily="50" charset="-128"/>
                        <a:ea typeface="HG丸ｺﾞｼｯｸM-PRO" panose="020F0600000000000000" pitchFamily="50" charset="-128"/>
                      </a:endParaRPr>
                    </a:p>
                    <a:p>
                      <a:pPr algn="ctr"/>
                      <a:r>
                        <a:rPr kumimoji="1" lang="ja-JP" altLang="en-US" sz="1400" b="1" dirty="0">
                          <a:latin typeface="HG丸ｺﾞｼｯｸM-PRO" panose="020F0600000000000000" pitchFamily="50" charset="-128"/>
                          <a:ea typeface="HG丸ｺﾞｼｯｸM-PRO" panose="020F0600000000000000" pitchFamily="50" charset="-128"/>
                        </a:rPr>
                        <a:t>授業料実質負担額</a:t>
                      </a:r>
                      <a:r>
                        <a:rPr kumimoji="1" lang="ja-JP" altLang="en-US" sz="1200" b="1" dirty="0">
                          <a:latin typeface="HG丸ｺﾞｼｯｸM-PRO" panose="020F0600000000000000" pitchFamily="50" charset="-128"/>
                          <a:ea typeface="HG丸ｺﾞｼｯｸM-PRO" panose="020F0600000000000000" pitchFamily="50" charset="-128"/>
                        </a:rPr>
                        <a:t>（</a:t>
                      </a:r>
                      <a:r>
                        <a:rPr kumimoji="1" lang="en-US" altLang="ja-JP" sz="1200" b="1" dirty="0">
                          <a:latin typeface="HG丸ｺﾞｼｯｸM-PRO" panose="020F0600000000000000" pitchFamily="50" charset="-128"/>
                          <a:ea typeface="HG丸ｺﾞｼｯｸM-PRO" panose="020F0600000000000000" pitchFamily="50" charset="-128"/>
                        </a:rPr>
                        <a:t>※2</a:t>
                      </a:r>
                      <a:r>
                        <a:rPr kumimoji="1" lang="ja-JP" altLang="en-US" sz="1200" b="1" dirty="0">
                          <a:latin typeface="HG丸ｺﾞｼｯｸM-PRO" panose="020F0600000000000000" pitchFamily="50" charset="-128"/>
                          <a:ea typeface="HG丸ｺﾞｼｯｸM-PRO" panose="020F0600000000000000" pitchFamily="50" charset="-128"/>
                        </a:rPr>
                        <a:t>）</a:t>
                      </a:r>
                      <a:r>
                        <a:rPr kumimoji="1" lang="en-US" altLang="ja-JP" sz="1200" b="1" dirty="0">
                          <a:latin typeface="HG丸ｺﾞｼｯｸM-PRO" panose="020F0600000000000000" pitchFamily="50" charset="-128"/>
                          <a:ea typeface="HG丸ｺﾞｼｯｸM-PRO" panose="020F0600000000000000" pitchFamily="50" charset="-128"/>
                        </a:rPr>
                        <a:t> </a:t>
                      </a:r>
                      <a:r>
                        <a:rPr kumimoji="1" lang="ja-JP" altLang="en-US" sz="1400" b="1" dirty="0">
                          <a:latin typeface="HG丸ｺﾞｼｯｸM-PRO" panose="020F0600000000000000" pitchFamily="50" charset="-128"/>
                          <a:ea typeface="HG丸ｺﾞｼｯｸM-PRO" panose="020F0600000000000000" pitchFamily="50" charset="-128"/>
                        </a:rPr>
                        <a:t>＋　</a:t>
                      </a:r>
                      <a:r>
                        <a:rPr kumimoji="1" lang="en-US" altLang="ja-JP" sz="1400" b="1" dirty="0">
                          <a:latin typeface="HG丸ｺﾞｼｯｸM-PRO" panose="020F0600000000000000" pitchFamily="50" charset="-128"/>
                          <a:ea typeface="HG丸ｺﾞｼｯｸM-PRO" panose="020F0600000000000000" pitchFamily="50" charset="-128"/>
                        </a:rPr>
                        <a:t>10</a:t>
                      </a:r>
                      <a:r>
                        <a:rPr kumimoji="1" lang="ja-JP" altLang="en-US" sz="1400" b="1" dirty="0">
                          <a:latin typeface="HG丸ｺﾞｼｯｸM-PRO" panose="020F0600000000000000" pitchFamily="50" charset="-128"/>
                          <a:ea typeface="HG丸ｺﾞｼｯｸM-PRO" panose="020F0600000000000000" pitchFamily="50" charset="-128"/>
                        </a:rPr>
                        <a:t> 万円</a:t>
                      </a:r>
                      <a:endParaRPr kumimoji="1" lang="en-US" altLang="ja-JP" sz="1400" b="1" dirty="0">
                        <a:latin typeface="HG丸ｺﾞｼｯｸM-PRO" panose="020F0600000000000000" pitchFamily="50" charset="-128"/>
                        <a:ea typeface="HG丸ｺﾞｼｯｸM-PRO" panose="020F0600000000000000" pitchFamily="50" charset="-128"/>
                      </a:endParaRPr>
                    </a:p>
                    <a:p>
                      <a:pPr algn="l"/>
                      <a:endParaRPr kumimoji="1" lang="en-US" altLang="ja-JP" sz="900" b="0" dirty="0">
                        <a:latin typeface="HG丸ｺﾞｼｯｸM-PRO" panose="020F0600000000000000" pitchFamily="50" charset="-128"/>
                        <a:ea typeface="HG丸ｺﾞｼｯｸM-PRO" panose="020F0600000000000000" pitchFamily="50" charset="-128"/>
                      </a:endParaRP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国公立・私立</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とも可</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3752">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251,100 </a:t>
                      </a:r>
                      <a:r>
                        <a:rPr kumimoji="1" lang="ja-JP" altLang="en-US" sz="1400" dirty="0">
                          <a:latin typeface="HG丸ｺﾞｼｯｸM-PRO" panose="020F0600000000000000" pitchFamily="50" charset="-128"/>
                          <a:ea typeface="HG丸ｺﾞｼｯｸM-PRO" panose="020F0600000000000000" pitchFamily="50" charset="-128"/>
                        </a:rPr>
                        <a:t>円以上</a:t>
                      </a:r>
                      <a:endParaRPr kumimoji="1" lang="en-US" altLang="ja-JP" sz="1400" dirty="0">
                        <a:latin typeface="HG丸ｺﾞｼｯｸM-PRO" panose="020F0600000000000000" pitchFamily="50" charset="-128"/>
                        <a:ea typeface="HG丸ｺﾞｼｯｸM-PRO" panose="020F0600000000000000" pitchFamily="50" charset="-128"/>
                      </a:endParaRPr>
                    </a:p>
                    <a:p>
                      <a:pPr algn="ctr"/>
                      <a:endParaRPr kumimoji="1" lang="en-US" altLang="ja-JP" sz="200" dirty="0">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HG丸ｺﾞｼｯｸM-PRO" panose="020F0600000000000000" pitchFamily="50" charset="-128"/>
                          <a:ea typeface="HG丸ｺﾞｼｯｸM-PRO" panose="020F0600000000000000" pitchFamily="50" charset="-128"/>
                        </a:rPr>
                        <a:t>347,100 </a:t>
                      </a:r>
                      <a:r>
                        <a:rPr kumimoji="1" lang="ja-JP" altLang="en-US" sz="1400" dirty="0">
                          <a:latin typeface="HG丸ｺﾞｼｯｸM-PRO" panose="020F0600000000000000" pitchFamily="50" charset="-128"/>
                          <a:ea typeface="HG丸ｺﾞｼｯｸM-PRO" panose="020F0600000000000000" pitchFamily="50" charset="-128"/>
                        </a:rPr>
                        <a:t>円未満</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   800 </a:t>
                      </a:r>
                      <a:r>
                        <a:rPr kumimoji="1" lang="ja-JP" altLang="en-US" sz="1400" dirty="0">
                          <a:latin typeface="HG丸ｺﾞｼｯｸM-PRO" panose="020F0600000000000000" pitchFamily="50" charset="-128"/>
                          <a:ea typeface="HG丸ｺﾞｼｯｸM-PRO" panose="020F0600000000000000" pitchFamily="50" charset="-128"/>
                        </a:rPr>
                        <a:t>万円以上</a:t>
                      </a:r>
                      <a:endParaRPr kumimoji="1" lang="en-US" altLang="ja-JP" sz="1400" dirty="0">
                        <a:latin typeface="HG丸ｺﾞｼｯｸM-PRO" panose="020F0600000000000000" pitchFamily="50" charset="-128"/>
                        <a:ea typeface="HG丸ｺﾞｼｯｸM-PRO" panose="020F0600000000000000" pitchFamily="50" charset="-128"/>
                      </a:endParaRPr>
                    </a:p>
                    <a:p>
                      <a:pPr algn="ctr"/>
                      <a:endParaRPr kumimoji="1" lang="en-US" altLang="ja-JP" sz="200" dirty="0">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HG丸ｺﾞｼｯｸM-PRO" panose="020F0600000000000000" pitchFamily="50" charset="-128"/>
                          <a:ea typeface="HG丸ｺﾞｼｯｸM-PRO" panose="020F0600000000000000" pitchFamily="50" charset="-128"/>
                        </a:rPr>
                        <a:t>1,000 </a:t>
                      </a:r>
                      <a:r>
                        <a:rPr kumimoji="1" lang="ja-JP" altLang="en-US" sz="1400" dirty="0">
                          <a:latin typeface="HG丸ｺﾞｼｯｸM-PRO" panose="020F0600000000000000" pitchFamily="50" charset="-128"/>
                          <a:ea typeface="HG丸ｺﾞｼｯｸM-PRO" panose="020F0600000000000000" pitchFamily="50" charset="-128"/>
                        </a:rPr>
                        <a:t>万円未満</a:t>
                      </a:r>
                    </a:p>
                  </a:txBody>
                  <a:tcPr marT="45754" marB="45754" anchor="ctr">
                    <a:lnL w="952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b="1">
                          <a:latin typeface="HG丸ｺﾞｼｯｸM-PRO" panose="020F0600000000000000" pitchFamily="50" charset="-128"/>
                          <a:ea typeface="HG丸ｺﾞｼｯｸM-PRO" panose="020F0600000000000000" pitchFamily="50" charset="-128"/>
                        </a:rPr>
                        <a:t>授業料実質負担額</a:t>
                      </a:r>
                      <a:r>
                        <a:rPr kumimoji="1" lang="ja-JP" altLang="en-US" sz="1200" b="1">
                          <a:latin typeface="HG丸ｺﾞｼｯｸM-PRO" panose="020F0600000000000000" pitchFamily="50" charset="-128"/>
                          <a:ea typeface="HG丸ｺﾞｼｯｸM-PRO" panose="020F0600000000000000" pitchFamily="50" charset="-128"/>
                        </a:rPr>
                        <a:t>（</a:t>
                      </a:r>
                      <a:r>
                        <a:rPr kumimoji="1" lang="en-US" altLang="ja-JP" sz="1200" b="1">
                          <a:latin typeface="HG丸ｺﾞｼｯｸM-PRO" panose="020F0600000000000000" pitchFamily="50" charset="-128"/>
                          <a:ea typeface="HG丸ｺﾞｼｯｸM-PRO" panose="020F0600000000000000" pitchFamily="50" charset="-128"/>
                        </a:rPr>
                        <a:t>※2</a:t>
                      </a:r>
                      <a:r>
                        <a:rPr kumimoji="1" lang="ja-JP" altLang="en-US" sz="1200" b="1">
                          <a:latin typeface="HG丸ｺﾞｼｯｸM-PRO" panose="020F0600000000000000" pitchFamily="50" charset="-128"/>
                          <a:ea typeface="HG丸ｺﾞｼｯｸM-PRO" panose="020F0600000000000000" pitchFamily="50" charset="-128"/>
                        </a:rPr>
                        <a:t>）</a:t>
                      </a:r>
                      <a:endParaRPr kumimoji="1" lang="en-US" altLang="ja-JP" sz="1200" b="1">
                        <a:latin typeface="HG丸ｺﾞｼｯｸM-PRO" panose="020F0600000000000000" pitchFamily="50" charset="-128"/>
                        <a:ea typeface="HG丸ｺﾞｼｯｸM-PRO" panose="020F0600000000000000" pitchFamily="50" charset="-128"/>
                      </a:endParaRPr>
                    </a:p>
                    <a:p>
                      <a:pPr algn="ctr"/>
                      <a:endParaRPr kumimoji="1" lang="en-US" altLang="ja-JP" sz="400" b="1">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a:latin typeface="HG丸ｺﾞｼｯｸM-PRO" panose="020F0600000000000000" pitchFamily="50" charset="-128"/>
                          <a:ea typeface="HG丸ｺﾞｼｯｸM-PRO" panose="020F0600000000000000" pitchFamily="50" charset="-128"/>
                        </a:rPr>
                        <a:t>（注）</a:t>
                      </a:r>
                      <a:r>
                        <a:rPr kumimoji="1" lang="en-US" altLang="ja-JP" sz="1300" b="1" u="sng">
                          <a:latin typeface="HG丸ｺﾞｼｯｸM-PRO" panose="020F0600000000000000" pitchFamily="50" charset="-128"/>
                          <a:ea typeface="HG丸ｺﾞｼｯｸM-PRO" panose="020F0600000000000000" pitchFamily="50" charset="-128"/>
                        </a:rPr>
                        <a:t>24 </a:t>
                      </a:r>
                      <a:r>
                        <a:rPr kumimoji="1" lang="ja-JP" altLang="en-US" sz="1300" b="1" u="sng">
                          <a:latin typeface="HG丸ｺﾞｼｯｸM-PRO" panose="020F0600000000000000" pitchFamily="50" charset="-128"/>
                          <a:ea typeface="HG丸ｺﾞｼｯｸM-PRO" panose="020F0600000000000000" pitchFamily="50" charset="-128"/>
                        </a:rPr>
                        <a:t>万円を上限</a:t>
                      </a:r>
                      <a:r>
                        <a:rPr kumimoji="1" lang="ja-JP" altLang="en-US" sz="1200" b="1" u="sng">
                          <a:latin typeface="HG丸ｺﾞｼｯｸM-PRO" panose="020F0600000000000000" pitchFamily="50" charset="-128"/>
                          <a:ea typeface="HG丸ｺﾞｼｯｸM-PRO" panose="020F0600000000000000" pitchFamily="50" charset="-128"/>
                        </a:rPr>
                        <a:t>（</a:t>
                      </a:r>
                      <a:r>
                        <a:rPr kumimoji="1" lang="en-US" altLang="ja-JP" sz="1200" b="1" u="sng">
                          <a:latin typeface="HG丸ｺﾞｼｯｸM-PRO" panose="020F0600000000000000" pitchFamily="50" charset="-128"/>
                          <a:ea typeface="HG丸ｺﾞｼｯｸM-PRO" panose="020F0600000000000000" pitchFamily="50" charset="-128"/>
                        </a:rPr>
                        <a:t>※3</a:t>
                      </a:r>
                      <a:r>
                        <a:rPr kumimoji="1" lang="ja-JP" altLang="en-US" sz="1200" b="1" u="sng">
                          <a:latin typeface="HG丸ｺﾞｼｯｸM-PRO" panose="020F0600000000000000" pitchFamily="50" charset="-128"/>
                          <a:ea typeface="HG丸ｺﾞｼｯｸM-PRO" panose="020F0600000000000000" pitchFamily="50" charset="-128"/>
                        </a:rPr>
                        <a:t>）</a:t>
                      </a:r>
                      <a:r>
                        <a:rPr kumimoji="1" lang="en-US" altLang="ja-JP" sz="1300" b="1" u="sng">
                          <a:latin typeface="HG丸ｺﾞｼｯｸM-PRO" panose="020F0600000000000000" pitchFamily="50" charset="-128"/>
                          <a:ea typeface="HG丸ｺﾞｼｯｸM-PRO" panose="020F0600000000000000" pitchFamily="50" charset="-128"/>
                        </a:rPr>
                        <a:t> </a:t>
                      </a:r>
                      <a:endParaRPr kumimoji="1" lang="ja-JP" altLang="en-US" sz="1300" b="1" u="sng" dirty="0">
                        <a:latin typeface="HG丸ｺﾞｼｯｸM-PRO" panose="020F0600000000000000" pitchFamily="50" charset="-128"/>
                        <a:ea typeface="HG丸ｺﾞｼｯｸM-PRO" panose="020F0600000000000000" pitchFamily="50" charset="-128"/>
                      </a:endParaRP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私立のみ可</a:t>
                      </a:r>
                    </a:p>
                  </a:txBody>
                  <a:tcPr marT="45754" marB="4575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9" name="縦書きテキスト プレースホルダー 2">
            <a:extLst>
              <a:ext uri="{FF2B5EF4-FFF2-40B4-BE49-F238E27FC236}">
                <a16:creationId xmlns:a16="http://schemas.microsoft.com/office/drawing/2014/main" id="{E0D8728D-6348-4852-BB24-CD794A435177}"/>
              </a:ext>
            </a:extLst>
          </p:cNvPr>
          <p:cNvSpPr txBox="1">
            <a:spLocks/>
          </p:cNvSpPr>
          <p:nvPr/>
        </p:nvSpPr>
        <p:spPr>
          <a:xfrm>
            <a:off x="395288" y="4809259"/>
            <a:ext cx="8516937" cy="178809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）授業料実質負担額とは、学校の授業料年額から国の就学支援金、大阪府私立高等学校等授業料支援補助金、学校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dirty="0">
                <a:latin typeface="HG丸ｺﾞｼｯｸM-PRO" panose="020F0600000000000000" pitchFamily="50" charset="-128"/>
                <a:ea typeface="HG丸ｺﾞｼｯｸM-PRO" panose="020F0600000000000000" pitchFamily="50" charset="-128"/>
              </a:rPr>
              <a:t>　　　  独自の減免額等を差し引いた実質的な授業料負担額をいいます。</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が</a:t>
            </a:r>
            <a:r>
              <a:rPr lang="en-US" altLang="ja-JP" sz="1200" dirty="0">
                <a:latin typeface="HG丸ｺﾞｼｯｸM-PRO" panose="020F0600000000000000" pitchFamily="50" charset="-128"/>
                <a:ea typeface="HG丸ｺﾞｼｯｸM-PRO" panose="020F0600000000000000" pitchFamily="50" charset="-128"/>
              </a:rPr>
              <a:t>251,100</a:t>
            </a:r>
            <a:r>
              <a:rPr lang="ja-JP" altLang="en-US" sz="1200" dirty="0">
                <a:latin typeface="HG丸ｺﾞｼｯｸM-PRO" panose="020F0600000000000000" pitchFamily="50" charset="-128"/>
                <a:ea typeface="HG丸ｺﾞｼｯｸM-PRO" panose="020F0600000000000000" pitchFamily="50" charset="-128"/>
              </a:rPr>
              <a:t>円以上</a:t>
            </a:r>
            <a:r>
              <a:rPr lang="en-US" altLang="ja-JP" sz="1200" dirty="0">
                <a:latin typeface="HG丸ｺﾞｼｯｸM-PRO" panose="020F0600000000000000" pitchFamily="50" charset="-128"/>
                <a:ea typeface="HG丸ｺﾞｼｯｸM-PRO" panose="020F0600000000000000" pitchFamily="50" charset="-128"/>
              </a:rPr>
              <a:t>304,200</a:t>
            </a:r>
            <a:r>
              <a:rPr lang="ja-JP" altLang="en-US" sz="1200" dirty="0">
                <a:latin typeface="HG丸ｺﾞｼｯｸM-PRO" panose="020F0600000000000000" pitchFamily="50" charset="-128"/>
                <a:ea typeface="HG丸ｺﾞｼｯｸM-PRO" panose="020F0600000000000000" pitchFamily="50" charset="-128"/>
              </a:rPr>
              <a:t>円未満（年収めやす</a:t>
            </a:r>
            <a:r>
              <a:rPr lang="en-US" altLang="ja-JP" sz="1200" dirty="0">
                <a:latin typeface="HG丸ｺﾞｼｯｸM-PRO" panose="020F0600000000000000" pitchFamily="50" charset="-128"/>
                <a:ea typeface="HG丸ｺﾞｼｯｸM-PRO" panose="020F0600000000000000" pitchFamily="50" charset="-128"/>
              </a:rPr>
              <a:t>800</a:t>
            </a:r>
            <a:r>
              <a:rPr lang="ja-JP" altLang="en-US" sz="1200" dirty="0">
                <a:latin typeface="HG丸ｺﾞｼｯｸM-PRO" panose="020F0600000000000000" pitchFamily="50" charset="-128"/>
                <a:ea typeface="HG丸ｺﾞｼｯｸM-PRO" panose="020F0600000000000000" pitchFamily="50" charset="-128"/>
              </a:rPr>
              <a:t>万円以上</a:t>
            </a:r>
            <a:r>
              <a:rPr lang="en-US" altLang="ja-JP" sz="1200" dirty="0">
                <a:latin typeface="HG丸ｺﾞｼｯｸM-PRO" panose="020F0600000000000000" pitchFamily="50" charset="-128"/>
                <a:ea typeface="HG丸ｺﾞｼｯｸM-PRO" panose="020F0600000000000000" pitchFamily="50" charset="-128"/>
              </a:rPr>
              <a:t>910</a:t>
            </a:r>
            <a:r>
              <a:rPr lang="ja-JP" altLang="en-US" sz="1200" dirty="0">
                <a:latin typeface="HG丸ｺﾞｼｯｸM-PRO" panose="020F0600000000000000" pitchFamily="50" charset="-128"/>
                <a:ea typeface="HG丸ｺﾞｼｯｸM-PRO" panose="020F0600000000000000" pitchFamily="50" charset="-128"/>
              </a:rPr>
              <a:t>万円未満）に該当し大阪府授業料支援補助</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defRPr/>
            </a:pPr>
            <a:r>
              <a:rPr lang="ja-JP" altLang="en-US" sz="1200" dirty="0">
                <a:latin typeface="HG丸ｺﾞｼｯｸM-PRO" panose="020F0600000000000000" pitchFamily="50" charset="-128"/>
                <a:ea typeface="HG丸ｺﾞｼｯｸM-PRO" panose="020F0600000000000000" pitchFamily="50" charset="-128"/>
              </a:rPr>
              <a:t>　　　  金の給付を受ける場合は、奨学資金の貸付限度額が異なる、もしくは貸付対象外となります。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3" name="縦書きテキスト プレースホルダー 2">
            <a:extLst>
              <a:ext uri="{FF2B5EF4-FFF2-40B4-BE49-F238E27FC236}">
                <a16:creationId xmlns:a16="http://schemas.microsoft.com/office/drawing/2014/main" id="{2247EAD9-E867-4AC8-B040-E06F7EAA76C0}"/>
              </a:ext>
            </a:extLst>
          </p:cNvPr>
          <p:cNvSpPr txBox="1">
            <a:spLocks/>
          </p:cNvSpPr>
          <p:nvPr/>
        </p:nvSpPr>
        <p:spPr>
          <a:xfrm>
            <a:off x="6300192" y="3377768"/>
            <a:ext cx="1615939" cy="372906"/>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050" dirty="0">
                <a:latin typeface="HG丸ｺﾞｼｯｸM-PRO" panose="020F0600000000000000" pitchFamily="50" charset="-128"/>
                <a:ea typeface="HG丸ｺﾞｼｯｸM-PRO" panose="020F0600000000000000" pitchFamily="50" charset="-128"/>
              </a:rPr>
              <a:t>（その他教育費）</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EE84C61E-8310-4ADD-A9DD-231A96F23FA5}"/>
              </a:ext>
            </a:extLst>
          </p:cNvPr>
          <p:cNvSpPr/>
          <p:nvPr/>
        </p:nvSpPr>
        <p:spPr>
          <a:xfrm>
            <a:off x="8460432" y="6305423"/>
            <a:ext cx="656281"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dirty="0">
                <a:solidFill>
                  <a:schemeClr val="tx1"/>
                </a:solidFill>
                <a:latin typeface="HG丸ｺﾞｼｯｸM-PRO" panose="020F0600000000000000" pitchFamily="50" charset="-128"/>
                <a:ea typeface="HG丸ｺﾞｼｯｸM-PRO" panose="020F0600000000000000" pitchFamily="50" charset="-128"/>
              </a:rPr>
              <a:t>10</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3F8E1475-7AD2-EA51-E2F6-C6DBAD91781E}"/>
              </a:ext>
            </a:extLst>
          </p:cNvPr>
          <p:cNvSpPr/>
          <p:nvPr/>
        </p:nvSpPr>
        <p:spPr>
          <a:xfrm>
            <a:off x="3645772" y="3772899"/>
            <a:ext cx="4248472" cy="32861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00" b="1" dirty="0">
                <a:solidFill>
                  <a:schemeClr val="tx1"/>
                </a:solidFill>
              </a:rPr>
              <a:t>（授業料実質負担額（</a:t>
            </a:r>
            <a:r>
              <a:rPr kumimoji="1" lang="en-US" altLang="ja-JP" sz="1000" b="1" dirty="0">
                <a:solidFill>
                  <a:schemeClr val="tx1"/>
                </a:solidFill>
              </a:rPr>
              <a:t>※</a:t>
            </a:r>
            <a:r>
              <a:rPr kumimoji="1" lang="ja-JP" altLang="en-US" sz="1000" b="1" dirty="0">
                <a:solidFill>
                  <a:schemeClr val="tx1"/>
                </a:solidFill>
              </a:rPr>
              <a:t>）が無償となる場合、限度額は</a:t>
            </a:r>
            <a:r>
              <a:rPr lang="ja-JP" altLang="en-US" sz="1000" b="1" dirty="0">
                <a:solidFill>
                  <a:schemeClr val="tx1"/>
                </a:solidFill>
              </a:rPr>
              <a:t>１０万円です。）</a:t>
            </a:r>
            <a:endParaRPr kumimoji="1" lang="ja-JP" altLang="en-US" sz="1000" b="1" dirty="0">
              <a:solidFill>
                <a:schemeClr val="tx1"/>
              </a:solidFill>
            </a:endParaRPr>
          </a:p>
        </p:txBody>
      </p:sp>
    </p:spTree>
    <p:extLst>
      <p:ext uri="{BB962C8B-B14F-4D97-AF65-F5344CB8AC3E}">
        <p14:creationId xmlns:p14="http://schemas.microsoft.com/office/powerpoint/2010/main" val="125780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グループ化 15">
            <a:extLst>
              <a:ext uri="{FF2B5EF4-FFF2-40B4-BE49-F238E27FC236}">
                <a16:creationId xmlns:a16="http://schemas.microsoft.com/office/drawing/2014/main" id="{5D0076F4-37BA-47A4-BD21-13CD4DF94298}"/>
              </a:ext>
            </a:extLst>
          </p:cNvPr>
          <p:cNvGrpSpPr>
            <a:grpSpLocks/>
          </p:cNvGrpSpPr>
          <p:nvPr/>
        </p:nvGrpSpPr>
        <p:grpSpPr bwMode="auto">
          <a:xfrm>
            <a:off x="0" y="0"/>
            <a:ext cx="9144000" cy="6737350"/>
            <a:chOff x="-1" y="0"/>
            <a:chExt cx="9144001" cy="6737471"/>
          </a:xfrm>
        </p:grpSpPr>
        <p:grpSp>
          <p:nvGrpSpPr>
            <p:cNvPr id="16456" name="グループ化 17">
              <a:extLst>
                <a:ext uri="{FF2B5EF4-FFF2-40B4-BE49-F238E27FC236}">
                  <a16:creationId xmlns:a16="http://schemas.microsoft.com/office/drawing/2014/main" id="{0E1C1681-B9ED-4C22-9D71-9EBC09529CBE}"/>
                </a:ext>
              </a:extLst>
            </p:cNvPr>
            <p:cNvGrpSpPr>
              <a:grpSpLocks/>
            </p:cNvGrpSpPr>
            <p:nvPr/>
          </p:nvGrpSpPr>
          <p:grpSpPr bwMode="auto">
            <a:xfrm>
              <a:off x="-1" y="0"/>
              <a:ext cx="9144001" cy="584680"/>
              <a:chOff x="-1" y="0"/>
              <a:chExt cx="9144001" cy="584680"/>
            </a:xfrm>
          </p:grpSpPr>
          <p:pic>
            <p:nvPicPr>
              <p:cNvPr id="16460" name="図 24">
                <a:extLst>
                  <a:ext uri="{FF2B5EF4-FFF2-40B4-BE49-F238E27FC236}">
                    <a16:creationId xmlns:a16="http://schemas.microsoft.com/office/drawing/2014/main" id="{5D58F8CC-5F62-4245-A222-C3BAE0C74D9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A2BD1406-8E27-499E-9EFE-05745AFDDAF6}"/>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3BBD3168-B26B-498C-8E0D-E990865B22F6}"/>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822024D9-9BCE-47F7-A503-3A5DCF0A1CDB}"/>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貸付額について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6457" name="グループ化 18">
              <a:extLst>
                <a:ext uri="{FF2B5EF4-FFF2-40B4-BE49-F238E27FC236}">
                  <a16:creationId xmlns:a16="http://schemas.microsoft.com/office/drawing/2014/main" id="{8B85DEDB-6EA2-497F-903F-D34A2CB79C1F}"/>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B2B36C2D-DF24-4FE9-90B7-03E79CF1B993}"/>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ED971FEF-35B0-49AB-A69C-18FE21660152}"/>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16389" name="縦書きテキスト プレースホルダー 2">
            <a:extLst>
              <a:ext uri="{FF2B5EF4-FFF2-40B4-BE49-F238E27FC236}">
                <a16:creationId xmlns:a16="http://schemas.microsoft.com/office/drawing/2014/main" id="{928F54DA-2111-437A-9AE9-69AF1B536FFB}"/>
              </a:ext>
            </a:extLst>
          </p:cNvPr>
          <p:cNvSpPr txBox="1">
            <a:spLocks noChangeArrowheads="1"/>
          </p:cNvSpPr>
          <p:nvPr/>
        </p:nvSpPr>
        <p:spPr bwMode="auto">
          <a:xfrm>
            <a:off x="250825" y="1052413"/>
            <a:ext cx="46085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・生徒本人のみ</a:t>
            </a:r>
            <a:r>
              <a:rPr lang="ja-JP" altLang="en-US" sz="1500" b="1" u="sng" dirty="0">
                <a:latin typeface="HG丸ｺﾞｼｯｸM-PRO" panose="020F0600000000000000" pitchFamily="50" charset="-128"/>
                <a:ea typeface="HG丸ｺﾞｼｯｸM-PRO" panose="020F0600000000000000" pitchFamily="50" charset="-128"/>
              </a:rPr>
              <a:t>１人の子どもを扶養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44" name="表 43">
            <a:extLst>
              <a:ext uri="{FF2B5EF4-FFF2-40B4-BE49-F238E27FC236}">
                <a16:creationId xmlns:a16="http://schemas.microsoft.com/office/drawing/2014/main" id="{9DB935E3-DDF4-419D-9CD0-4EE956EE4A16}"/>
              </a:ext>
            </a:extLst>
          </p:cNvPr>
          <p:cNvGraphicFramePr>
            <a:graphicFrameLocks noGrp="1"/>
          </p:cNvGraphicFramePr>
          <p:nvPr>
            <p:extLst>
              <p:ext uri="{D42A27DB-BD31-4B8C-83A1-F6EECF244321}">
                <p14:modId xmlns:p14="http://schemas.microsoft.com/office/powerpoint/2010/main" val="876104501"/>
              </p:ext>
            </p:extLst>
          </p:nvPr>
        </p:nvGraphicFramePr>
        <p:xfrm>
          <a:off x="485775" y="1379238"/>
          <a:ext cx="8172451"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＜上限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347,100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590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590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281,200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400,000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481,200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300,000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5" name="テキスト ボックス 44">
            <a:extLst>
              <a:ext uri="{FF2B5EF4-FFF2-40B4-BE49-F238E27FC236}">
                <a16:creationId xmlns:a16="http://schemas.microsoft.com/office/drawing/2014/main" id="{A7E93FB1-EBBB-4BBA-87E4-3D501F4E3436}"/>
              </a:ext>
            </a:extLst>
          </p:cNvPr>
          <p:cNvSpPr txBox="1"/>
          <p:nvPr/>
        </p:nvSpPr>
        <p:spPr>
          <a:xfrm>
            <a:off x="395288" y="5631209"/>
            <a:ext cx="8640762" cy="246063"/>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endParaRPr lang="en-US" altLang="ja-JP" sz="95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130D3A18-FC42-4F15-9BA7-FA5F2DD2506A}"/>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18" name="縦書きテキスト プレースホルダー 2">
            <a:extLst>
              <a:ext uri="{FF2B5EF4-FFF2-40B4-BE49-F238E27FC236}">
                <a16:creationId xmlns:a16="http://schemas.microsoft.com/office/drawing/2014/main" id="{D0BC4E6F-7B91-4EA9-8A7A-74E9D953C8DE}"/>
              </a:ext>
            </a:extLst>
          </p:cNvPr>
          <p:cNvSpPr txBox="1">
            <a:spLocks noChangeArrowheads="1"/>
          </p:cNvSpPr>
          <p:nvPr/>
        </p:nvSpPr>
        <p:spPr bwMode="auto">
          <a:xfrm>
            <a:off x="5345112" y="1052414"/>
            <a:ext cx="34753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01303AB0-D2B0-4414-818C-9CA4249C2F3F}"/>
              </a:ext>
            </a:extLst>
          </p:cNvPr>
          <p:cNvSpPr/>
          <p:nvPr/>
        </p:nvSpPr>
        <p:spPr>
          <a:xfrm>
            <a:off x="1151620" y="658984"/>
            <a:ext cx="6840760" cy="321744"/>
          </a:xfrm>
          <a:prstGeom prst="roundRect">
            <a:avLst/>
          </a:prstGeom>
          <a:solidFill>
            <a:schemeClr val="accent1">
              <a:lumMod val="75000"/>
            </a:schemeClr>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kumimoji="1" lang="ja-JP" altLang="en-US" sz="1600" b="1" dirty="0">
              <a:solidFill>
                <a:schemeClr val="bg1"/>
              </a:solidFill>
            </a:endParaRPr>
          </a:p>
        </p:txBody>
      </p:sp>
      <p:sp>
        <p:nvSpPr>
          <p:cNvPr id="19" name="正方形/長方形 18">
            <a:extLst>
              <a:ext uri="{FF2B5EF4-FFF2-40B4-BE49-F238E27FC236}">
                <a16:creationId xmlns:a16="http://schemas.microsoft.com/office/drawing/2014/main" id="{5D326D40-B884-439D-8BC7-22E198C6DFB2}"/>
              </a:ext>
            </a:extLst>
          </p:cNvPr>
          <p:cNvSpPr/>
          <p:nvPr/>
        </p:nvSpPr>
        <p:spPr>
          <a:xfrm>
            <a:off x="8460432" y="6305423"/>
            <a:ext cx="656281"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dirty="0">
                <a:solidFill>
                  <a:schemeClr val="tx1"/>
                </a:solidFill>
                <a:latin typeface="HG丸ｺﾞｼｯｸM-PRO" panose="020F0600000000000000" pitchFamily="50" charset="-128"/>
                <a:ea typeface="HG丸ｺﾞｼｯｸM-PRO" panose="020F0600000000000000" pitchFamily="50" charset="-128"/>
              </a:rPr>
              <a:t>11</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グループ化 15">
            <a:extLst>
              <a:ext uri="{FF2B5EF4-FFF2-40B4-BE49-F238E27FC236}">
                <a16:creationId xmlns:a16="http://schemas.microsoft.com/office/drawing/2014/main" id="{037C7DDC-1C04-46E4-99F5-30BCDF50DDAC}"/>
              </a:ext>
            </a:extLst>
          </p:cNvPr>
          <p:cNvGrpSpPr>
            <a:grpSpLocks/>
          </p:cNvGrpSpPr>
          <p:nvPr/>
        </p:nvGrpSpPr>
        <p:grpSpPr bwMode="auto">
          <a:xfrm>
            <a:off x="0" y="0"/>
            <a:ext cx="9144000" cy="6737350"/>
            <a:chOff x="-1" y="0"/>
            <a:chExt cx="9144001" cy="6737471"/>
          </a:xfrm>
        </p:grpSpPr>
        <p:grpSp>
          <p:nvGrpSpPr>
            <p:cNvPr id="17481" name="グループ化 17">
              <a:extLst>
                <a:ext uri="{FF2B5EF4-FFF2-40B4-BE49-F238E27FC236}">
                  <a16:creationId xmlns:a16="http://schemas.microsoft.com/office/drawing/2014/main" id="{473E1E0E-BDA1-471F-800F-919D1BDD4AA7}"/>
                </a:ext>
              </a:extLst>
            </p:cNvPr>
            <p:cNvGrpSpPr>
              <a:grpSpLocks/>
            </p:cNvGrpSpPr>
            <p:nvPr/>
          </p:nvGrpSpPr>
          <p:grpSpPr bwMode="auto">
            <a:xfrm>
              <a:off x="-1" y="0"/>
              <a:ext cx="9144001" cy="584680"/>
              <a:chOff x="-1" y="0"/>
              <a:chExt cx="9144001" cy="584680"/>
            </a:xfrm>
          </p:grpSpPr>
          <p:pic>
            <p:nvPicPr>
              <p:cNvPr id="17485" name="図 24">
                <a:extLst>
                  <a:ext uri="{FF2B5EF4-FFF2-40B4-BE49-F238E27FC236}">
                    <a16:creationId xmlns:a16="http://schemas.microsoft.com/office/drawing/2014/main" id="{2D0808C2-DAC1-4ECA-8D89-B5582F8C686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4A8DB610-FA7A-4B75-A60F-FF01BC626E97}"/>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D4B51E2A-C9D1-4BC4-A607-CFD2B9F30BB2}"/>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AD802BB9-8496-45CB-B970-CE24F3034757}"/>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貸付額について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7482" name="グループ化 18">
              <a:extLst>
                <a:ext uri="{FF2B5EF4-FFF2-40B4-BE49-F238E27FC236}">
                  <a16:creationId xmlns:a16="http://schemas.microsoft.com/office/drawing/2014/main" id="{5774DDCA-8319-49E3-8766-A46ACF03817C}"/>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8A0A3998-A6E9-4204-A561-0F1F5BA8444C}"/>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231542EC-37EF-4E4B-85CE-308033E524BC}"/>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17413" name="縦書きテキスト プレースホルダー 2">
            <a:extLst>
              <a:ext uri="{FF2B5EF4-FFF2-40B4-BE49-F238E27FC236}">
                <a16:creationId xmlns:a16="http://schemas.microsoft.com/office/drawing/2014/main" id="{D1EDDCF4-E9F1-46B2-9C11-2CBA56676D56}"/>
              </a:ext>
            </a:extLst>
          </p:cNvPr>
          <p:cNvSpPr txBox="1">
            <a:spLocks noChangeArrowheads="1"/>
          </p:cNvSpPr>
          <p:nvPr/>
        </p:nvSpPr>
        <p:spPr bwMode="auto">
          <a:xfrm>
            <a:off x="250825" y="1052413"/>
            <a:ext cx="5400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・生徒本人を含めて</a:t>
            </a:r>
            <a:r>
              <a:rPr lang="ja-JP" altLang="en-US" sz="1500" b="1" u="sng" dirty="0">
                <a:latin typeface="HG丸ｺﾞｼｯｸM-PRO" panose="020F0600000000000000" pitchFamily="50" charset="-128"/>
                <a:ea typeface="HG丸ｺﾞｼｯｸM-PRO" panose="020F0600000000000000" pitchFamily="50" charset="-128"/>
              </a:rPr>
              <a:t>２人の子どもを扶養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EF7FB88C-B3E1-4E6A-A5C4-20A2513466F1}"/>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30" name="表 29">
            <a:extLst>
              <a:ext uri="{FF2B5EF4-FFF2-40B4-BE49-F238E27FC236}">
                <a16:creationId xmlns:a16="http://schemas.microsoft.com/office/drawing/2014/main" id="{6C18D62F-E9E7-4818-8EF8-C4C0B5353C33}"/>
              </a:ext>
            </a:extLst>
          </p:cNvPr>
          <p:cNvGraphicFramePr>
            <a:graphicFrameLocks noGrp="1"/>
          </p:cNvGraphicFramePr>
          <p:nvPr>
            <p:extLst>
              <p:ext uri="{D42A27DB-BD31-4B8C-83A1-F6EECF244321}">
                <p14:modId xmlns:p14="http://schemas.microsoft.com/office/powerpoint/2010/main" val="1637084396"/>
              </p:ext>
            </p:extLst>
          </p:nvPr>
        </p:nvGraphicFramePr>
        <p:xfrm>
          <a:off x="485775" y="1379203"/>
          <a:ext cx="8172451" cy="4210037"/>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20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＜上限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347,100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590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590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500,000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300,000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u="sng" dirty="0">
                          <a:solidFill>
                            <a:schemeClr val="tx1"/>
                          </a:solidFill>
                          <a:latin typeface="HG丸ｺﾞｼｯｸM-PRO" panose="020F0600000000000000" pitchFamily="50" charset="-128"/>
                          <a:ea typeface="HG丸ｺﾞｼｯｸM-PRO" panose="020F0600000000000000" pitchFamily="50" charset="-128"/>
                        </a:rPr>
                        <a:t>100,000 </a:t>
                      </a:r>
                      <a:r>
                        <a:rPr kumimoji="1" lang="ja-JP" altLang="en-US" sz="1100" b="1" u="sng" dirty="0">
                          <a:solidFill>
                            <a:schemeClr val="tx1"/>
                          </a:solidFill>
                          <a:latin typeface="HG丸ｺﾞｼｯｸM-PRO" panose="020F0600000000000000" pitchFamily="50" charset="-128"/>
                          <a:ea typeface="HG丸ｺﾞｼｯｸM-PRO" panose="020F0600000000000000" pitchFamily="50" charset="-128"/>
                        </a:rPr>
                        <a:t>円</a:t>
                      </a:r>
                      <a:endParaRPr kumimoji="1" lang="en-US" altLang="ja-JP" sz="1100" b="1" u="sng"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※2</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3" name="縦書きテキスト プレースホルダー 2">
            <a:extLst>
              <a:ext uri="{FF2B5EF4-FFF2-40B4-BE49-F238E27FC236}">
                <a16:creationId xmlns:a16="http://schemas.microsoft.com/office/drawing/2014/main" id="{14780DCC-7E4C-4281-92FE-88E2EA13D0AA}"/>
              </a:ext>
            </a:extLst>
          </p:cNvPr>
          <p:cNvSpPr txBox="1">
            <a:spLocks noChangeArrowheads="1"/>
          </p:cNvSpPr>
          <p:nvPr/>
        </p:nvSpPr>
        <p:spPr bwMode="auto">
          <a:xfrm>
            <a:off x="5345112" y="1052414"/>
            <a:ext cx="34753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6D320BAE-9CFD-4A95-86CD-93FC4D337168}"/>
              </a:ext>
            </a:extLst>
          </p:cNvPr>
          <p:cNvSpPr txBox="1"/>
          <p:nvPr/>
        </p:nvSpPr>
        <p:spPr>
          <a:xfrm>
            <a:off x="395288" y="5627856"/>
            <a:ext cx="8497887" cy="969496"/>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）年度末年齢が１９歳（高校生は除く）以上の場合は、大学等において教育を受けている学生に限ります。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なお、大学等の進学をめざすいわゆる浪人生についても、高校卒業後１年間は人数に含めます。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※2</a:t>
            </a:r>
            <a:r>
              <a:rPr lang="ja-JP" altLang="en-US" sz="950" dirty="0">
                <a:solidFill>
                  <a:srgbClr val="FF0000"/>
                </a:solidFill>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）府内の私立高校等に進学する生徒本人を含めて２人以上の子どもを扶養する世帯で、所得判定額（保護者合算）が</a:t>
            </a:r>
            <a:r>
              <a:rPr lang="en-US" altLang="ja-JP" sz="950" dirty="0">
                <a:solidFill>
                  <a:srgbClr val="FF0000"/>
                </a:solidFill>
                <a:latin typeface="HG丸ｺﾞｼｯｸM-PRO" panose="020F0600000000000000" pitchFamily="50" charset="-128"/>
                <a:ea typeface="HG丸ｺﾞｼｯｸM-PRO" panose="020F0600000000000000" pitchFamily="50" charset="-128"/>
              </a:rPr>
              <a:t>251,100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304,200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未満（年収めやす</a:t>
            </a:r>
            <a:r>
              <a:rPr lang="en-US" altLang="ja-JP" sz="950" dirty="0">
                <a:solidFill>
                  <a:srgbClr val="FF0000"/>
                </a:solidFill>
                <a:latin typeface="HG丸ｺﾞｼｯｸM-PRO" panose="020F0600000000000000" pitchFamily="50" charset="-128"/>
                <a:ea typeface="HG丸ｺﾞｼｯｸM-PRO" panose="020F0600000000000000" pitchFamily="50" charset="-128"/>
              </a:rPr>
              <a:t>800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910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万円未満）に該当し大阪府授業料支援補助金の給付を受ける場合は、奨学資金の貸付限度額が異なる、もし</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くは貸付対象外となります。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051DF077-742D-46B5-B7FD-4E0F59EF679F}"/>
              </a:ext>
            </a:extLst>
          </p:cNvPr>
          <p:cNvSpPr/>
          <p:nvPr/>
        </p:nvSpPr>
        <p:spPr>
          <a:xfrm>
            <a:off x="1151620" y="658984"/>
            <a:ext cx="6840760" cy="321744"/>
          </a:xfrm>
          <a:prstGeom prst="roundRect">
            <a:avLst/>
          </a:prstGeom>
          <a:solidFill>
            <a:schemeClr val="accent1">
              <a:lumMod val="75000"/>
            </a:schemeClr>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kumimoji="1" lang="ja-JP" altLang="en-US" sz="1600" b="1" dirty="0">
              <a:solidFill>
                <a:schemeClr val="bg1"/>
              </a:solidFill>
            </a:endParaRPr>
          </a:p>
        </p:txBody>
      </p:sp>
      <p:sp>
        <p:nvSpPr>
          <p:cNvPr id="19" name="正方形/長方形 18">
            <a:extLst>
              <a:ext uri="{FF2B5EF4-FFF2-40B4-BE49-F238E27FC236}">
                <a16:creationId xmlns:a16="http://schemas.microsoft.com/office/drawing/2014/main" id="{D89244CD-A1D7-4F69-98C5-460008C0D688}"/>
              </a:ext>
            </a:extLst>
          </p:cNvPr>
          <p:cNvSpPr/>
          <p:nvPr/>
        </p:nvSpPr>
        <p:spPr>
          <a:xfrm>
            <a:off x="8316416" y="6305423"/>
            <a:ext cx="800297"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dirty="0">
                <a:solidFill>
                  <a:schemeClr val="tx1"/>
                </a:solidFill>
                <a:latin typeface="HG丸ｺﾞｼｯｸM-PRO" panose="020F0600000000000000" pitchFamily="50" charset="-128"/>
                <a:ea typeface="HG丸ｺﾞｼｯｸM-PRO" panose="020F0600000000000000" pitchFamily="50" charset="-128"/>
              </a:rPr>
              <a:t>12</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グループ化 15">
            <a:extLst>
              <a:ext uri="{FF2B5EF4-FFF2-40B4-BE49-F238E27FC236}">
                <a16:creationId xmlns:a16="http://schemas.microsoft.com/office/drawing/2014/main" id="{2556D7BC-4A3D-4D1C-9240-E8027EC99D8E}"/>
              </a:ext>
            </a:extLst>
          </p:cNvPr>
          <p:cNvGrpSpPr>
            <a:grpSpLocks/>
          </p:cNvGrpSpPr>
          <p:nvPr/>
        </p:nvGrpSpPr>
        <p:grpSpPr bwMode="auto">
          <a:xfrm>
            <a:off x="0" y="0"/>
            <a:ext cx="9144000" cy="6737350"/>
            <a:chOff x="-1" y="0"/>
            <a:chExt cx="9144001" cy="6737471"/>
          </a:xfrm>
        </p:grpSpPr>
        <p:grpSp>
          <p:nvGrpSpPr>
            <p:cNvPr id="18505" name="グループ化 17">
              <a:extLst>
                <a:ext uri="{FF2B5EF4-FFF2-40B4-BE49-F238E27FC236}">
                  <a16:creationId xmlns:a16="http://schemas.microsoft.com/office/drawing/2014/main" id="{518B5E4D-9FCC-4103-89D1-56EF93507B62}"/>
                </a:ext>
              </a:extLst>
            </p:cNvPr>
            <p:cNvGrpSpPr>
              <a:grpSpLocks/>
            </p:cNvGrpSpPr>
            <p:nvPr/>
          </p:nvGrpSpPr>
          <p:grpSpPr bwMode="auto">
            <a:xfrm>
              <a:off x="-1" y="0"/>
              <a:ext cx="9144001" cy="584680"/>
              <a:chOff x="-1" y="0"/>
              <a:chExt cx="9144001" cy="584680"/>
            </a:xfrm>
          </p:grpSpPr>
          <p:pic>
            <p:nvPicPr>
              <p:cNvPr id="18509" name="図 24">
                <a:extLst>
                  <a:ext uri="{FF2B5EF4-FFF2-40B4-BE49-F238E27FC236}">
                    <a16:creationId xmlns:a16="http://schemas.microsoft.com/office/drawing/2014/main" id="{EFF3B332-0DF0-4D92-9F21-95C9A748012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F5CE9315-52A2-4316-8B6D-88D163684709}"/>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F992D5A0-FDE9-42B0-95CA-4C03D141A76F}"/>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0E30F42D-B621-42B2-BB55-D4F8EA83217C}"/>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貸付額について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8506" name="グループ化 18">
              <a:extLst>
                <a:ext uri="{FF2B5EF4-FFF2-40B4-BE49-F238E27FC236}">
                  <a16:creationId xmlns:a16="http://schemas.microsoft.com/office/drawing/2014/main" id="{D7FC9C50-C39C-44B0-9DA8-D28FE1B0D70E}"/>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3C53F1B5-53CB-46C5-9149-3DEF984247D2}"/>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853D9226-C8CA-4BEA-B58C-64EE70AC56E3}"/>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18437" name="縦書きテキスト プレースホルダー 2">
            <a:extLst>
              <a:ext uri="{FF2B5EF4-FFF2-40B4-BE49-F238E27FC236}">
                <a16:creationId xmlns:a16="http://schemas.microsoft.com/office/drawing/2014/main" id="{930CBA8C-25AB-4EA8-B07C-5ACA3723D737}"/>
              </a:ext>
            </a:extLst>
          </p:cNvPr>
          <p:cNvSpPr txBox="1">
            <a:spLocks noChangeArrowheads="1"/>
          </p:cNvSpPr>
          <p:nvPr/>
        </p:nvSpPr>
        <p:spPr bwMode="auto">
          <a:xfrm>
            <a:off x="250825" y="1052413"/>
            <a:ext cx="59769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500" b="1" dirty="0">
                <a:latin typeface="HG丸ｺﾞｼｯｸM-PRO" panose="020F0600000000000000" pitchFamily="50" charset="-128"/>
                <a:ea typeface="HG丸ｺﾞｼｯｸM-PRO" panose="020F0600000000000000" pitchFamily="50" charset="-128"/>
              </a:rPr>
              <a:t>・生徒本人を含めて</a:t>
            </a:r>
            <a:r>
              <a:rPr lang="ja-JP" altLang="en-US" sz="1500" b="1" u="sng" dirty="0">
                <a:latin typeface="HG丸ｺﾞｼｯｸM-PRO" panose="020F0600000000000000" pitchFamily="50" charset="-128"/>
                <a:ea typeface="HG丸ｺﾞｼｯｸM-PRO" panose="020F0600000000000000" pitchFamily="50" charset="-128"/>
              </a:rPr>
              <a:t>３人以上の子どもを扶養</a:t>
            </a:r>
            <a:r>
              <a:rPr lang="ja-JP" altLang="en-US" sz="1500" b="1" dirty="0">
                <a:latin typeface="HG丸ｺﾞｼｯｸM-PRO" panose="020F0600000000000000" pitchFamily="50" charset="-128"/>
                <a:ea typeface="HG丸ｺﾞｼｯｸM-PRO" panose="020F0600000000000000" pitchFamily="50" charset="-128"/>
              </a:rPr>
              <a:t>する世帯</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lang="ja-JP" altLang="en-US" sz="1100" b="1" dirty="0">
                <a:solidFill>
                  <a:srgbClr val="FF0000"/>
                </a:solidFill>
                <a:latin typeface="HG丸ｺﾞｼｯｸM-PRO" panose="020F0600000000000000" pitchFamily="50" charset="-128"/>
                <a:ea typeface="HG丸ｺﾞｼｯｸM-PRO" panose="020F0600000000000000" pitchFamily="50" charset="-128"/>
              </a:rPr>
              <a:t>）</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4F3BE98E-44BB-46DB-BF69-2DD65C911A8F}"/>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33" name="表 32">
            <a:extLst>
              <a:ext uri="{FF2B5EF4-FFF2-40B4-BE49-F238E27FC236}">
                <a16:creationId xmlns:a16="http://schemas.microsoft.com/office/drawing/2014/main" id="{4AC7F7B5-DA61-4109-A899-EE4CC737241E}"/>
              </a:ext>
            </a:extLst>
          </p:cNvPr>
          <p:cNvGraphicFramePr>
            <a:graphicFrameLocks noGrp="1"/>
          </p:cNvGraphicFramePr>
          <p:nvPr>
            <p:extLst>
              <p:ext uri="{D42A27DB-BD31-4B8C-83A1-F6EECF244321}">
                <p14:modId xmlns:p14="http://schemas.microsoft.com/office/powerpoint/2010/main" val="1061820691"/>
              </p:ext>
            </p:extLst>
          </p:nvPr>
        </p:nvGraphicFramePr>
        <p:xfrm>
          <a:off x="485775" y="1379238"/>
          <a:ext cx="8172451"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＜上限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347,100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590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590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204,000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481,200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381,200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500,000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100,000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chemeClr val="tx1"/>
                          </a:solidFill>
                          <a:latin typeface="HG丸ｺﾞｼｯｸM-PRO" panose="020F0600000000000000" pitchFamily="50" charset="-128"/>
                          <a:ea typeface="HG丸ｺﾞｼｯｸM-PRO" panose="020F0600000000000000" pitchFamily="50" charset="-128"/>
                        </a:rPr>
                        <a:t>貸 付 対 象 外</a:t>
                      </a:r>
                      <a:endParaRPr kumimoji="1" lang="en-US" altLang="ja-JP" sz="1100" b="1" u="sng"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※2</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3" name="縦書きテキスト プレースホルダー 2">
            <a:extLst>
              <a:ext uri="{FF2B5EF4-FFF2-40B4-BE49-F238E27FC236}">
                <a16:creationId xmlns:a16="http://schemas.microsoft.com/office/drawing/2014/main" id="{ADC9B7E3-069A-47BD-BC5F-BBEA45CBEA41}"/>
              </a:ext>
            </a:extLst>
          </p:cNvPr>
          <p:cNvSpPr txBox="1">
            <a:spLocks noChangeArrowheads="1"/>
          </p:cNvSpPr>
          <p:nvPr/>
        </p:nvSpPr>
        <p:spPr bwMode="auto">
          <a:xfrm>
            <a:off x="5345112" y="1052414"/>
            <a:ext cx="34753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６０万円の場合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A3D9E73E-6EB7-446B-A550-D92B8EE3649B}"/>
              </a:ext>
            </a:extLst>
          </p:cNvPr>
          <p:cNvSpPr txBox="1"/>
          <p:nvPr/>
        </p:nvSpPr>
        <p:spPr>
          <a:xfrm>
            <a:off x="395288" y="5627856"/>
            <a:ext cx="8497887" cy="969496"/>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）年度末年齢が１９歳（高校生は除く）以上の場合は、大学等において教育を受けている学生に限ります。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なお、大学等の進学をめざすいわゆる浪人生についても、高校卒業後１年間は人数に含めます。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※2</a:t>
            </a:r>
            <a:r>
              <a:rPr lang="ja-JP" altLang="en-US" sz="950" dirty="0">
                <a:solidFill>
                  <a:srgbClr val="FF0000"/>
                </a:solidFill>
                <a:latin typeface="HG丸ｺﾞｼｯｸM-PRO" panose="020F0600000000000000" pitchFamily="50" charset="-128"/>
                <a:ea typeface="HG丸ｺﾞｼｯｸM-PRO" panose="020F0600000000000000" pitchFamily="50" charset="-128"/>
              </a:rPr>
              <a:t>）府内の私立高校等に進学する生徒本人を含めて２人以上の子どもを扶養する世帯で、所得判定額（保護者合算）が</a:t>
            </a:r>
            <a:r>
              <a:rPr lang="en-US" altLang="ja-JP" sz="950" dirty="0">
                <a:solidFill>
                  <a:srgbClr val="FF0000"/>
                </a:solidFill>
                <a:latin typeface="HG丸ｺﾞｼｯｸM-PRO" panose="020F0600000000000000" pitchFamily="50" charset="-128"/>
                <a:ea typeface="HG丸ｺﾞｼｯｸM-PRO" panose="020F0600000000000000" pitchFamily="50" charset="-128"/>
              </a:rPr>
              <a:t>251,100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304,200</a:t>
            </a:r>
            <a:r>
              <a:rPr lang="ja-JP" altLang="en-US" sz="950"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未満（年収めやす</a:t>
            </a:r>
            <a:r>
              <a:rPr lang="en-US" altLang="ja-JP" sz="950" dirty="0">
                <a:solidFill>
                  <a:srgbClr val="FF0000"/>
                </a:solidFill>
                <a:latin typeface="HG丸ｺﾞｼｯｸM-PRO" panose="020F0600000000000000" pitchFamily="50" charset="-128"/>
                <a:ea typeface="HG丸ｺﾞｼｯｸM-PRO" panose="020F0600000000000000" pitchFamily="50" charset="-128"/>
              </a:rPr>
              <a:t>800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万円以上</a:t>
            </a:r>
            <a:r>
              <a:rPr lang="en-US" altLang="ja-JP" sz="950" dirty="0">
                <a:solidFill>
                  <a:srgbClr val="FF0000"/>
                </a:solidFill>
                <a:latin typeface="HG丸ｺﾞｼｯｸM-PRO" panose="020F0600000000000000" pitchFamily="50" charset="-128"/>
                <a:ea typeface="HG丸ｺﾞｼｯｸM-PRO" panose="020F0600000000000000" pitchFamily="50" charset="-128"/>
              </a:rPr>
              <a:t>910</a:t>
            </a:r>
            <a:r>
              <a:rPr lang="ja-JP" altLang="en-US" sz="950" dirty="0">
                <a:solidFill>
                  <a:srgbClr val="FF0000"/>
                </a:solidFill>
                <a:latin typeface="HG丸ｺﾞｼｯｸM-PRO" panose="020F0600000000000000" pitchFamily="50" charset="-128"/>
                <a:ea typeface="HG丸ｺﾞｼｯｸM-PRO" panose="020F0600000000000000" pitchFamily="50" charset="-128"/>
              </a:rPr>
              <a:t>万円未満）に該当し大阪府授業料支援補助金の給付を受ける場合は、奨学資金の貸付限度額が異なる、もし</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a:p>
            <a:pPr marL="0" indent="0">
              <a:buNone/>
              <a:defRPr/>
            </a:pPr>
            <a:r>
              <a:rPr lang="ja-JP" altLang="en-US" sz="950" dirty="0">
                <a:solidFill>
                  <a:srgbClr val="FF0000"/>
                </a:solidFill>
                <a:latin typeface="HG丸ｺﾞｼｯｸM-PRO" panose="020F0600000000000000" pitchFamily="50" charset="-128"/>
                <a:ea typeface="HG丸ｺﾞｼｯｸM-PRO" panose="020F0600000000000000" pitchFamily="50" charset="-128"/>
              </a:rPr>
              <a:t>　　　  くは貸付対象外となります。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568ECCAA-0066-4737-B052-BE173A234D25}"/>
              </a:ext>
            </a:extLst>
          </p:cNvPr>
          <p:cNvSpPr/>
          <p:nvPr/>
        </p:nvSpPr>
        <p:spPr>
          <a:xfrm>
            <a:off x="1151620" y="658984"/>
            <a:ext cx="6840760" cy="321744"/>
          </a:xfrm>
          <a:prstGeom prst="roundRect">
            <a:avLst/>
          </a:prstGeom>
          <a:solidFill>
            <a:schemeClr val="accent1">
              <a:lumMod val="75000"/>
            </a:schemeClr>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大阪府の私立高校生等就学支援推進校に進学した場合の貸付限度額</a:t>
            </a:r>
            <a:endParaRPr kumimoji="1" lang="ja-JP" altLang="en-US" sz="1600" b="1" dirty="0">
              <a:solidFill>
                <a:schemeClr val="bg1"/>
              </a:solidFill>
            </a:endParaRPr>
          </a:p>
        </p:txBody>
      </p:sp>
      <p:sp>
        <p:nvSpPr>
          <p:cNvPr id="19" name="正方形/長方形 18">
            <a:extLst>
              <a:ext uri="{FF2B5EF4-FFF2-40B4-BE49-F238E27FC236}">
                <a16:creationId xmlns:a16="http://schemas.microsoft.com/office/drawing/2014/main" id="{1D19345D-986D-421B-95C6-4DC36600D657}"/>
              </a:ext>
            </a:extLst>
          </p:cNvPr>
          <p:cNvSpPr/>
          <p:nvPr/>
        </p:nvSpPr>
        <p:spPr>
          <a:xfrm>
            <a:off x="8460432" y="6305423"/>
            <a:ext cx="656281"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13</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グループ化 15">
            <a:extLst>
              <a:ext uri="{FF2B5EF4-FFF2-40B4-BE49-F238E27FC236}">
                <a16:creationId xmlns:a16="http://schemas.microsoft.com/office/drawing/2014/main" id="{2556D7BC-4A3D-4D1C-9240-E8027EC99D8E}"/>
              </a:ext>
            </a:extLst>
          </p:cNvPr>
          <p:cNvGrpSpPr>
            <a:grpSpLocks/>
          </p:cNvGrpSpPr>
          <p:nvPr/>
        </p:nvGrpSpPr>
        <p:grpSpPr bwMode="auto">
          <a:xfrm>
            <a:off x="0" y="0"/>
            <a:ext cx="9144000" cy="6737350"/>
            <a:chOff x="-1" y="0"/>
            <a:chExt cx="9144001" cy="6737471"/>
          </a:xfrm>
        </p:grpSpPr>
        <p:grpSp>
          <p:nvGrpSpPr>
            <p:cNvPr id="18505" name="グループ化 17">
              <a:extLst>
                <a:ext uri="{FF2B5EF4-FFF2-40B4-BE49-F238E27FC236}">
                  <a16:creationId xmlns:a16="http://schemas.microsoft.com/office/drawing/2014/main" id="{518B5E4D-9FCC-4103-89D1-56EF93507B62}"/>
                </a:ext>
              </a:extLst>
            </p:cNvPr>
            <p:cNvGrpSpPr>
              <a:grpSpLocks/>
            </p:cNvGrpSpPr>
            <p:nvPr/>
          </p:nvGrpSpPr>
          <p:grpSpPr bwMode="auto">
            <a:xfrm>
              <a:off x="-1" y="0"/>
              <a:ext cx="9144001" cy="584680"/>
              <a:chOff x="-1" y="0"/>
              <a:chExt cx="9144001" cy="584680"/>
            </a:xfrm>
          </p:grpSpPr>
          <p:pic>
            <p:nvPicPr>
              <p:cNvPr id="18509" name="図 24">
                <a:extLst>
                  <a:ext uri="{FF2B5EF4-FFF2-40B4-BE49-F238E27FC236}">
                    <a16:creationId xmlns:a16="http://schemas.microsoft.com/office/drawing/2014/main" id="{EFF3B332-0DF0-4D92-9F21-95C9A748012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F5CE9315-52A2-4316-8B6D-88D163684709}"/>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F992D5A0-FDE9-42B0-95CA-4C03D141A76F}"/>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0E30F42D-B621-42B2-BB55-D4F8EA83217C}"/>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貸付額について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8506" name="グループ化 18">
              <a:extLst>
                <a:ext uri="{FF2B5EF4-FFF2-40B4-BE49-F238E27FC236}">
                  <a16:creationId xmlns:a16="http://schemas.microsoft.com/office/drawing/2014/main" id="{D7FC9C50-C39C-44B0-9DA8-D28FE1B0D70E}"/>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3C53F1B5-53CB-46C5-9149-3DEF984247D2}"/>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853D9226-C8CA-4BEA-B58C-64EE70AC56E3}"/>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28" name="四角形: 角を丸くする 27">
            <a:extLst>
              <a:ext uri="{FF2B5EF4-FFF2-40B4-BE49-F238E27FC236}">
                <a16:creationId xmlns:a16="http://schemas.microsoft.com/office/drawing/2014/main" id="{4F3BE98E-44BB-46DB-BF69-2DD65C911A8F}"/>
              </a:ext>
            </a:extLst>
          </p:cNvPr>
          <p:cNvSpPr/>
          <p:nvPr/>
        </p:nvSpPr>
        <p:spPr>
          <a:xfrm>
            <a:off x="2700338"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aphicFrame>
        <p:nvGraphicFramePr>
          <p:cNvPr id="23" name="表 22">
            <a:extLst>
              <a:ext uri="{FF2B5EF4-FFF2-40B4-BE49-F238E27FC236}">
                <a16:creationId xmlns:a16="http://schemas.microsoft.com/office/drawing/2014/main" id="{A8FD71BF-0B4C-4F25-9F3C-69A42D0B3BE9}"/>
              </a:ext>
            </a:extLst>
          </p:cNvPr>
          <p:cNvGraphicFramePr>
            <a:graphicFrameLocks noGrp="1"/>
          </p:cNvGraphicFramePr>
          <p:nvPr>
            <p:extLst>
              <p:ext uri="{D42A27DB-BD31-4B8C-83A1-F6EECF244321}">
                <p14:modId xmlns:p14="http://schemas.microsoft.com/office/powerpoint/2010/main" val="1653786990"/>
              </p:ext>
            </p:extLst>
          </p:nvPr>
        </p:nvGraphicFramePr>
        <p:xfrm>
          <a:off x="485775" y="1379238"/>
          <a:ext cx="8172451" cy="4210002"/>
        </p:xfrm>
        <a:graphic>
          <a:graphicData uri="http://schemas.openxmlformats.org/drawingml/2006/table">
            <a:tbl>
              <a:tblPr firstRow="1" bandRow="1">
                <a:tableStyleId>{5C22544A-7EE6-4342-B048-85BDC9FD1C3A}</a:tableStyleId>
              </a:tblPr>
              <a:tblGrid>
                <a:gridCol w="1944327">
                  <a:extLst>
                    <a:ext uri="{9D8B030D-6E8A-4147-A177-3AD203B41FA5}">
                      <a16:colId xmlns:a16="http://schemas.microsoft.com/office/drawing/2014/main" val="20000"/>
                    </a:ext>
                  </a:extLst>
                </a:gridCol>
                <a:gridCol w="1557031">
                  <a:extLst>
                    <a:ext uri="{9D8B030D-6E8A-4147-A177-3AD203B41FA5}">
                      <a16:colId xmlns:a16="http://schemas.microsoft.com/office/drawing/2014/main" val="20001"/>
                    </a:ext>
                  </a:extLst>
                </a:gridCol>
                <a:gridCol w="1557031">
                  <a:extLst>
                    <a:ext uri="{9D8B030D-6E8A-4147-A177-3AD203B41FA5}">
                      <a16:colId xmlns:a16="http://schemas.microsoft.com/office/drawing/2014/main" val="20002"/>
                    </a:ext>
                  </a:extLst>
                </a:gridCol>
                <a:gridCol w="1557031">
                  <a:extLst>
                    <a:ext uri="{9D8B030D-6E8A-4147-A177-3AD203B41FA5}">
                      <a16:colId xmlns:a16="http://schemas.microsoft.com/office/drawing/2014/main" val="20003"/>
                    </a:ext>
                  </a:extLst>
                </a:gridCol>
                <a:gridCol w="1557031">
                  <a:extLst>
                    <a:ext uri="{9D8B030D-6E8A-4147-A177-3AD203B41FA5}">
                      <a16:colId xmlns:a16="http://schemas.microsoft.com/office/drawing/2014/main" val="20004"/>
                    </a:ext>
                  </a:extLst>
                </a:gridCol>
              </a:tblGrid>
              <a:tr h="259165">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貸 付 限 度 額</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授業料実質負担額　＜上限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万円＞</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6564">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所  得  判  定  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（保護者合算額）</a:t>
                      </a:r>
                      <a:endParaRPr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・生活保護</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・非課税</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154,500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251,100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304,200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円以上</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347,100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442740">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年収めやす</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a:t>
                      </a:r>
                    </a:p>
                  </a:txBody>
                  <a:tcPr marL="91445" marR="91445" marT="17998"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590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万円未満</a:t>
                      </a:r>
                    </a:p>
                  </a:txBody>
                  <a:tcPr marL="91445" marR="91445" marT="17998"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590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910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万円以上</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万円未満</a:t>
                      </a:r>
                    </a:p>
                  </a:txBody>
                  <a:tcPr marL="91445" marR="91445" marT="17998"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49153">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　　業　　料</a:t>
                      </a:r>
                      <a:endParaRPr kumimoji="1" lang="en-US" altLang="ja-JP" sz="1100" b="0" baseline="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国の就学支援金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府の授業料支援補助金</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 </a:t>
                      </a: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100" b="1" u="sng" baseline="0" dirty="0">
                          <a:solidFill>
                            <a:srgbClr val="FF0000"/>
                          </a:solidFill>
                          <a:latin typeface="HG丸ｺﾞｼｯｸM-PRO" panose="020F0600000000000000" pitchFamily="50" charset="-128"/>
                          <a:ea typeface="HG丸ｺﾞｼｯｸM-PRO" panose="020F0600000000000000" pitchFamily="50" charset="-128"/>
                        </a:rPr>
                        <a:t>（ 対 象 外 ）</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663">
                <a:tc>
                  <a:txBody>
                    <a:bodyPr/>
                    <a:lstStyle/>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支援金・支援補助金合計</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A </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 </a:t>
                      </a:r>
                      <a:r>
                        <a:rPr kumimoji="1" lang="en-US" altLang="ja-JP" sz="1100" b="0" dirty="0">
                          <a:solidFill>
                            <a:srgbClr val="C00000"/>
                          </a:solidFill>
                          <a:latin typeface="HG丸ｺﾞｼｯｸM-PRO" panose="020F0600000000000000" pitchFamily="50" charset="-128"/>
                          <a:ea typeface="HG丸ｺﾞｼｯｸM-PRO" panose="020F0600000000000000" pitchFamily="50" charset="-128"/>
                        </a:rPr>
                        <a:t>B</a:t>
                      </a:r>
                      <a:r>
                        <a:rPr kumimoji="1" lang="ja-JP" altLang="en-US" sz="1100" b="0" dirty="0">
                          <a:solidFill>
                            <a:srgbClr val="C00000"/>
                          </a:solidFill>
                          <a:latin typeface="HG丸ｺﾞｼｯｸM-PRO" panose="020F0600000000000000" pitchFamily="50" charset="-128"/>
                          <a:ea typeface="HG丸ｺﾞｼｯｸM-PRO" panose="020F0600000000000000" pitchFamily="50" charset="-128"/>
                        </a:rPr>
                        <a:t>）</a:t>
                      </a:r>
                      <a:endParaRPr kumimoji="1" lang="en-US" altLang="ja-JP" sz="1100" b="0" dirty="0">
                        <a:solidFill>
                          <a:srgbClr val="C00000"/>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396,000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118,800 </a:t>
                      </a:r>
                      <a:r>
                        <a:rPr kumimoji="1" lang="ja-JP" altLang="en-US" sz="1100" b="0"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1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3146">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保護者の負担額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（授業料実質負担額）</a:t>
                      </a:r>
                      <a:endParaRPr kumimoji="1" lang="en-US" altLang="ja-JP" sz="1100" b="0"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54,000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331,200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lvl="0"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0" dirty="0">
                          <a:solidFill>
                            <a:schemeClr val="tx1"/>
                          </a:solidFill>
                          <a:latin typeface="HG丸ｺﾞｼｯｸM-PRO" panose="020F0600000000000000" pitchFamily="50" charset="-128"/>
                          <a:ea typeface="HG丸ｺﾞｼｯｸM-PRO" panose="020F0600000000000000" pitchFamily="50" charset="-128"/>
                        </a:rPr>
                        <a:t>331,200 </a:t>
                      </a: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450,000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10007"/>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奨学資金貸付限度額</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154,000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100" b="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432,000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100"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sz="1100" b="1" dirty="0">
                          <a:solidFill>
                            <a:srgbClr val="FF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ct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240,000 </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円</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8"/>
                  </a:ext>
                </a:extLst>
              </a:tr>
              <a:tr h="442740">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入学時増額奨学資金</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申込の可否</a:t>
                      </a:r>
                    </a:p>
                  </a:txBody>
                  <a:tcPr marL="91445" marR="91445" marT="45714" marB="45714"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可（〇）</a:t>
                      </a:r>
                    </a:p>
                  </a:txBody>
                  <a:tcPr marL="91445" marR="91445" marT="45714" marB="45714"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algn="ct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不　　可（</a:t>
                      </a:r>
                      <a:r>
                        <a:rPr kumimoji="1" lang="en-US" altLang="ja-JP" sz="1200" b="1" u="sng" dirty="0">
                          <a:solidFill>
                            <a:srgbClr val="C00000"/>
                          </a:solidFill>
                          <a:latin typeface="HG丸ｺﾞｼｯｸM-PRO" panose="020F0600000000000000" pitchFamily="50" charset="-128"/>
                          <a:ea typeface="HG丸ｺﾞｼｯｸM-PRO" panose="020F0600000000000000" pitchFamily="50" charset="-128"/>
                        </a:rPr>
                        <a:t>×</a:t>
                      </a:r>
                      <a:r>
                        <a:rPr kumimoji="1" lang="ja-JP" altLang="en-US" sz="1200" b="1" u="sng" dirty="0">
                          <a:solidFill>
                            <a:srgbClr val="C00000"/>
                          </a:solidFill>
                          <a:latin typeface="HG丸ｺﾞｼｯｸM-PRO" panose="020F0600000000000000" pitchFamily="50" charset="-128"/>
                          <a:ea typeface="HG丸ｺﾞｼｯｸM-PRO" panose="020F0600000000000000" pitchFamily="50" charset="-128"/>
                        </a:rPr>
                        <a:t>）</a:t>
                      </a:r>
                    </a:p>
                  </a:txBody>
                  <a:tcPr marL="91445" marR="91445" marT="45714" marB="45714"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1C1"/>
                    </a:solid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4" name="テキスト ボックス 23">
            <a:extLst>
              <a:ext uri="{FF2B5EF4-FFF2-40B4-BE49-F238E27FC236}">
                <a16:creationId xmlns:a16="http://schemas.microsoft.com/office/drawing/2014/main" id="{C9841599-FCA7-4F7E-A81F-6036890F64F7}"/>
              </a:ext>
            </a:extLst>
          </p:cNvPr>
          <p:cNvSpPr txBox="1"/>
          <p:nvPr/>
        </p:nvSpPr>
        <p:spPr>
          <a:xfrm>
            <a:off x="395288" y="5636567"/>
            <a:ext cx="8497887" cy="384721"/>
          </a:xfrm>
          <a:prstGeom prst="rect">
            <a:avLst/>
          </a:prstGeom>
          <a:noFill/>
        </p:spPr>
        <p:txBody>
          <a:bodyPr>
            <a:spAutoFit/>
          </a:bodyPr>
          <a:lstStyle/>
          <a:p>
            <a:pPr eaLnBrk="1" fontAlgn="auto" hangingPunct="1">
              <a:spcBef>
                <a:spcPts val="0"/>
              </a:spcBef>
              <a:spcAft>
                <a:spcPts val="0"/>
              </a:spcAft>
              <a:defRPr/>
            </a:pPr>
            <a:r>
              <a:rPr lang="ja-JP" altLang="en-US" sz="9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（*）年収めやすは、保護者のうちどちらか一方が働き、子ども２人（１６歳以上１９歳未満１人、１６歳未満１人）がいる４人世帯の場合のものです。</a:t>
            </a:r>
            <a:r>
              <a:rPr lang="ja-JP" altLang="en-US" sz="950" dirty="0">
                <a:solidFill>
                  <a:srgbClr val="FF0000"/>
                </a:solidFill>
                <a:latin typeface="HG丸ｺﾞｼｯｸM-PRO" panose="020F0600000000000000" pitchFamily="50" charset="-128"/>
                <a:ea typeface="HG丸ｺﾞｼｯｸM-PRO" panose="020F0600000000000000" pitchFamily="50" charset="-128"/>
              </a:rPr>
              <a:t>（</a:t>
            </a:r>
            <a:r>
              <a:rPr lang="en-US" altLang="ja-JP" sz="950" dirty="0">
                <a:solidFill>
                  <a:srgbClr val="FF0000"/>
                </a:solidFill>
                <a:latin typeface="HG丸ｺﾞｼｯｸM-PRO" panose="020F0600000000000000" pitchFamily="50" charset="-128"/>
                <a:ea typeface="HG丸ｺﾞｼｯｸM-PRO" panose="020F0600000000000000" pitchFamily="50" charset="-128"/>
              </a:rPr>
              <a:t>※1</a:t>
            </a:r>
            <a:r>
              <a:rPr lang="ja-JP" altLang="en-US" sz="950" dirty="0">
                <a:solidFill>
                  <a:srgbClr val="FF0000"/>
                </a:solidFill>
                <a:latin typeface="HG丸ｺﾞｼｯｸM-PRO" panose="020F0600000000000000" pitchFamily="50" charset="-128"/>
                <a:ea typeface="HG丸ｺﾞｼｯｸM-PRO" panose="020F0600000000000000" pitchFamily="50" charset="-128"/>
              </a:rPr>
              <a:t>）限度額に千円未満の金額がある場合は、千円単位に切り上げます。</a:t>
            </a:r>
            <a:endParaRPr lang="en-US" altLang="ja-JP" sz="9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C4FAEC10-D325-44C9-9D9E-D9DA49D048BF}"/>
              </a:ext>
            </a:extLst>
          </p:cNvPr>
          <p:cNvSpPr/>
          <p:nvPr/>
        </p:nvSpPr>
        <p:spPr>
          <a:xfrm>
            <a:off x="8460432" y="6305423"/>
            <a:ext cx="656281"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dirty="0">
                <a:solidFill>
                  <a:schemeClr val="tx1"/>
                </a:solidFill>
                <a:latin typeface="HG丸ｺﾞｼｯｸM-PRO" panose="020F0600000000000000" pitchFamily="50" charset="-128"/>
                <a:ea typeface="HG丸ｺﾞｼｯｸM-PRO" panose="020F0600000000000000" pitchFamily="50" charset="-128"/>
              </a:rPr>
              <a:t>14</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縦書きテキスト プレースホルダー 2">
            <a:extLst>
              <a:ext uri="{FF2B5EF4-FFF2-40B4-BE49-F238E27FC236}">
                <a16:creationId xmlns:a16="http://schemas.microsoft.com/office/drawing/2014/main" id="{0DABF629-3327-420B-9C39-F2D58607CD64}"/>
              </a:ext>
            </a:extLst>
          </p:cNvPr>
          <p:cNvSpPr txBox="1">
            <a:spLocks noChangeArrowheads="1"/>
          </p:cNvSpPr>
          <p:nvPr/>
        </p:nvSpPr>
        <p:spPr bwMode="auto">
          <a:xfrm>
            <a:off x="250826" y="1052414"/>
            <a:ext cx="352908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全日制・授業料 ４５万円の場合</a:t>
            </a:r>
            <a:r>
              <a:rPr lang="en-US" altLang="ja-JP" sz="1400" dirty="0">
                <a:latin typeface="HG丸ｺﾞｼｯｸM-PRO" panose="020F0600000000000000" pitchFamily="50" charset="-128"/>
                <a:ea typeface="HG丸ｺﾞｼｯｸM-PRO" panose="020F0600000000000000" pitchFamily="50" charset="-128"/>
              </a:rPr>
              <a:t>】</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5C923A2A-3AD6-4040-8E71-0E57FFBB3CC7}"/>
              </a:ext>
            </a:extLst>
          </p:cNvPr>
          <p:cNvSpPr/>
          <p:nvPr/>
        </p:nvSpPr>
        <p:spPr>
          <a:xfrm>
            <a:off x="250826" y="658984"/>
            <a:ext cx="8642348" cy="321744"/>
          </a:xfrm>
          <a:prstGeom prst="roundRect">
            <a:avLst/>
          </a:prstGeom>
          <a:solidFill>
            <a:schemeClr val="bg1"/>
          </a:solidFill>
          <a:ln w="190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lang="ja-JP" altLang="en-US" sz="1600" b="1" dirty="0">
                <a:solidFill>
                  <a:srgbClr val="002060"/>
                </a:solidFill>
                <a:latin typeface="HG丸ｺﾞｼｯｸM-PRO" panose="020F0600000000000000" pitchFamily="50" charset="-128"/>
                <a:ea typeface="HG丸ｺﾞｼｯｸM-PRO" panose="020F0600000000000000" pitchFamily="50" charset="-128"/>
              </a:rPr>
              <a:t>大阪府の私立高校生等</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就学</a:t>
            </a:r>
            <a:r>
              <a:rPr lang="ja-JP" alt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支援推進校以外・大阪府外</a:t>
            </a:r>
            <a:r>
              <a:rPr lang="ja-JP" altLang="en-US" sz="1600" b="1" dirty="0">
                <a:solidFill>
                  <a:srgbClr val="002060"/>
                </a:solidFill>
                <a:latin typeface="HG丸ｺﾞｼｯｸM-PRO" panose="020F0600000000000000" pitchFamily="50" charset="-128"/>
                <a:ea typeface="HG丸ｺﾞｼｯｸM-PRO" panose="020F0600000000000000" pitchFamily="50" charset="-128"/>
              </a:rPr>
              <a:t>の学校に進学した場合の貸付限度額</a:t>
            </a:r>
            <a:endParaRPr kumimoji="1" lang="ja-JP" altLang="en-US" sz="1600" b="1" dirty="0">
              <a:solidFill>
                <a:srgbClr val="002060"/>
              </a:solidFill>
            </a:endParaRPr>
          </a:p>
        </p:txBody>
      </p:sp>
    </p:spTree>
    <p:extLst>
      <p:ext uri="{BB962C8B-B14F-4D97-AF65-F5344CB8AC3E}">
        <p14:creationId xmlns:p14="http://schemas.microsoft.com/office/powerpoint/2010/main" val="311706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E3503F5-DBD5-4C77-B940-69F5947DF598}"/>
              </a:ext>
            </a:extLst>
          </p:cNvPr>
          <p:cNvGrpSpPr/>
          <p:nvPr/>
        </p:nvGrpSpPr>
        <p:grpSpPr>
          <a:xfrm>
            <a:off x="-1" y="3897"/>
            <a:ext cx="9144001" cy="6737471"/>
            <a:chOff x="-1" y="0"/>
            <a:chExt cx="9144001" cy="6737471"/>
          </a:xfrm>
        </p:grpSpPr>
        <p:grpSp>
          <p:nvGrpSpPr>
            <p:cNvPr id="5" name="グループ化 4">
              <a:extLst>
                <a:ext uri="{FF2B5EF4-FFF2-40B4-BE49-F238E27FC236}">
                  <a16:creationId xmlns:a16="http://schemas.microsoft.com/office/drawing/2014/main" id="{8B7D1FB0-3F4B-4C91-ADB1-14640C55F607}"/>
                </a:ext>
              </a:extLst>
            </p:cNvPr>
            <p:cNvGrpSpPr/>
            <p:nvPr/>
          </p:nvGrpSpPr>
          <p:grpSpPr>
            <a:xfrm>
              <a:off x="-1" y="0"/>
              <a:ext cx="9144001" cy="6737471"/>
              <a:chOff x="-1" y="0"/>
              <a:chExt cx="9144001" cy="6737471"/>
            </a:xfrm>
          </p:grpSpPr>
          <p:grpSp>
            <p:nvGrpSpPr>
              <p:cNvPr id="7" name="グループ化 6">
                <a:extLst>
                  <a:ext uri="{FF2B5EF4-FFF2-40B4-BE49-F238E27FC236}">
                    <a16:creationId xmlns:a16="http://schemas.microsoft.com/office/drawing/2014/main" id="{30D4FE3B-AA63-4BFE-81AB-1691F85A5238}"/>
                  </a:ext>
                </a:extLst>
              </p:cNvPr>
              <p:cNvGrpSpPr/>
              <p:nvPr/>
            </p:nvGrpSpPr>
            <p:grpSpPr>
              <a:xfrm>
                <a:off x="-1" y="0"/>
                <a:ext cx="9144001" cy="584680"/>
                <a:chOff x="-1" y="0"/>
                <a:chExt cx="9144001" cy="584680"/>
              </a:xfrm>
            </p:grpSpPr>
            <p:pic>
              <p:nvPicPr>
                <p:cNvPr id="11" name="図 10">
                  <a:extLst>
                    <a:ext uri="{FF2B5EF4-FFF2-40B4-BE49-F238E27FC236}">
                      <a16:creationId xmlns:a16="http://schemas.microsoft.com/office/drawing/2014/main" id="{AC39EC6D-17C1-4EEE-B3E4-A880EC541B7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0528" y="61660"/>
                  <a:ext cx="1656185" cy="396259"/>
                </a:xfrm>
                <a:prstGeom prst="rect">
                  <a:avLst/>
                </a:prstGeom>
              </p:spPr>
            </p:pic>
            <p:sp>
              <p:nvSpPr>
                <p:cNvPr id="12" name="正方形/長方形 11">
                  <a:extLst>
                    <a:ext uri="{FF2B5EF4-FFF2-40B4-BE49-F238E27FC236}">
                      <a16:creationId xmlns:a16="http://schemas.microsoft.com/office/drawing/2014/main" id="{586A151C-B391-42DD-B13B-5C46BE24E5E4}"/>
                    </a:ext>
                  </a:extLst>
                </p:cNvPr>
                <p:cNvSpPr/>
                <p:nvPr/>
              </p:nvSpPr>
              <p:spPr>
                <a:xfrm>
                  <a:off x="0" y="502952"/>
                  <a:ext cx="9144000" cy="45719"/>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3" name="正方形/長方形 12">
                  <a:extLst>
                    <a:ext uri="{FF2B5EF4-FFF2-40B4-BE49-F238E27FC236}">
                      <a16:creationId xmlns:a16="http://schemas.microsoft.com/office/drawing/2014/main" id="{A11A0843-C846-4044-8211-B1291C37EFF5}"/>
                    </a:ext>
                  </a:extLst>
                </p:cNvPr>
                <p:cNvSpPr/>
                <p:nvPr/>
              </p:nvSpPr>
              <p:spPr>
                <a:xfrm>
                  <a:off x="0" y="548680"/>
                  <a:ext cx="9144000" cy="36000"/>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4" name="正方形/長方形 13">
                  <a:extLst>
                    <a:ext uri="{FF2B5EF4-FFF2-40B4-BE49-F238E27FC236}">
                      <a16:creationId xmlns:a16="http://schemas.microsoft.com/office/drawing/2014/main" id="{20DDB9D8-2B5B-40E5-9604-B85CC2612767}"/>
                    </a:ext>
                  </a:extLst>
                </p:cNvPr>
                <p:cNvSpPr/>
                <p:nvPr/>
              </p:nvSpPr>
              <p:spPr>
                <a:xfrm>
                  <a:off x="-1" y="0"/>
                  <a:ext cx="694826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  予約奨学生募集の流れについて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7">
                <a:extLst>
                  <a:ext uri="{FF2B5EF4-FFF2-40B4-BE49-F238E27FC236}">
                    <a16:creationId xmlns:a16="http://schemas.microsoft.com/office/drawing/2014/main" id="{0A3F5F4F-11D1-42FB-A09B-B1453AEB42B6}"/>
                  </a:ext>
                </a:extLst>
              </p:cNvPr>
              <p:cNvGrpSpPr/>
              <p:nvPr/>
            </p:nvGrpSpPr>
            <p:grpSpPr>
              <a:xfrm>
                <a:off x="0" y="6669360"/>
                <a:ext cx="9144000" cy="68111"/>
                <a:chOff x="0" y="6669360"/>
                <a:chExt cx="9144000" cy="68111"/>
              </a:xfrm>
            </p:grpSpPr>
            <p:sp>
              <p:nvSpPr>
                <p:cNvPr id="9" name="正方形/長方形 8">
                  <a:extLst>
                    <a:ext uri="{FF2B5EF4-FFF2-40B4-BE49-F238E27FC236}">
                      <a16:creationId xmlns:a16="http://schemas.microsoft.com/office/drawing/2014/main" id="{2AAEB135-03E4-4BD9-A2D2-3DB2D27F97F6}"/>
                    </a:ext>
                  </a:extLst>
                </p:cNvPr>
                <p:cNvSpPr/>
                <p:nvPr/>
              </p:nvSpPr>
              <p:spPr>
                <a:xfrm>
                  <a:off x="0" y="6669360"/>
                  <a:ext cx="9144000" cy="36000"/>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0" name="正方形/長方形 9">
                  <a:extLst>
                    <a:ext uri="{FF2B5EF4-FFF2-40B4-BE49-F238E27FC236}">
                      <a16:creationId xmlns:a16="http://schemas.microsoft.com/office/drawing/2014/main" id="{DA4B650E-FE0B-4E59-A1B5-55F61657809B}"/>
                    </a:ext>
                  </a:extLst>
                </p:cNvPr>
                <p:cNvSpPr/>
                <p:nvPr/>
              </p:nvSpPr>
              <p:spPr>
                <a:xfrm>
                  <a:off x="0" y="6691752"/>
                  <a:ext cx="9144000" cy="45719"/>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sp>
          <p:nvSpPr>
            <p:cNvPr id="6" name="正方形/長方形 5">
              <a:extLst>
                <a:ext uri="{FF2B5EF4-FFF2-40B4-BE49-F238E27FC236}">
                  <a16:creationId xmlns:a16="http://schemas.microsoft.com/office/drawing/2014/main" id="{6DBF477B-EC27-4691-909B-41D11E1CA9E1}"/>
                </a:ext>
              </a:extLst>
            </p:cNvPr>
            <p:cNvSpPr/>
            <p:nvPr/>
          </p:nvSpPr>
          <p:spPr>
            <a:xfrm>
              <a:off x="8471344" y="6301526"/>
              <a:ext cx="645369"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600" b="1" dirty="0">
                  <a:solidFill>
                    <a:schemeClr val="tx1"/>
                  </a:solidFill>
                  <a:latin typeface="HG丸ｺﾞｼｯｸM-PRO" panose="020F0600000000000000" pitchFamily="50" charset="-128"/>
                  <a:ea typeface="HG丸ｺﾞｼｯｸM-PRO" panose="020F0600000000000000" pitchFamily="50" charset="-128"/>
                </a:rPr>
                <a:t>15</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graphicFrame>
        <p:nvGraphicFramePr>
          <p:cNvPr id="15" name="表 2">
            <a:extLst>
              <a:ext uri="{FF2B5EF4-FFF2-40B4-BE49-F238E27FC236}">
                <a16:creationId xmlns:a16="http://schemas.microsoft.com/office/drawing/2014/main" id="{F21AA4DE-FAB3-46A5-93EA-3A631DE856C0}"/>
              </a:ext>
            </a:extLst>
          </p:cNvPr>
          <p:cNvGraphicFramePr>
            <a:graphicFrameLocks noGrp="1"/>
          </p:cNvGraphicFramePr>
          <p:nvPr>
            <p:extLst>
              <p:ext uri="{D42A27DB-BD31-4B8C-83A1-F6EECF244321}">
                <p14:modId xmlns:p14="http://schemas.microsoft.com/office/powerpoint/2010/main" val="3776901299"/>
              </p:ext>
            </p:extLst>
          </p:nvPr>
        </p:nvGraphicFramePr>
        <p:xfrm>
          <a:off x="325382" y="1106455"/>
          <a:ext cx="8568953" cy="5058817"/>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752007802"/>
                    </a:ext>
                  </a:extLst>
                </a:gridCol>
                <a:gridCol w="656073">
                  <a:extLst>
                    <a:ext uri="{9D8B030D-6E8A-4147-A177-3AD203B41FA5}">
                      <a16:colId xmlns:a16="http://schemas.microsoft.com/office/drawing/2014/main" val="1661101147"/>
                    </a:ext>
                  </a:extLst>
                </a:gridCol>
                <a:gridCol w="638217">
                  <a:extLst>
                    <a:ext uri="{9D8B030D-6E8A-4147-A177-3AD203B41FA5}">
                      <a16:colId xmlns:a16="http://schemas.microsoft.com/office/drawing/2014/main" val="121180388"/>
                    </a:ext>
                  </a:extLst>
                </a:gridCol>
                <a:gridCol w="673929">
                  <a:extLst>
                    <a:ext uri="{9D8B030D-6E8A-4147-A177-3AD203B41FA5}">
                      <a16:colId xmlns:a16="http://schemas.microsoft.com/office/drawing/2014/main" val="1112495527"/>
                    </a:ext>
                  </a:extLst>
                </a:gridCol>
                <a:gridCol w="656073">
                  <a:extLst>
                    <a:ext uri="{9D8B030D-6E8A-4147-A177-3AD203B41FA5}">
                      <a16:colId xmlns:a16="http://schemas.microsoft.com/office/drawing/2014/main" val="3607236955"/>
                    </a:ext>
                  </a:extLst>
                </a:gridCol>
                <a:gridCol w="656073">
                  <a:extLst>
                    <a:ext uri="{9D8B030D-6E8A-4147-A177-3AD203B41FA5}">
                      <a16:colId xmlns:a16="http://schemas.microsoft.com/office/drawing/2014/main" val="1470682711"/>
                    </a:ext>
                  </a:extLst>
                </a:gridCol>
                <a:gridCol w="656073">
                  <a:extLst>
                    <a:ext uri="{9D8B030D-6E8A-4147-A177-3AD203B41FA5}">
                      <a16:colId xmlns:a16="http://schemas.microsoft.com/office/drawing/2014/main" val="1094188513"/>
                    </a:ext>
                  </a:extLst>
                </a:gridCol>
                <a:gridCol w="656073">
                  <a:extLst>
                    <a:ext uri="{9D8B030D-6E8A-4147-A177-3AD203B41FA5}">
                      <a16:colId xmlns:a16="http://schemas.microsoft.com/office/drawing/2014/main" val="1839826951"/>
                    </a:ext>
                  </a:extLst>
                </a:gridCol>
                <a:gridCol w="662219">
                  <a:extLst>
                    <a:ext uri="{9D8B030D-6E8A-4147-A177-3AD203B41FA5}">
                      <a16:colId xmlns:a16="http://schemas.microsoft.com/office/drawing/2014/main" val="70048972"/>
                    </a:ext>
                  </a:extLst>
                </a:gridCol>
                <a:gridCol w="649927">
                  <a:extLst>
                    <a:ext uri="{9D8B030D-6E8A-4147-A177-3AD203B41FA5}">
                      <a16:colId xmlns:a16="http://schemas.microsoft.com/office/drawing/2014/main" val="2056872315"/>
                    </a:ext>
                  </a:extLst>
                </a:gridCol>
              </a:tblGrid>
              <a:tr h="288000">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事　務　手　続　き　等</a:t>
                      </a: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９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10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11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en-US" altLang="ja-JP" sz="1100" dirty="0">
                          <a:latin typeface="HG丸ｺﾞｼｯｸM-PRO" panose="020F0600000000000000" pitchFamily="50" charset="-128"/>
                          <a:ea typeface="HG丸ｺﾞｼｯｸM-PRO" panose="020F0600000000000000" pitchFamily="50" charset="-128"/>
                        </a:rPr>
                        <a:t>12 </a:t>
                      </a:r>
                      <a:r>
                        <a:rPr kumimoji="1" lang="ja-JP" altLang="en-US" sz="1100" dirty="0">
                          <a:latin typeface="HG丸ｺﾞｼｯｸM-PRO" panose="020F0600000000000000" pitchFamily="50" charset="-128"/>
                          <a:ea typeface="HG丸ｺﾞｼｯｸM-PRO" panose="020F0600000000000000" pitchFamily="50" charset="-128"/>
                        </a:rPr>
                        <a:t>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１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２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３ 月</a:t>
                      </a:r>
                    </a:p>
                  </a:txBody>
                  <a:tcPr anchor="ctr">
                    <a:lnB w="12700" cap="flat" cmpd="sng" algn="ctr">
                      <a:solidFill>
                        <a:schemeClr val="bg1"/>
                      </a:solidFill>
                      <a:prstDash val="solid"/>
                      <a:round/>
                      <a:headEnd type="none" w="med" len="med"/>
                      <a:tailEnd type="none" w="med" len="med"/>
                    </a:lnB>
                    <a:solidFill>
                      <a:srgbClr val="0070C0"/>
                    </a:solidFill>
                  </a:tcPr>
                </a:tc>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４ 月</a:t>
                      </a:r>
                    </a:p>
                  </a:txBody>
                  <a:tcPr anchor="ctr">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3978665644"/>
                  </a:ext>
                </a:extLst>
              </a:tr>
              <a:tr h="671689">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75870977"/>
                  </a:ext>
                </a:extLst>
              </a:tr>
              <a:tr h="648072">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985828452"/>
                  </a:ext>
                </a:extLst>
              </a:tr>
              <a:tr h="792088">
                <a:tc>
                  <a:txBody>
                    <a:bodyPr/>
                    <a:lstStyle/>
                    <a:p>
                      <a:pPr algn="l"/>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547646620"/>
                  </a:ext>
                </a:extLst>
              </a:tr>
              <a:tr h="714784">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8170128"/>
                  </a:ext>
                </a:extLst>
              </a:tr>
              <a:tr h="936104">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200" dirty="0">
                          <a:latin typeface="HG丸ｺﾞｼｯｸM-PRO" panose="020F0600000000000000" pitchFamily="50" charset="-128"/>
                          <a:ea typeface="HG丸ｺﾞｼｯｸM-PRO" panose="020F0600000000000000" pitchFamily="50" charset="-128"/>
                        </a:rPr>
                        <a:t> </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84966765"/>
                  </a:ext>
                </a:extLst>
              </a:tr>
              <a:tr h="720080">
                <a:tc>
                  <a:txBody>
                    <a:bodyPr/>
                    <a:lstStyle/>
                    <a:p>
                      <a:pPr algn="l"/>
                      <a:r>
                        <a:rPr kumimoji="1" lang="ja-JP" altLang="en-US" sz="1200" b="1" dirty="0">
                          <a:latin typeface="HG丸ｺﾞｼｯｸM-PRO" panose="020F0600000000000000" pitchFamily="50" charset="-128"/>
                          <a:ea typeface="HG丸ｺﾞｼｯｸM-PRO" panose="020F0600000000000000" pitchFamily="50" charset="-128"/>
                        </a:rPr>
                        <a:t> </a:t>
                      </a:r>
                      <a:endParaRPr kumimoji="1" lang="en-US" altLang="ja-JP" sz="1200" b="1" dirty="0">
                        <a:latin typeface="HG丸ｺﾞｼｯｸM-PRO" panose="020F0600000000000000" pitchFamily="50" charset="-128"/>
                        <a:ea typeface="HG丸ｺﾞｼｯｸM-PRO" panose="020F0600000000000000" pitchFamily="50" charset="-128"/>
                      </a:endParaRPr>
                    </a:p>
                    <a:p>
                      <a:pPr algn="l"/>
                      <a:r>
                        <a:rPr kumimoji="1" lang="en-US" altLang="ja-JP" sz="1200" b="1" dirty="0">
                          <a:latin typeface="HG丸ｺﾞｼｯｸM-PRO" panose="020F0600000000000000" pitchFamily="50" charset="-128"/>
                          <a:ea typeface="HG丸ｺﾞｼｯｸM-PRO" panose="020F0600000000000000" pitchFamily="50" charset="-128"/>
                        </a:rPr>
                        <a:t>  </a:t>
                      </a:r>
                    </a:p>
                  </a:txBody>
                  <a:tcPr anchor="ctr">
                    <a:lnR w="12700" cap="flat" cmpd="sng" algn="ctr">
                      <a:solidFill>
                        <a:srgbClr val="002060"/>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2060"/>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0639115"/>
                  </a:ext>
                </a:extLst>
              </a:tr>
              <a:tr h="288000">
                <a:tc>
                  <a:txBody>
                    <a:bodyPr/>
                    <a:lstStyle/>
                    <a:p>
                      <a:pPr algn="ctr"/>
                      <a:endParaRPr kumimoji="1" lang="ja-JP" altLang="en-US" sz="1000" b="1" dirty="0">
                        <a:solidFill>
                          <a:schemeClr val="bg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rgbClr val="002060"/>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８ 月</a:t>
                      </a:r>
                    </a:p>
                  </a:txBody>
                  <a:tcPr anchor="ctr">
                    <a:lnL w="12700" cap="flat" cmpd="sng" algn="ctr">
                      <a:solidFill>
                        <a:srgbClr val="002060"/>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９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10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11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en-US" altLang="ja-JP" sz="1100" b="1" dirty="0">
                          <a:solidFill>
                            <a:schemeClr val="bg1"/>
                          </a:solidFill>
                          <a:latin typeface="HG丸ｺﾞｼｯｸM-PRO" panose="020F0600000000000000" pitchFamily="50" charset="-128"/>
                          <a:ea typeface="HG丸ｺﾞｼｯｸM-PRO" panose="020F0600000000000000" pitchFamily="50" charset="-128"/>
                        </a:rPr>
                        <a:t>12 </a:t>
                      </a: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１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２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３ 月</a:t>
                      </a:r>
                    </a:p>
                  </a:txBody>
                  <a:tcPr anchor="ctr">
                    <a:lnT w="12700" cap="flat" cmpd="sng" algn="ctr">
                      <a:solidFill>
                        <a:schemeClr val="bg1"/>
                      </a:solidFill>
                      <a:prstDash val="solid"/>
                      <a:round/>
                      <a:headEnd type="none" w="med" len="med"/>
                      <a:tailEnd type="none" w="med" len="med"/>
                    </a:lnT>
                    <a:solidFill>
                      <a:srgbClr val="0070C0"/>
                    </a:solidFill>
                  </a:tcPr>
                </a:tc>
                <a:tc>
                  <a:txBody>
                    <a:bodyPr/>
                    <a:lstStyle/>
                    <a:p>
                      <a:pPr algn="ctr"/>
                      <a:r>
                        <a:rPr kumimoji="1" lang="ja-JP" altLang="en-US" sz="1100" b="1" dirty="0">
                          <a:solidFill>
                            <a:schemeClr val="bg1"/>
                          </a:solidFill>
                          <a:latin typeface="HG丸ｺﾞｼｯｸM-PRO" panose="020F0600000000000000" pitchFamily="50" charset="-128"/>
                          <a:ea typeface="HG丸ｺﾞｼｯｸM-PRO" panose="020F0600000000000000" pitchFamily="50" charset="-128"/>
                        </a:rPr>
                        <a:t>４ 月</a:t>
                      </a:r>
                    </a:p>
                  </a:txBody>
                  <a:tcPr anchor="ctr">
                    <a:lnT w="12700" cap="flat" cmpd="sng" algn="ctr">
                      <a:solidFill>
                        <a:schemeClr val="bg1"/>
                      </a:solidFill>
                      <a:prstDash val="solid"/>
                      <a:round/>
                      <a:headEnd type="none" w="med" len="med"/>
                      <a:tailEnd type="none" w="med" len="med"/>
                    </a:lnT>
                    <a:solidFill>
                      <a:srgbClr val="0070C0"/>
                    </a:solidFill>
                  </a:tcPr>
                </a:tc>
                <a:extLst>
                  <a:ext uri="{0D108BD9-81ED-4DB2-BD59-A6C34878D82A}">
                    <a16:rowId xmlns:a16="http://schemas.microsoft.com/office/drawing/2014/main" val="2126605080"/>
                  </a:ext>
                </a:extLst>
              </a:tr>
            </a:tbl>
          </a:graphicData>
        </a:graphic>
      </p:graphicFrame>
      <p:sp>
        <p:nvSpPr>
          <p:cNvPr id="16" name="四角形: 角を丸くする 15">
            <a:extLst>
              <a:ext uri="{FF2B5EF4-FFF2-40B4-BE49-F238E27FC236}">
                <a16:creationId xmlns:a16="http://schemas.microsoft.com/office/drawing/2014/main" id="{7EB073F1-B5E3-4AC3-A069-E6D6CAB6C317}"/>
              </a:ext>
            </a:extLst>
          </p:cNvPr>
          <p:cNvSpPr/>
          <p:nvPr/>
        </p:nvSpPr>
        <p:spPr>
          <a:xfrm>
            <a:off x="3541036" y="1461271"/>
            <a:ext cx="874080" cy="304795"/>
          </a:xfrm>
          <a:prstGeom prst="roundRect">
            <a:avLst/>
          </a:prstGeom>
          <a:solidFill>
            <a:schemeClr val="bg1"/>
          </a:solidFill>
          <a:ln w="2222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募集期間</a:t>
            </a:r>
          </a:p>
        </p:txBody>
      </p:sp>
      <p:sp>
        <p:nvSpPr>
          <p:cNvPr id="20" name="正方形/長方形 19">
            <a:extLst>
              <a:ext uri="{FF2B5EF4-FFF2-40B4-BE49-F238E27FC236}">
                <a16:creationId xmlns:a16="http://schemas.microsoft.com/office/drawing/2014/main" id="{A36F973D-C059-4A4D-B313-1E63BFC9DD71}"/>
              </a:ext>
            </a:extLst>
          </p:cNvPr>
          <p:cNvSpPr/>
          <p:nvPr/>
        </p:nvSpPr>
        <p:spPr>
          <a:xfrm>
            <a:off x="2902613" y="1672245"/>
            <a:ext cx="4824536" cy="39584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100" b="1" dirty="0">
                <a:solidFill>
                  <a:srgbClr val="C00000"/>
                </a:solidFill>
                <a:latin typeface="HG丸ｺﾞｼｯｸM-PRO" panose="020F0600000000000000" pitchFamily="50" charset="-128"/>
                <a:ea typeface="HG丸ｺﾞｼｯｸM-PRO" panose="020F0600000000000000" pitchFamily="50" charset="-128"/>
              </a:rPr>
              <a:t> </a:t>
            </a:r>
            <a:r>
              <a:rPr lang="en-US" altLang="ja-JP" sz="1400" b="1" u="sng" dirty="0">
                <a:solidFill>
                  <a:srgbClr val="C00000"/>
                </a:solidFill>
                <a:latin typeface="HG丸ｺﾞｼｯｸM-PRO" panose="020F0600000000000000" pitchFamily="50" charset="-128"/>
                <a:ea typeface="HG丸ｺﾞｼｯｸM-PRO" panose="020F0600000000000000" pitchFamily="50" charset="-128"/>
              </a:rPr>
              <a:t>※ </a:t>
            </a:r>
            <a:r>
              <a:rPr lang="ja-JP" altLang="en-US" sz="1400" b="1" u="sng" dirty="0">
                <a:solidFill>
                  <a:srgbClr val="C00000"/>
                </a:solidFill>
                <a:latin typeface="HG丸ｺﾞｼｯｸM-PRO" panose="020F0600000000000000" pitchFamily="50" charset="-128"/>
                <a:ea typeface="HG丸ｺﾞｼｯｸM-PRO" panose="020F0600000000000000" pitchFamily="50" charset="-128"/>
              </a:rPr>
              <a:t>必ず、学校が定めた期限までに提出してください！</a:t>
            </a:r>
            <a:endParaRPr lang="en-US" altLang="ja-JP" sz="1400" b="1" u="sng" dirty="0">
              <a:solidFill>
                <a:srgbClr val="C00000"/>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F0B6E1B0-B8DF-498E-9AC9-7DBD8E599827}"/>
              </a:ext>
            </a:extLst>
          </p:cNvPr>
          <p:cNvSpPr/>
          <p:nvPr/>
        </p:nvSpPr>
        <p:spPr>
          <a:xfrm>
            <a:off x="5383840" y="2769563"/>
            <a:ext cx="1008111" cy="3735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100" b="1" dirty="0">
                <a:solidFill>
                  <a:schemeClr val="tx1"/>
                </a:solidFill>
                <a:latin typeface="HG丸ｺﾞｼｯｸM-PRO" panose="020F0600000000000000" pitchFamily="50" charset="-128"/>
                <a:ea typeface="HG丸ｺﾞｼｯｸM-PRO" panose="020F0600000000000000" pitchFamily="50" charset="-128"/>
              </a:rPr>
              <a:t>12</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月上旬</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00707A98-719B-4BC3-B680-032752DCDC7F}"/>
              </a:ext>
            </a:extLst>
          </p:cNvPr>
          <p:cNvSpPr/>
          <p:nvPr/>
        </p:nvSpPr>
        <p:spPr>
          <a:xfrm>
            <a:off x="6099885" y="3549911"/>
            <a:ext cx="1052198" cy="355700"/>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100" b="1"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月下旬</a:t>
            </a:r>
          </a:p>
        </p:txBody>
      </p:sp>
      <p:sp>
        <p:nvSpPr>
          <p:cNvPr id="27" name="正方形/長方形 26">
            <a:extLst>
              <a:ext uri="{FF2B5EF4-FFF2-40B4-BE49-F238E27FC236}">
                <a16:creationId xmlns:a16="http://schemas.microsoft.com/office/drawing/2014/main" id="{33372176-4EE2-40D3-A8AB-BE06198C5036}"/>
              </a:ext>
            </a:extLst>
          </p:cNvPr>
          <p:cNvSpPr/>
          <p:nvPr/>
        </p:nvSpPr>
        <p:spPr>
          <a:xfrm>
            <a:off x="2698345" y="4851642"/>
            <a:ext cx="2134968" cy="305002"/>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1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rgbClr val="C00000"/>
                </a:solidFill>
                <a:latin typeface="HG丸ｺﾞｼｯｸM-PRO" panose="020F0600000000000000" pitchFamily="50" charset="-128"/>
                <a:ea typeface="HG丸ｺﾞｼｯｸM-PRO" panose="020F0600000000000000" pitchFamily="50" charset="-128"/>
              </a:rPr>
              <a:t>直接育英会へ提出</a:t>
            </a:r>
          </a:p>
        </p:txBody>
      </p:sp>
      <p:sp>
        <p:nvSpPr>
          <p:cNvPr id="28" name="四角形: 角を丸くする 27">
            <a:extLst>
              <a:ext uri="{FF2B5EF4-FFF2-40B4-BE49-F238E27FC236}">
                <a16:creationId xmlns:a16="http://schemas.microsoft.com/office/drawing/2014/main" id="{98074AFC-B2D7-404C-BE91-5E070FE6F853}"/>
              </a:ext>
            </a:extLst>
          </p:cNvPr>
          <p:cNvSpPr/>
          <p:nvPr/>
        </p:nvSpPr>
        <p:spPr>
          <a:xfrm>
            <a:off x="397391" y="1475548"/>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a16="http://schemas.microsoft.com/office/drawing/2014/main" id="{762C9E1D-09CB-4EAC-BE5B-D466776777CF}"/>
              </a:ext>
            </a:extLst>
          </p:cNvPr>
          <p:cNvSpPr/>
          <p:nvPr/>
        </p:nvSpPr>
        <p:spPr>
          <a:xfrm>
            <a:off x="388747" y="2179745"/>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0" name="四角形: 角を丸くする 29">
            <a:extLst>
              <a:ext uri="{FF2B5EF4-FFF2-40B4-BE49-F238E27FC236}">
                <a16:creationId xmlns:a16="http://schemas.microsoft.com/office/drawing/2014/main" id="{DFD96436-79E7-45A8-81FF-0F74C0B0D396}"/>
              </a:ext>
            </a:extLst>
          </p:cNvPr>
          <p:cNvSpPr/>
          <p:nvPr/>
        </p:nvSpPr>
        <p:spPr>
          <a:xfrm>
            <a:off x="399021" y="2835490"/>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94D1D247-74B9-493F-AF60-7B6996B4749B}"/>
              </a:ext>
            </a:extLst>
          </p:cNvPr>
          <p:cNvSpPr/>
          <p:nvPr/>
        </p:nvSpPr>
        <p:spPr>
          <a:xfrm>
            <a:off x="388385" y="3575216"/>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kumimoji="1" lang="en-US" altLang="ja-JP" sz="1200" b="1" dirty="0">
                <a:solidFill>
                  <a:schemeClr val="bg1"/>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2" name="四角形: 角を丸くする 31">
            <a:extLst>
              <a:ext uri="{FF2B5EF4-FFF2-40B4-BE49-F238E27FC236}">
                <a16:creationId xmlns:a16="http://schemas.microsoft.com/office/drawing/2014/main" id="{5002ED8F-E78F-40AB-90BE-17DC0C9E25F9}"/>
              </a:ext>
            </a:extLst>
          </p:cNvPr>
          <p:cNvSpPr/>
          <p:nvPr/>
        </p:nvSpPr>
        <p:spPr>
          <a:xfrm>
            <a:off x="380092" y="4297996"/>
            <a:ext cx="219600" cy="219194"/>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rtlCol="0" anchor="ctr"/>
          <a:lstStyle/>
          <a:p>
            <a:pPr algn="ct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3" name="角丸四角形 55">
            <a:extLst>
              <a:ext uri="{FF2B5EF4-FFF2-40B4-BE49-F238E27FC236}">
                <a16:creationId xmlns:a16="http://schemas.microsoft.com/office/drawing/2014/main" id="{AE98B03A-0206-4926-9EB1-18801B055D9F}"/>
              </a:ext>
            </a:extLst>
          </p:cNvPr>
          <p:cNvSpPr/>
          <p:nvPr/>
        </p:nvSpPr>
        <p:spPr>
          <a:xfrm>
            <a:off x="1382652" y="2477376"/>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34" name="角丸四角形 61">
            <a:extLst>
              <a:ext uri="{FF2B5EF4-FFF2-40B4-BE49-F238E27FC236}">
                <a16:creationId xmlns:a16="http://schemas.microsoft.com/office/drawing/2014/main" id="{DE0C5E36-4CA3-4D28-BD4E-16831B95706E}"/>
              </a:ext>
            </a:extLst>
          </p:cNvPr>
          <p:cNvSpPr/>
          <p:nvPr/>
        </p:nvSpPr>
        <p:spPr>
          <a:xfrm>
            <a:off x="2258954" y="2488008"/>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35" name="角丸四角形 38">
            <a:extLst>
              <a:ext uri="{FF2B5EF4-FFF2-40B4-BE49-F238E27FC236}">
                <a16:creationId xmlns:a16="http://schemas.microsoft.com/office/drawing/2014/main" id="{4C3872F7-37E4-4E4A-98C8-6356FEF2DE59}"/>
              </a:ext>
            </a:extLst>
          </p:cNvPr>
          <p:cNvSpPr/>
          <p:nvPr/>
        </p:nvSpPr>
        <p:spPr>
          <a:xfrm>
            <a:off x="530839" y="2461989"/>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36" name="角丸四角形 61">
            <a:extLst>
              <a:ext uri="{FF2B5EF4-FFF2-40B4-BE49-F238E27FC236}">
                <a16:creationId xmlns:a16="http://schemas.microsoft.com/office/drawing/2014/main" id="{04384CA5-082D-4D15-95E7-4FB8290CA8EF}"/>
              </a:ext>
            </a:extLst>
          </p:cNvPr>
          <p:cNvSpPr/>
          <p:nvPr/>
        </p:nvSpPr>
        <p:spPr>
          <a:xfrm>
            <a:off x="522699" y="3156784"/>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40" name="角丸四角形 38">
            <a:extLst>
              <a:ext uri="{FF2B5EF4-FFF2-40B4-BE49-F238E27FC236}">
                <a16:creationId xmlns:a16="http://schemas.microsoft.com/office/drawing/2014/main" id="{70FD7E9A-B7AE-4F00-AF48-F658CBBF8D45}"/>
              </a:ext>
            </a:extLst>
          </p:cNvPr>
          <p:cNvSpPr/>
          <p:nvPr/>
        </p:nvSpPr>
        <p:spPr>
          <a:xfrm>
            <a:off x="2268985" y="3197076"/>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41" name="角丸四角形 61">
            <a:extLst>
              <a:ext uri="{FF2B5EF4-FFF2-40B4-BE49-F238E27FC236}">
                <a16:creationId xmlns:a16="http://schemas.microsoft.com/office/drawing/2014/main" id="{506201EC-12BF-4520-96EB-1FE29F7480F3}"/>
              </a:ext>
            </a:extLst>
          </p:cNvPr>
          <p:cNvSpPr/>
          <p:nvPr/>
        </p:nvSpPr>
        <p:spPr>
          <a:xfrm>
            <a:off x="502140" y="3890958"/>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43" name="角丸四角形 38">
            <a:extLst>
              <a:ext uri="{FF2B5EF4-FFF2-40B4-BE49-F238E27FC236}">
                <a16:creationId xmlns:a16="http://schemas.microsoft.com/office/drawing/2014/main" id="{0F190FD0-05F7-494B-964F-D995F8B6509C}"/>
              </a:ext>
            </a:extLst>
          </p:cNvPr>
          <p:cNvSpPr/>
          <p:nvPr/>
        </p:nvSpPr>
        <p:spPr>
          <a:xfrm>
            <a:off x="2273914" y="3895154"/>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D07B9AD8-7614-4BC1-851F-2D91C281977D}"/>
              </a:ext>
            </a:extLst>
          </p:cNvPr>
          <p:cNvSpPr/>
          <p:nvPr/>
        </p:nvSpPr>
        <p:spPr>
          <a:xfrm>
            <a:off x="585537" y="1472711"/>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募　　集</a:t>
            </a:r>
          </a:p>
        </p:txBody>
      </p:sp>
      <p:sp>
        <p:nvSpPr>
          <p:cNvPr id="45" name="正方形/長方形 44">
            <a:extLst>
              <a:ext uri="{FF2B5EF4-FFF2-40B4-BE49-F238E27FC236}">
                <a16:creationId xmlns:a16="http://schemas.microsoft.com/office/drawing/2014/main" id="{7158547F-85E5-418F-A2C3-E0698F328430}"/>
              </a:ext>
            </a:extLst>
          </p:cNvPr>
          <p:cNvSpPr/>
          <p:nvPr/>
        </p:nvSpPr>
        <p:spPr>
          <a:xfrm>
            <a:off x="562899" y="2139114"/>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申込書類の提出</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0C6524BF-4173-48DC-B1ED-958A4221CC68}"/>
              </a:ext>
            </a:extLst>
          </p:cNvPr>
          <p:cNvSpPr/>
          <p:nvPr/>
        </p:nvSpPr>
        <p:spPr>
          <a:xfrm>
            <a:off x="560564" y="2848528"/>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採用決定通知の送付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7" name="正方形/長方形 46">
            <a:extLst>
              <a:ext uri="{FF2B5EF4-FFF2-40B4-BE49-F238E27FC236}">
                <a16:creationId xmlns:a16="http://schemas.microsoft.com/office/drawing/2014/main" id="{44999261-8E99-4B5F-A9C6-9B89F5CC8069}"/>
              </a:ext>
            </a:extLst>
          </p:cNvPr>
          <p:cNvSpPr/>
          <p:nvPr/>
        </p:nvSpPr>
        <p:spPr>
          <a:xfrm>
            <a:off x="585537" y="3566970"/>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借入手続き書類の送付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6" name="角丸四角形 38">
            <a:extLst>
              <a:ext uri="{FF2B5EF4-FFF2-40B4-BE49-F238E27FC236}">
                <a16:creationId xmlns:a16="http://schemas.microsoft.com/office/drawing/2014/main" id="{64C96D0D-9D8F-4E5C-AB8D-FB93BA0D95E4}"/>
              </a:ext>
            </a:extLst>
          </p:cNvPr>
          <p:cNvSpPr/>
          <p:nvPr/>
        </p:nvSpPr>
        <p:spPr>
          <a:xfrm>
            <a:off x="484840" y="5567507"/>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58" name="矢印: 右 57">
            <a:extLst>
              <a:ext uri="{FF2B5EF4-FFF2-40B4-BE49-F238E27FC236}">
                <a16:creationId xmlns:a16="http://schemas.microsoft.com/office/drawing/2014/main" id="{1A6540DA-CA93-4145-8677-B13EDCED01D5}"/>
              </a:ext>
            </a:extLst>
          </p:cNvPr>
          <p:cNvSpPr/>
          <p:nvPr/>
        </p:nvSpPr>
        <p:spPr>
          <a:xfrm>
            <a:off x="1166455" y="5598991"/>
            <a:ext cx="742743"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64" name="四角形: 角を丸くする 63">
            <a:extLst>
              <a:ext uri="{FF2B5EF4-FFF2-40B4-BE49-F238E27FC236}">
                <a16:creationId xmlns:a16="http://schemas.microsoft.com/office/drawing/2014/main" id="{E10620F9-9AFE-4753-AC5E-C521DEFCA4D5}"/>
              </a:ext>
            </a:extLst>
          </p:cNvPr>
          <p:cNvSpPr/>
          <p:nvPr/>
        </p:nvSpPr>
        <p:spPr>
          <a:xfrm>
            <a:off x="2241839" y="1480646"/>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６～</a:t>
            </a:r>
          </a:p>
        </p:txBody>
      </p:sp>
      <p:sp>
        <p:nvSpPr>
          <p:cNvPr id="65" name="四角形: 角を丸くする 64">
            <a:extLst>
              <a:ext uri="{FF2B5EF4-FFF2-40B4-BE49-F238E27FC236}">
                <a16:creationId xmlns:a16="http://schemas.microsoft.com/office/drawing/2014/main" id="{27BF5DA1-5832-4F3E-A2A2-5926F5E99F20}"/>
              </a:ext>
            </a:extLst>
          </p:cNvPr>
          <p:cNvSpPr/>
          <p:nvPr/>
        </p:nvSpPr>
        <p:spPr>
          <a:xfrm>
            <a:off x="2230140" y="2178156"/>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p.18</a:t>
            </a: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67" name="角丸四角形 61">
            <a:extLst>
              <a:ext uri="{FF2B5EF4-FFF2-40B4-BE49-F238E27FC236}">
                <a16:creationId xmlns:a16="http://schemas.microsoft.com/office/drawing/2014/main" id="{36E256BD-7E7D-49D4-88D4-073E4E23A9A1}"/>
              </a:ext>
            </a:extLst>
          </p:cNvPr>
          <p:cNvSpPr/>
          <p:nvPr/>
        </p:nvSpPr>
        <p:spPr>
          <a:xfrm>
            <a:off x="1972428" y="5589221"/>
            <a:ext cx="1021959" cy="160487"/>
          </a:xfrm>
          <a:prstGeom prst="roundRect">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latin typeface="HG丸ｺﾞｼｯｸM-PRO" panose="020F0600000000000000" pitchFamily="50" charset="-128"/>
                <a:ea typeface="HG丸ｺﾞｼｯｸM-PRO" panose="020F0600000000000000" pitchFamily="50" charset="-128"/>
              </a:rPr>
              <a:t>進学先高校等</a:t>
            </a:r>
          </a:p>
        </p:txBody>
      </p:sp>
      <p:sp>
        <p:nvSpPr>
          <p:cNvPr id="69" name="正方形/長方形 68">
            <a:extLst>
              <a:ext uri="{FF2B5EF4-FFF2-40B4-BE49-F238E27FC236}">
                <a16:creationId xmlns:a16="http://schemas.microsoft.com/office/drawing/2014/main" id="{59F46DB6-72C5-49F0-A6C1-C3240EF3DD87}"/>
              </a:ext>
            </a:extLst>
          </p:cNvPr>
          <p:cNvSpPr/>
          <p:nvPr/>
        </p:nvSpPr>
        <p:spPr>
          <a:xfrm>
            <a:off x="2723171" y="5459624"/>
            <a:ext cx="2134968" cy="35251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100" b="1" u="sng" dirty="0">
                <a:solidFill>
                  <a:srgbClr val="C00000"/>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rgbClr val="C00000"/>
                </a:solidFill>
                <a:latin typeface="HG丸ｺﾞｼｯｸM-PRO" panose="020F0600000000000000" pitchFamily="50" charset="-128"/>
                <a:ea typeface="HG丸ｺﾞｼｯｸM-PRO" panose="020F0600000000000000" pitchFamily="50" charset="-128"/>
              </a:rPr>
              <a:t>進学先高校等へ提出</a:t>
            </a:r>
          </a:p>
        </p:txBody>
      </p:sp>
      <p:sp>
        <p:nvSpPr>
          <p:cNvPr id="71" name="四角形: 角を丸くする 70">
            <a:extLst>
              <a:ext uri="{FF2B5EF4-FFF2-40B4-BE49-F238E27FC236}">
                <a16:creationId xmlns:a16="http://schemas.microsoft.com/office/drawing/2014/main" id="{63C5C10E-61D7-480C-ABE3-9D047E92A91B}"/>
              </a:ext>
            </a:extLst>
          </p:cNvPr>
          <p:cNvSpPr/>
          <p:nvPr/>
        </p:nvSpPr>
        <p:spPr>
          <a:xfrm>
            <a:off x="600975" y="4589998"/>
            <a:ext cx="2185379" cy="216000"/>
          </a:xfrm>
          <a:prstGeom prst="roundRect">
            <a:avLst>
              <a:gd name="adj" fmla="val 31363"/>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72" name="四角形: 角を丸くする 71">
            <a:extLst>
              <a:ext uri="{FF2B5EF4-FFF2-40B4-BE49-F238E27FC236}">
                <a16:creationId xmlns:a16="http://schemas.microsoft.com/office/drawing/2014/main" id="{2BF7FCCF-123A-4BC2-94A3-26595B2B4F9A}"/>
              </a:ext>
            </a:extLst>
          </p:cNvPr>
          <p:cNvSpPr/>
          <p:nvPr/>
        </p:nvSpPr>
        <p:spPr>
          <a:xfrm>
            <a:off x="570489" y="5295674"/>
            <a:ext cx="2181527" cy="216000"/>
          </a:xfrm>
          <a:prstGeom prst="roundRect">
            <a:avLst>
              <a:gd name="adj" fmla="val 31363"/>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奨 </a:t>
            </a: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 学 </a:t>
            </a: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 資  </a:t>
            </a: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金</a:t>
            </a:r>
          </a:p>
        </p:txBody>
      </p:sp>
      <p:sp>
        <p:nvSpPr>
          <p:cNvPr id="74" name="四角形: 角を丸くする 73">
            <a:extLst>
              <a:ext uri="{FF2B5EF4-FFF2-40B4-BE49-F238E27FC236}">
                <a16:creationId xmlns:a16="http://schemas.microsoft.com/office/drawing/2014/main" id="{E5318046-C5D0-44E3-BBB5-3EB49F4C980A}"/>
              </a:ext>
            </a:extLst>
          </p:cNvPr>
          <p:cNvSpPr/>
          <p:nvPr/>
        </p:nvSpPr>
        <p:spPr>
          <a:xfrm>
            <a:off x="3765829" y="2374577"/>
            <a:ext cx="760132" cy="203845"/>
          </a:xfrm>
          <a:prstGeom prst="roundRect">
            <a:avLst>
              <a:gd name="adj" fmla="val 21550"/>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5200" rtlCol="0" anchor="ctr"/>
          <a:lstStyle/>
          <a:p>
            <a:pPr algn="ctr"/>
            <a:r>
              <a:rPr kumimoji="1" lang="ja-JP" altLang="en-US" sz="1050" b="1" dirty="0">
                <a:solidFill>
                  <a:schemeClr val="bg1"/>
                </a:solidFill>
                <a:latin typeface="HG丸ｺﾞｼｯｸM-PRO" panose="020F0600000000000000" pitchFamily="50" charset="-128"/>
                <a:ea typeface="HG丸ｺﾞｼｯｸM-PRO" panose="020F0600000000000000" pitchFamily="50" charset="-128"/>
              </a:rPr>
              <a:t>提出期間</a:t>
            </a:r>
          </a:p>
        </p:txBody>
      </p:sp>
      <p:sp>
        <p:nvSpPr>
          <p:cNvPr id="76" name="四角形: 角を丸くする 75">
            <a:extLst>
              <a:ext uri="{FF2B5EF4-FFF2-40B4-BE49-F238E27FC236}">
                <a16:creationId xmlns:a16="http://schemas.microsoft.com/office/drawing/2014/main" id="{4CC30574-5ECE-41E1-B156-BB28A0777299}"/>
              </a:ext>
            </a:extLst>
          </p:cNvPr>
          <p:cNvSpPr/>
          <p:nvPr/>
        </p:nvSpPr>
        <p:spPr>
          <a:xfrm>
            <a:off x="2266236" y="2852405"/>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p.30</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四角形: 角を丸くする 76">
            <a:extLst>
              <a:ext uri="{FF2B5EF4-FFF2-40B4-BE49-F238E27FC236}">
                <a16:creationId xmlns:a16="http://schemas.microsoft.com/office/drawing/2014/main" id="{1D1F6C55-F82E-44BD-BDD5-97FE49DA1595}"/>
              </a:ext>
            </a:extLst>
          </p:cNvPr>
          <p:cNvSpPr/>
          <p:nvPr/>
        </p:nvSpPr>
        <p:spPr>
          <a:xfrm>
            <a:off x="2266236" y="3593440"/>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p.31</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8" name="四角形: 角を丸くする 77">
            <a:extLst>
              <a:ext uri="{FF2B5EF4-FFF2-40B4-BE49-F238E27FC236}">
                <a16:creationId xmlns:a16="http://schemas.microsoft.com/office/drawing/2014/main" id="{74E20B9D-A53F-4A06-AD16-D6870D8C300D}"/>
              </a:ext>
            </a:extLst>
          </p:cNvPr>
          <p:cNvSpPr/>
          <p:nvPr/>
        </p:nvSpPr>
        <p:spPr>
          <a:xfrm>
            <a:off x="2258954" y="4318299"/>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b="1" dirty="0">
                <a:solidFill>
                  <a:schemeClr val="tx1"/>
                </a:solidFill>
                <a:latin typeface="HG丸ｺﾞｼｯｸM-PRO" panose="020F0600000000000000" pitchFamily="50" charset="-128"/>
                <a:ea typeface="HG丸ｺﾞｼｯｸM-PRO" panose="020F0600000000000000" pitchFamily="50" charset="-128"/>
              </a:rPr>
              <a:t>p.32</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5" name="四角形: 角を丸くする 84">
            <a:extLst>
              <a:ext uri="{FF2B5EF4-FFF2-40B4-BE49-F238E27FC236}">
                <a16:creationId xmlns:a16="http://schemas.microsoft.com/office/drawing/2014/main" id="{75419E52-AC22-46A8-876A-E3F333E8DA7B}"/>
              </a:ext>
            </a:extLst>
          </p:cNvPr>
          <p:cNvSpPr/>
          <p:nvPr/>
        </p:nvSpPr>
        <p:spPr>
          <a:xfrm>
            <a:off x="6952770" y="4719904"/>
            <a:ext cx="1216987" cy="360039"/>
          </a:xfrm>
          <a:prstGeom prst="roundRect">
            <a:avLst>
              <a:gd name="adj" fmla="val 21025"/>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a:solidFill>
                  <a:srgbClr val="FFFFFF"/>
                </a:solidFill>
              </a:rPr>
              <a:t>２月上旬から</a:t>
            </a:r>
          </a:p>
          <a:p>
            <a:pPr algn="ctr"/>
            <a:r>
              <a:rPr kumimoji="1" lang="ja-JP" altLang="en-US" sz="900" b="1" dirty="0">
                <a:solidFill>
                  <a:srgbClr val="FFFFFF"/>
                </a:solidFill>
              </a:rPr>
              <a:t>　　　　３月下旬</a:t>
            </a:r>
          </a:p>
        </p:txBody>
      </p:sp>
      <p:sp>
        <p:nvSpPr>
          <p:cNvPr id="88" name="四角形: 角を丸くする 87">
            <a:extLst>
              <a:ext uri="{FF2B5EF4-FFF2-40B4-BE49-F238E27FC236}">
                <a16:creationId xmlns:a16="http://schemas.microsoft.com/office/drawing/2014/main" id="{AEA91FF1-0A61-48E1-97CF-6E969DBF5448}"/>
              </a:ext>
            </a:extLst>
          </p:cNvPr>
          <p:cNvSpPr/>
          <p:nvPr/>
        </p:nvSpPr>
        <p:spPr>
          <a:xfrm>
            <a:off x="8148880" y="5403674"/>
            <a:ext cx="604080" cy="320669"/>
          </a:xfrm>
          <a:prstGeom prst="roundRect">
            <a:avLst>
              <a:gd name="adj" fmla="val 21025"/>
            </a:avLst>
          </a:prstGeom>
          <a:solidFill>
            <a:srgbClr val="002060"/>
          </a:solidFill>
          <a:ln w="57150" cmpd="dbl">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rgbClr val="FFFFFF"/>
                </a:solidFill>
              </a:rPr>
              <a:t>４月</a:t>
            </a:r>
          </a:p>
          <a:p>
            <a:pPr algn="ctr"/>
            <a:r>
              <a:rPr kumimoji="1" lang="ja-JP" altLang="en-US" sz="1050" b="1" dirty="0">
                <a:solidFill>
                  <a:srgbClr val="FFFFFF"/>
                </a:solidFill>
              </a:rPr>
              <a:t>上旬</a:t>
            </a:r>
          </a:p>
        </p:txBody>
      </p:sp>
      <p:sp>
        <p:nvSpPr>
          <p:cNvPr id="89" name="四角形: 角を丸くする 88">
            <a:extLst>
              <a:ext uri="{FF2B5EF4-FFF2-40B4-BE49-F238E27FC236}">
                <a16:creationId xmlns:a16="http://schemas.microsoft.com/office/drawing/2014/main" id="{D054DC76-76E4-4663-9608-282EAC265C26}"/>
              </a:ext>
            </a:extLst>
          </p:cNvPr>
          <p:cNvSpPr/>
          <p:nvPr/>
        </p:nvSpPr>
        <p:spPr>
          <a:xfrm>
            <a:off x="7104349" y="764278"/>
            <a:ext cx="622800" cy="198000"/>
          </a:xfrm>
          <a:prstGeom prst="roundRect">
            <a:avLst/>
          </a:prstGeom>
          <a:solidFill>
            <a:schemeClr val="bg1"/>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en-US" altLang="ja-JP" sz="900" dirty="0">
                <a:solidFill>
                  <a:schemeClr val="tx1"/>
                </a:solidFill>
                <a:latin typeface="HG丸ｺﾞｼｯｸM-PRO" panose="020F0600000000000000" pitchFamily="50" charset="-128"/>
                <a:ea typeface="HG丸ｺﾞｼｯｸM-PRO" panose="020F0600000000000000" pitchFamily="50" charset="-128"/>
              </a:rPr>
              <a:t>p.</a:t>
            </a:r>
            <a:r>
              <a:rPr lang="ja-JP" altLang="en-US" sz="900" dirty="0">
                <a:solidFill>
                  <a:schemeClr val="tx1"/>
                </a:solidFill>
                <a:latin typeface="HG丸ｺﾞｼｯｸM-PRO" panose="020F0600000000000000" pitchFamily="50" charset="-128"/>
                <a:ea typeface="HG丸ｺﾞｼｯｸM-PRO" panose="020F0600000000000000" pitchFamily="50" charset="-128"/>
              </a:rPr>
              <a:t>〇〇</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6" name="角丸四角形 55">
            <a:extLst>
              <a:ext uri="{FF2B5EF4-FFF2-40B4-BE49-F238E27FC236}">
                <a16:creationId xmlns:a16="http://schemas.microsoft.com/office/drawing/2014/main" id="{FCA4268B-A3A2-41CB-A227-DB3CC6278FDB}"/>
              </a:ext>
            </a:extLst>
          </p:cNvPr>
          <p:cNvSpPr/>
          <p:nvPr/>
        </p:nvSpPr>
        <p:spPr>
          <a:xfrm>
            <a:off x="1391775" y="3169602"/>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sp>
        <p:nvSpPr>
          <p:cNvPr id="87" name="角丸四角形 55">
            <a:extLst>
              <a:ext uri="{FF2B5EF4-FFF2-40B4-BE49-F238E27FC236}">
                <a16:creationId xmlns:a16="http://schemas.microsoft.com/office/drawing/2014/main" id="{45A3000F-C709-43E7-95E3-3C03913ED872}"/>
              </a:ext>
            </a:extLst>
          </p:cNvPr>
          <p:cNvSpPr/>
          <p:nvPr/>
        </p:nvSpPr>
        <p:spPr>
          <a:xfrm>
            <a:off x="1369117" y="3921544"/>
            <a:ext cx="622800" cy="198000"/>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中学校</a:t>
            </a:r>
          </a:p>
        </p:txBody>
      </p:sp>
      <p:grpSp>
        <p:nvGrpSpPr>
          <p:cNvPr id="102" name="グループ化 101">
            <a:extLst>
              <a:ext uri="{FF2B5EF4-FFF2-40B4-BE49-F238E27FC236}">
                <a16:creationId xmlns:a16="http://schemas.microsoft.com/office/drawing/2014/main" id="{A2DA41BF-6737-4609-8364-5087024E8614}"/>
              </a:ext>
            </a:extLst>
          </p:cNvPr>
          <p:cNvGrpSpPr/>
          <p:nvPr/>
        </p:nvGrpSpPr>
        <p:grpSpPr>
          <a:xfrm>
            <a:off x="1155416" y="3926788"/>
            <a:ext cx="1072177" cy="144016"/>
            <a:chOff x="1138146" y="1358432"/>
            <a:chExt cx="1072177" cy="144016"/>
          </a:xfrm>
        </p:grpSpPr>
        <p:sp>
          <p:nvSpPr>
            <p:cNvPr id="103" name="矢印: 右 102">
              <a:extLst>
                <a:ext uri="{FF2B5EF4-FFF2-40B4-BE49-F238E27FC236}">
                  <a16:creationId xmlns:a16="http://schemas.microsoft.com/office/drawing/2014/main" id="{C0B187C4-3052-480C-8C95-EA651EBC0E60}"/>
                </a:ext>
              </a:extLst>
            </p:cNvPr>
            <p:cNvSpPr/>
            <p:nvPr/>
          </p:nvSpPr>
          <p:spPr>
            <a:xfrm>
              <a:off x="1138146"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04" name="矢印: 右 103">
              <a:extLst>
                <a:ext uri="{FF2B5EF4-FFF2-40B4-BE49-F238E27FC236}">
                  <a16:creationId xmlns:a16="http://schemas.microsoft.com/office/drawing/2014/main" id="{A401D397-F013-47AB-B444-3F4101CF0850}"/>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44" name="グループ化 143">
            <a:extLst>
              <a:ext uri="{FF2B5EF4-FFF2-40B4-BE49-F238E27FC236}">
                <a16:creationId xmlns:a16="http://schemas.microsoft.com/office/drawing/2014/main" id="{3D19F167-500F-4CA8-AAB1-7ACDBA68F780}"/>
              </a:ext>
            </a:extLst>
          </p:cNvPr>
          <p:cNvGrpSpPr/>
          <p:nvPr/>
        </p:nvGrpSpPr>
        <p:grpSpPr>
          <a:xfrm>
            <a:off x="1166455" y="3195846"/>
            <a:ext cx="1072177" cy="144016"/>
            <a:chOff x="1138146" y="1358432"/>
            <a:chExt cx="1072177" cy="144016"/>
          </a:xfrm>
        </p:grpSpPr>
        <p:sp>
          <p:nvSpPr>
            <p:cNvPr id="145" name="矢印: 右 144">
              <a:extLst>
                <a:ext uri="{FF2B5EF4-FFF2-40B4-BE49-F238E27FC236}">
                  <a16:creationId xmlns:a16="http://schemas.microsoft.com/office/drawing/2014/main" id="{4B5E6073-7F0E-44B0-8E48-1EA38FE711DE}"/>
                </a:ext>
              </a:extLst>
            </p:cNvPr>
            <p:cNvSpPr/>
            <p:nvPr/>
          </p:nvSpPr>
          <p:spPr>
            <a:xfrm>
              <a:off x="1138146"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46" name="矢印: 右 145">
              <a:extLst>
                <a:ext uri="{FF2B5EF4-FFF2-40B4-BE49-F238E27FC236}">
                  <a16:creationId xmlns:a16="http://schemas.microsoft.com/office/drawing/2014/main" id="{C227BEF2-6CFF-48B7-84F8-60A917D16220}"/>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grpSp>
        <p:nvGrpSpPr>
          <p:cNvPr id="147" name="グループ化 146">
            <a:extLst>
              <a:ext uri="{FF2B5EF4-FFF2-40B4-BE49-F238E27FC236}">
                <a16:creationId xmlns:a16="http://schemas.microsoft.com/office/drawing/2014/main" id="{3E08926A-1947-429C-84FC-BA0646D29E86}"/>
              </a:ext>
            </a:extLst>
          </p:cNvPr>
          <p:cNvGrpSpPr/>
          <p:nvPr/>
        </p:nvGrpSpPr>
        <p:grpSpPr>
          <a:xfrm>
            <a:off x="1157963" y="2493424"/>
            <a:ext cx="1072177" cy="144016"/>
            <a:chOff x="1138146" y="1358432"/>
            <a:chExt cx="1072177" cy="144016"/>
          </a:xfrm>
        </p:grpSpPr>
        <p:sp>
          <p:nvSpPr>
            <p:cNvPr id="148" name="矢印: 右 147">
              <a:extLst>
                <a:ext uri="{FF2B5EF4-FFF2-40B4-BE49-F238E27FC236}">
                  <a16:creationId xmlns:a16="http://schemas.microsoft.com/office/drawing/2014/main" id="{7E1C076D-B508-48A8-9F9D-58BA2BD7C74F}"/>
                </a:ext>
              </a:extLst>
            </p:cNvPr>
            <p:cNvSpPr/>
            <p:nvPr/>
          </p:nvSpPr>
          <p:spPr>
            <a:xfrm>
              <a:off x="1138146"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149" name="矢印: 右 148">
              <a:extLst>
                <a:ext uri="{FF2B5EF4-FFF2-40B4-BE49-F238E27FC236}">
                  <a16:creationId xmlns:a16="http://schemas.microsoft.com/office/drawing/2014/main" id="{7B07E343-69FB-4A30-877E-8E0D49E02BFA}"/>
                </a:ext>
              </a:extLst>
            </p:cNvPr>
            <p:cNvSpPr/>
            <p:nvPr/>
          </p:nvSpPr>
          <p:spPr>
            <a:xfrm>
              <a:off x="2005123" y="1358432"/>
              <a:ext cx="205200" cy="144016"/>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
        <p:nvSpPr>
          <p:cNvPr id="91" name="四角形: 角を丸くする 90">
            <a:extLst>
              <a:ext uri="{FF2B5EF4-FFF2-40B4-BE49-F238E27FC236}">
                <a16:creationId xmlns:a16="http://schemas.microsoft.com/office/drawing/2014/main" id="{944ABDA2-49DF-4AFF-A548-EDDD74C9A204}"/>
              </a:ext>
            </a:extLst>
          </p:cNvPr>
          <p:cNvSpPr/>
          <p:nvPr/>
        </p:nvSpPr>
        <p:spPr>
          <a:xfrm>
            <a:off x="5637095" y="3150699"/>
            <a:ext cx="186493" cy="203845"/>
          </a:xfrm>
          <a:prstGeom prst="roundRect">
            <a:avLst>
              <a:gd name="adj" fmla="val 19165"/>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92" name="四角形: 角を丸くする 91">
            <a:extLst>
              <a:ext uri="{FF2B5EF4-FFF2-40B4-BE49-F238E27FC236}">
                <a16:creationId xmlns:a16="http://schemas.microsoft.com/office/drawing/2014/main" id="{91FD86F4-D52A-4AB6-8B33-0CE52A88B975}"/>
              </a:ext>
            </a:extLst>
          </p:cNvPr>
          <p:cNvSpPr/>
          <p:nvPr/>
        </p:nvSpPr>
        <p:spPr>
          <a:xfrm>
            <a:off x="6625984" y="3850652"/>
            <a:ext cx="186493" cy="203845"/>
          </a:xfrm>
          <a:prstGeom prst="roundRect">
            <a:avLst>
              <a:gd name="adj" fmla="val 19164"/>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cxnSp>
        <p:nvCxnSpPr>
          <p:cNvPr id="95" name="直線コネクタ 94">
            <a:extLst>
              <a:ext uri="{FF2B5EF4-FFF2-40B4-BE49-F238E27FC236}">
                <a16:creationId xmlns:a16="http://schemas.microsoft.com/office/drawing/2014/main" id="{EFC1629F-B213-4877-8A8C-1072194E771C}"/>
              </a:ext>
            </a:extLst>
          </p:cNvPr>
          <p:cNvCxnSpPr>
            <a:cxnSpLocks/>
          </p:cNvCxnSpPr>
          <p:nvPr/>
        </p:nvCxnSpPr>
        <p:spPr>
          <a:xfrm>
            <a:off x="380092" y="5148612"/>
            <a:ext cx="8372868" cy="803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E8FBDA1D-0E61-4517-A93E-AF0DC3BAFB9B}"/>
              </a:ext>
            </a:extLst>
          </p:cNvPr>
          <p:cNvSpPr/>
          <p:nvPr/>
        </p:nvSpPr>
        <p:spPr>
          <a:xfrm>
            <a:off x="562899" y="4292435"/>
            <a:ext cx="1800200" cy="23248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借  入  手  続  き</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E35714FA-987E-589F-EE16-64D67B7B2FD0}"/>
              </a:ext>
            </a:extLst>
          </p:cNvPr>
          <p:cNvSpPr/>
          <p:nvPr/>
        </p:nvSpPr>
        <p:spPr>
          <a:xfrm>
            <a:off x="419201" y="661358"/>
            <a:ext cx="8351073" cy="35736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600" b="1" dirty="0">
                <a:solidFill>
                  <a:schemeClr val="tx1"/>
                </a:solidFill>
              </a:rPr>
              <a:t>　申込から貸付までの主な流れです。詳細は各ページをご覧ぐださい。　➡</a:t>
            </a:r>
          </a:p>
        </p:txBody>
      </p:sp>
      <p:sp>
        <p:nvSpPr>
          <p:cNvPr id="42" name="角丸四角形 38">
            <a:extLst>
              <a:ext uri="{FF2B5EF4-FFF2-40B4-BE49-F238E27FC236}">
                <a16:creationId xmlns:a16="http://schemas.microsoft.com/office/drawing/2014/main" id="{1A797A79-2EA2-C465-B16F-E211E73D9ADC}"/>
              </a:ext>
            </a:extLst>
          </p:cNvPr>
          <p:cNvSpPr/>
          <p:nvPr/>
        </p:nvSpPr>
        <p:spPr>
          <a:xfrm>
            <a:off x="483089" y="4899924"/>
            <a:ext cx="622800" cy="198000"/>
          </a:xfrm>
          <a:prstGeom prst="round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生　徒</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49" name="角丸四角形 61">
            <a:extLst>
              <a:ext uri="{FF2B5EF4-FFF2-40B4-BE49-F238E27FC236}">
                <a16:creationId xmlns:a16="http://schemas.microsoft.com/office/drawing/2014/main" id="{3540860C-185E-47CE-3D92-16FA7F748B51}"/>
              </a:ext>
            </a:extLst>
          </p:cNvPr>
          <p:cNvSpPr/>
          <p:nvPr/>
        </p:nvSpPr>
        <p:spPr>
          <a:xfrm>
            <a:off x="2277801" y="4928220"/>
            <a:ext cx="622800" cy="198000"/>
          </a:xfrm>
          <a:prstGeom prst="roundRect">
            <a:avLst/>
          </a:prstGeom>
          <a:solidFill>
            <a:srgbClr val="CC9B00"/>
          </a:solidFill>
          <a:ln>
            <a:solidFill>
              <a:srgbClr val="F9A967"/>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latin typeface="HG丸ｺﾞｼｯｸM-PRO" panose="020F0600000000000000" pitchFamily="50" charset="-128"/>
                <a:ea typeface="HG丸ｺﾞｼｯｸM-PRO" panose="020F0600000000000000" pitchFamily="50" charset="-128"/>
              </a:rPr>
              <a:t>育英会</a:t>
            </a:r>
          </a:p>
        </p:txBody>
      </p:sp>
      <p:sp>
        <p:nvSpPr>
          <p:cNvPr id="51" name="矢印: 右 50">
            <a:extLst>
              <a:ext uri="{FF2B5EF4-FFF2-40B4-BE49-F238E27FC236}">
                <a16:creationId xmlns:a16="http://schemas.microsoft.com/office/drawing/2014/main" id="{D95B4FD7-EF82-C176-B6E5-D9F39BAE04A0}"/>
              </a:ext>
            </a:extLst>
          </p:cNvPr>
          <p:cNvSpPr/>
          <p:nvPr/>
        </p:nvSpPr>
        <p:spPr>
          <a:xfrm>
            <a:off x="1134622" y="4950460"/>
            <a:ext cx="1095518" cy="158317"/>
          </a:xfrm>
          <a:prstGeom prst="rightArrow">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extLst>
      <p:ext uri="{BB962C8B-B14F-4D97-AF65-F5344CB8AC3E}">
        <p14:creationId xmlns:p14="http://schemas.microsoft.com/office/powerpoint/2010/main" val="225952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グループ化 53">
            <a:extLst>
              <a:ext uri="{FF2B5EF4-FFF2-40B4-BE49-F238E27FC236}">
                <a16:creationId xmlns:a16="http://schemas.microsoft.com/office/drawing/2014/main" id="{05A030CA-E2A6-4318-A419-8C442049A325}"/>
              </a:ext>
            </a:extLst>
          </p:cNvPr>
          <p:cNvGrpSpPr>
            <a:grpSpLocks/>
          </p:cNvGrpSpPr>
          <p:nvPr/>
        </p:nvGrpSpPr>
        <p:grpSpPr bwMode="auto">
          <a:xfrm>
            <a:off x="0" y="3175"/>
            <a:ext cx="9144000" cy="6738938"/>
            <a:chOff x="-1" y="0"/>
            <a:chExt cx="9144001" cy="6737471"/>
          </a:xfrm>
        </p:grpSpPr>
        <p:grpSp>
          <p:nvGrpSpPr>
            <p:cNvPr id="21511" name="グループ化 54">
              <a:extLst>
                <a:ext uri="{FF2B5EF4-FFF2-40B4-BE49-F238E27FC236}">
                  <a16:creationId xmlns:a16="http://schemas.microsoft.com/office/drawing/2014/main" id="{D0BC6835-E493-4DC5-89AC-E2F9E4E53CB2}"/>
                </a:ext>
              </a:extLst>
            </p:cNvPr>
            <p:cNvGrpSpPr>
              <a:grpSpLocks/>
            </p:cNvGrpSpPr>
            <p:nvPr/>
          </p:nvGrpSpPr>
          <p:grpSpPr bwMode="auto">
            <a:xfrm>
              <a:off x="-1" y="0"/>
              <a:ext cx="9144001" cy="6737471"/>
              <a:chOff x="-1" y="0"/>
              <a:chExt cx="9144001" cy="6737471"/>
            </a:xfrm>
          </p:grpSpPr>
          <p:grpSp>
            <p:nvGrpSpPr>
              <p:cNvPr id="21513" name="グループ化 56">
                <a:extLst>
                  <a:ext uri="{FF2B5EF4-FFF2-40B4-BE49-F238E27FC236}">
                    <a16:creationId xmlns:a16="http://schemas.microsoft.com/office/drawing/2014/main" id="{A17781C4-F6B9-41CA-8065-CA913A273204}"/>
                  </a:ext>
                </a:extLst>
              </p:cNvPr>
              <p:cNvGrpSpPr>
                <a:grpSpLocks/>
              </p:cNvGrpSpPr>
              <p:nvPr/>
            </p:nvGrpSpPr>
            <p:grpSpPr bwMode="auto">
              <a:xfrm>
                <a:off x="-1" y="0"/>
                <a:ext cx="9144001" cy="584680"/>
                <a:chOff x="-1" y="0"/>
                <a:chExt cx="9144001" cy="584680"/>
              </a:xfrm>
            </p:grpSpPr>
            <p:pic>
              <p:nvPicPr>
                <p:cNvPr id="21517" name="図 60">
                  <a:extLst>
                    <a:ext uri="{FF2B5EF4-FFF2-40B4-BE49-F238E27FC236}">
                      <a16:creationId xmlns:a16="http://schemas.microsoft.com/office/drawing/2014/main" id="{293B3471-7F36-44EB-8A66-1C7F90DCABA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5D984722-1A84-4B39-A934-78E09E743F36}"/>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B0C8D588-1431-4A7C-A46B-CB2653F2AA46}"/>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A998F4A9-49A7-4538-AB72-7CED0A48F1CE}"/>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21514" name="グループ化 57">
                <a:extLst>
                  <a:ext uri="{FF2B5EF4-FFF2-40B4-BE49-F238E27FC236}">
                    <a16:creationId xmlns:a16="http://schemas.microsoft.com/office/drawing/2014/main" id="{C6822C28-02E7-41F8-AE54-7A7D1EDBA85E}"/>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DAAE34CE-5779-4789-ACFB-8D1A927247B3}"/>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C31A827F-79BC-43B2-8EB4-E76930262C14}"/>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2BDEA742-7381-48B3-ABB7-00238BF5A3A9}"/>
                </a:ext>
              </a:extLst>
            </p:cNvPr>
            <p:cNvSpPr/>
            <p:nvPr/>
          </p:nvSpPr>
          <p:spPr>
            <a:xfrm>
              <a:off x="8532440" y="6301003"/>
              <a:ext cx="584573"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16</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71" name="四角形: 角を丸くする 70">
            <a:extLst>
              <a:ext uri="{FF2B5EF4-FFF2-40B4-BE49-F238E27FC236}">
                <a16:creationId xmlns:a16="http://schemas.microsoft.com/office/drawing/2014/main" id="{AC1F11FE-2B8D-4B2D-8EB5-9DCD9CD86CB7}"/>
              </a:ext>
            </a:extLst>
          </p:cNvPr>
          <p:cNvSpPr/>
          <p:nvPr/>
        </p:nvSpPr>
        <p:spPr>
          <a:xfrm>
            <a:off x="220663" y="7765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1</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2" name="正方形/長方形 71">
            <a:extLst>
              <a:ext uri="{FF2B5EF4-FFF2-40B4-BE49-F238E27FC236}">
                <a16:creationId xmlns:a16="http://schemas.microsoft.com/office/drawing/2014/main" id="{CBA0C7AF-64F7-4212-ABE5-1AB6C8D4898E}"/>
              </a:ext>
            </a:extLst>
          </p:cNvPr>
          <p:cNvSpPr/>
          <p:nvPr/>
        </p:nvSpPr>
        <p:spPr>
          <a:xfrm>
            <a:off x="683568" y="13910"/>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募　　集</a:t>
            </a:r>
          </a:p>
        </p:txBody>
      </p:sp>
      <p:sp>
        <p:nvSpPr>
          <p:cNvPr id="21509" name="縦書きテキスト プレースホルダー 2">
            <a:extLst>
              <a:ext uri="{FF2B5EF4-FFF2-40B4-BE49-F238E27FC236}">
                <a16:creationId xmlns:a16="http://schemas.microsoft.com/office/drawing/2014/main" id="{6396D8BF-597E-494C-873B-634469824E20}"/>
              </a:ext>
            </a:extLst>
          </p:cNvPr>
          <p:cNvSpPr txBox="1">
            <a:spLocks noChangeArrowheads="1"/>
          </p:cNvSpPr>
          <p:nvPr/>
        </p:nvSpPr>
        <p:spPr bwMode="auto">
          <a:xfrm>
            <a:off x="182376" y="761607"/>
            <a:ext cx="8642350" cy="70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800" dirty="0">
                <a:latin typeface="HG丸ｺﾞｼｯｸM-PRO" panose="020F0600000000000000" pitchFamily="50" charset="-128"/>
                <a:ea typeface="HG丸ｺﾞｼｯｸM-PRO" panose="020F0600000000000000" pitchFamily="50" charset="-128"/>
              </a:rPr>
              <a:t>　募集及び申込みに必要な関係書類を ８月中旬に「育英会」から「各中学校」へ送付しています。</a:t>
            </a:r>
            <a:endParaRPr lang="en-US" altLang="ja-JP" sz="1800" dirty="0">
              <a:latin typeface="HG丸ｺﾞｼｯｸM-PRO" panose="020F0600000000000000" pitchFamily="50" charset="-128"/>
              <a:ea typeface="HG丸ｺﾞｼｯｸM-PRO" panose="020F0600000000000000" pitchFamily="50" charset="-128"/>
            </a:endParaRPr>
          </a:p>
        </p:txBody>
      </p:sp>
      <p:graphicFrame>
        <p:nvGraphicFramePr>
          <p:cNvPr id="85" name="表 84">
            <a:extLst>
              <a:ext uri="{FF2B5EF4-FFF2-40B4-BE49-F238E27FC236}">
                <a16:creationId xmlns:a16="http://schemas.microsoft.com/office/drawing/2014/main" id="{B7381417-65AF-4710-BA71-9236E169D419}"/>
              </a:ext>
            </a:extLst>
          </p:cNvPr>
          <p:cNvGraphicFramePr>
            <a:graphicFrameLocks noGrp="1"/>
          </p:cNvGraphicFramePr>
          <p:nvPr>
            <p:extLst>
              <p:ext uri="{D42A27DB-BD31-4B8C-83A1-F6EECF244321}">
                <p14:modId xmlns:p14="http://schemas.microsoft.com/office/powerpoint/2010/main" val="2404274736"/>
              </p:ext>
            </p:extLst>
          </p:nvPr>
        </p:nvGraphicFramePr>
        <p:xfrm>
          <a:off x="708917" y="1772816"/>
          <a:ext cx="6907382" cy="4162000"/>
        </p:xfrm>
        <a:graphic>
          <a:graphicData uri="http://schemas.openxmlformats.org/drawingml/2006/table">
            <a:tbl>
              <a:tblPr firstRow="1" bandRow="1">
                <a:tableStyleId>{3C2FFA5D-87B4-456A-9821-1D502468CF0F}</a:tableStyleId>
              </a:tblPr>
              <a:tblGrid>
                <a:gridCol w="1511805">
                  <a:extLst>
                    <a:ext uri="{9D8B030D-6E8A-4147-A177-3AD203B41FA5}">
                      <a16:colId xmlns:a16="http://schemas.microsoft.com/office/drawing/2014/main" val="20001"/>
                    </a:ext>
                  </a:extLst>
                </a:gridCol>
                <a:gridCol w="3126439">
                  <a:extLst>
                    <a:ext uri="{9D8B030D-6E8A-4147-A177-3AD203B41FA5}">
                      <a16:colId xmlns:a16="http://schemas.microsoft.com/office/drawing/2014/main" val="20002"/>
                    </a:ext>
                  </a:extLst>
                </a:gridCol>
                <a:gridCol w="2269138">
                  <a:extLst>
                    <a:ext uri="{9D8B030D-6E8A-4147-A177-3AD203B41FA5}">
                      <a16:colId xmlns:a16="http://schemas.microsoft.com/office/drawing/2014/main" val="20003"/>
                    </a:ext>
                  </a:extLst>
                </a:gridCol>
              </a:tblGrid>
              <a:tr h="403744">
                <a:tc gridSpan="2">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書　　　類　　　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baseline="0" dirty="0">
                          <a:solidFill>
                            <a:schemeClr val="bg1"/>
                          </a:solidFill>
                          <a:latin typeface="HG丸ｺﾞｼｯｸM-PRO" panose="020F0600000000000000" pitchFamily="50" charset="-128"/>
                          <a:ea typeface="HG丸ｺﾞｼｯｸM-PRO" panose="020F0600000000000000" pitchFamily="50" charset="-128"/>
                        </a:rPr>
                        <a:t>備　　　考</a:t>
                      </a:r>
                    </a:p>
                  </a:txBody>
                  <a:tcPr anchor="ctr">
                    <a:lnL w="12700" cap="flat" cmpd="sng" algn="ctr">
                      <a:solidFill>
                        <a:schemeClr val="bg1"/>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予約奨学生募集のポスター</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学校内に掲示</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予約奨学生の募集について（チラシ）</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生徒全員に配布</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7584">
                <a:tc gridSpan="2">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予約奨学生（奨学金）申込みのしおり</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pPr algn="ctr"/>
                      <a:endParaRPr kumimoji="1" lang="ja-JP" altLang="en-US" sz="160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gn="ct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申込希望者に配付</a:t>
                      </a: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7584">
                <a:tc rowSpan="6">
                  <a:txBody>
                    <a:bodyPr/>
                    <a:lstStyle/>
                    <a:p>
                      <a:pPr algn="ctr"/>
                      <a:r>
                        <a:rPr kumimoji="1" lang="zh-CN" altLang="en-US" sz="1600" b="0" baseline="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セット内容</a:t>
                      </a:r>
                      <a:r>
                        <a:rPr kumimoji="1" lang="zh-CN" altLang="en-US" sz="1600" b="0" baseline="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予約奨学生申込みのしおり</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zh-TW" altLang="en-US"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予約奨学生</a:t>
                      </a:r>
                      <a:r>
                        <a:rPr kumimoji="1" lang="zh-TW" altLang="en-US" sz="1600" b="0" baseline="0" dirty="0">
                          <a:solidFill>
                            <a:schemeClr val="tx1"/>
                          </a:solidFill>
                          <a:latin typeface="HG丸ｺﾞｼｯｸM-PRO" panose="020F0600000000000000" pitchFamily="50" charset="-128"/>
                          <a:ea typeface="HG丸ｺﾞｼｯｸM-PRO" panose="020F0600000000000000" pitchFamily="50" charset="-128"/>
                        </a:rPr>
                        <a:t>申込書（３連式）</a:t>
                      </a:r>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申込書記入例（両面刷り）</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6"/>
                  </a:ext>
                </a:extLst>
              </a:tr>
              <a:tr h="417584">
                <a:tc vMerge="1">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別　表（両面刷り）</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pPr algn="l"/>
                      <a:endPar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7584">
                <a:tc vMerge="1">
                  <a:txBody>
                    <a:bodyPr/>
                    <a:lstStyle/>
                    <a:p>
                      <a:endParaRPr kumimoji="1" lang="ja-JP" altLang="en-US"/>
                    </a:p>
                  </a:txBody>
                  <a:tcPr/>
                </a:tc>
                <a:tc>
                  <a:txBody>
                    <a:bodyPr/>
                    <a:lstStyle/>
                    <a:p>
                      <a:pPr algn="l"/>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Q</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 </a:t>
                      </a:r>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A</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一覧</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216015484"/>
                  </a:ext>
                </a:extLst>
              </a:tr>
              <a:tr h="417584">
                <a:tc vMerge="1">
                  <a:txBody>
                    <a:bodyPr/>
                    <a:lstStyle/>
                    <a:p>
                      <a:endParaRPr kumimoji="1" lang="ja-JP" altLang="en-US"/>
                    </a:p>
                  </a:txBody>
                  <a:tcPr/>
                </a:tc>
                <a:tc>
                  <a:txBody>
                    <a:bodyPr/>
                    <a:lstStyle/>
                    <a:p>
                      <a:pPr algn="l"/>
                      <a:r>
                        <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600" b="0" baseline="0" dirty="0">
                          <a:solidFill>
                            <a:schemeClr val="tx1"/>
                          </a:solidFill>
                          <a:latin typeface="HG丸ｺﾞｼｯｸM-PRO" panose="020F0600000000000000" pitchFamily="50" charset="-128"/>
                          <a:ea typeface="HG丸ｺﾞｼｯｸM-PRO" panose="020F0600000000000000" pitchFamily="50" charset="-128"/>
                        </a:rPr>
                        <a:t> 別　紙（両面刷り）</a:t>
                      </a:r>
                      <a:endParaRPr kumimoji="1" lang="en-US" altLang="ja-JP" sz="1600" b="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グループ化 53">
            <a:extLst>
              <a:ext uri="{FF2B5EF4-FFF2-40B4-BE49-F238E27FC236}">
                <a16:creationId xmlns:a16="http://schemas.microsoft.com/office/drawing/2014/main" id="{F7338F5B-9ED3-40F8-ACC4-6CC2EECF4BF0}"/>
              </a:ext>
            </a:extLst>
          </p:cNvPr>
          <p:cNvGrpSpPr>
            <a:grpSpLocks/>
          </p:cNvGrpSpPr>
          <p:nvPr/>
        </p:nvGrpSpPr>
        <p:grpSpPr bwMode="auto">
          <a:xfrm>
            <a:off x="0" y="3175"/>
            <a:ext cx="9144000" cy="6738938"/>
            <a:chOff x="-1" y="0"/>
            <a:chExt cx="9144001" cy="6737471"/>
          </a:xfrm>
        </p:grpSpPr>
        <p:grpSp>
          <p:nvGrpSpPr>
            <p:cNvPr id="23559" name="グループ化 54">
              <a:extLst>
                <a:ext uri="{FF2B5EF4-FFF2-40B4-BE49-F238E27FC236}">
                  <a16:creationId xmlns:a16="http://schemas.microsoft.com/office/drawing/2014/main" id="{BC8EE326-8779-4C2A-8107-E111FA634B85}"/>
                </a:ext>
              </a:extLst>
            </p:cNvPr>
            <p:cNvGrpSpPr>
              <a:grpSpLocks/>
            </p:cNvGrpSpPr>
            <p:nvPr/>
          </p:nvGrpSpPr>
          <p:grpSpPr bwMode="auto">
            <a:xfrm>
              <a:off x="-1" y="0"/>
              <a:ext cx="9144001" cy="6737471"/>
              <a:chOff x="-1" y="0"/>
              <a:chExt cx="9144001" cy="6737471"/>
            </a:xfrm>
          </p:grpSpPr>
          <p:grpSp>
            <p:nvGrpSpPr>
              <p:cNvPr id="23561" name="グループ化 56">
                <a:extLst>
                  <a:ext uri="{FF2B5EF4-FFF2-40B4-BE49-F238E27FC236}">
                    <a16:creationId xmlns:a16="http://schemas.microsoft.com/office/drawing/2014/main" id="{53D34D21-FDD5-4BA6-9A39-35812667A946}"/>
                  </a:ext>
                </a:extLst>
              </p:cNvPr>
              <p:cNvGrpSpPr>
                <a:grpSpLocks/>
              </p:cNvGrpSpPr>
              <p:nvPr/>
            </p:nvGrpSpPr>
            <p:grpSpPr bwMode="auto">
              <a:xfrm>
                <a:off x="-1" y="0"/>
                <a:ext cx="9144001" cy="584680"/>
                <a:chOff x="-1" y="0"/>
                <a:chExt cx="9144001" cy="584680"/>
              </a:xfrm>
            </p:grpSpPr>
            <p:pic>
              <p:nvPicPr>
                <p:cNvPr id="23565" name="図 60">
                  <a:extLst>
                    <a:ext uri="{FF2B5EF4-FFF2-40B4-BE49-F238E27FC236}">
                      <a16:creationId xmlns:a16="http://schemas.microsoft.com/office/drawing/2014/main" id="{46E5E864-384A-4B30-80BA-49A34CBAB44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EE3A46B2-8DCB-4B6F-8CE8-36424549319F}"/>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122C4F2A-DC95-42F7-BA7D-B74E27715FA7}"/>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8FA97DA4-9E41-4B8A-A841-441240AF9AEC}"/>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23562" name="グループ化 57">
                <a:extLst>
                  <a:ext uri="{FF2B5EF4-FFF2-40B4-BE49-F238E27FC236}">
                    <a16:creationId xmlns:a16="http://schemas.microsoft.com/office/drawing/2014/main" id="{4DBC9312-5F49-4439-A314-C8FE2657E162}"/>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586D1B2D-3898-4621-B11B-50E6E519842E}"/>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EF6776C8-0D76-403C-AE17-E25A8C5F0834}"/>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41C754CC-E373-445C-9052-7514A37F7860}"/>
                </a:ext>
              </a:extLst>
            </p:cNvPr>
            <p:cNvSpPr/>
            <p:nvPr/>
          </p:nvSpPr>
          <p:spPr>
            <a:xfrm>
              <a:off x="8532440" y="6301003"/>
              <a:ext cx="584573"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17</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3555" name="縦書きテキスト プレースホルダー 2">
            <a:extLst>
              <a:ext uri="{FF2B5EF4-FFF2-40B4-BE49-F238E27FC236}">
                <a16:creationId xmlns:a16="http://schemas.microsoft.com/office/drawing/2014/main" id="{1D4AE348-F500-44D7-B43F-2E12D4ACA7F2}"/>
              </a:ext>
            </a:extLst>
          </p:cNvPr>
          <p:cNvSpPr txBox="1">
            <a:spLocks noChangeArrowheads="1"/>
          </p:cNvSpPr>
          <p:nvPr/>
        </p:nvSpPr>
        <p:spPr bwMode="auto">
          <a:xfrm>
            <a:off x="552971" y="824651"/>
            <a:ext cx="7693030" cy="7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◎申込希望者の方は、学校で</a:t>
            </a:r>
            <a:r>
              <a:rPr lang="en-US" altLang="ja-JP" sz="1700" b="1" dirty="0">
                <a:latin typeface="HG丸ｺﾞｼｯｸM-PRO" panose="020F0600000000000000" pitchFamily="50" charset="-128"/>
                <a:ea typeface="HG丸ｺﾞｼｯｸM-PRO" panose="020F0600000000000000" pitchFamily="50" charset="-128"/>
              </a:rPr>
              <a:t>『</a:t>
            </a:r>
            <a:r>
              <a:rPr lang="ja-JP" altLang="en-US" sz="1700" b="1" dirty="0">
                <a:latin typeface="HG丸ｺﾞｼｯｸM-PRO" panose="020F0600000000000000" pitchFamily="50" charset="-128"/>
                <a:ea typeface="HG丸ｺﾞｼｯｸM-PRO" panose="020F0600000000000000" pitchFamily="50" charset="-128"/>
              </a:rPr>
              <a:t>予約奨学生（奨学金）申込みのしおり</a:t>
            </a:r>
            <a:r>
              <a:rPr lang="en-US" altLang="ja-JP" sz="1700" b="1" dirty="0">
                <a:latin typeface="HG丸ｺﾞｼｯｸM-PRO" panose="020F0600000000000000" pitchFamily="50" charset="-128"/>
                <a:ea typeface="HG丸ｺﾞｼｯｸM-PRO" panose="020F0600000000000000" pitchFamily="50" charset="-128"/>
              </a:rPr>
              <a:t>』</a:t>
            </a:r>
            <a:r>
              <a:rPr lang="ja-JP" altLang="en-US" sz="1700" b="1" dirty="0">
                <a:latin typeface="HG丸ｺﾞｼｯｸM-PRO" panose="020F0600000000000000" pitchFamily="50" charset="-128"/>
                <a:ea typeface="HG丸ｺﾞｼｯｸM-PRO" panose="020F0600000000000000" pitchFamily="50" charset="-128"/>
              </a:rPr>
              <a:t>を</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もらってください。</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A6398C48-D5F8-457A-9F23-F971F889B059}"/>
              </a:ext>
            </a:extLst>
          </p:cNvPr>
          <p:cNvSpPr/>
          <p:nvPr/>
        </p:nvSpPr>
        <p:spPr>
          <a:xfrm>
            <a:off x="229121" y="88036"/>
            <a:ext cx="323850"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1</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A81CEB6C-811A-41D9-8470-AE8286A122B3}"/>
              </a:ext>
            </a:extLst>
          </p:cNvPr>
          <p:cNvSpPr/>
          <p:nvPr/>
        </p:nvSpPr>
        <p:spPr>
          <a:xfrm>
            <a:off x="3733800" y="65088"/>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144BDB04-F89F-CB0B-5805-7084A468031E}"/>
              </a:ext>
            </a:extLst>
          </p:cNvPr>
          <p:cNvSpPr/>
          <p:nvPr/>
        </p:nvSpPr>
        <p:spPr>
          <a:xfrm>
            <a:off x="683568" y="13910"/>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募　　集</a:t>
            </a:r>
          </a:p>
        </p:txBody>
      </p:sp>
      <p:pic>
        <p:nvPicPr>
          <p:cNvPr id="4" name="図 3">
            <a:extLst>
              <a:ext uri="{FF2B5EF4-FFF2-40B4-BE49-F238E27FC236}">
                <a16:creationId xmlns:a16="http://schemas.microsoft.com/office/drawing/2014/main" id="{D4A02776-F7A5-2472-46D0-F67270C0D106}"/>
              </a:ext>
            </a:extLst>
          </p:cNvPr>
          <p:cNvPicPr>
            <a:picLocks noChangeAspect="1"/>
          </p:cNvPicPr>
          <p:nvPr/>
        </p:nvPicPr>
        <p:blipFill>
          <a:blip r:embed="rId4"/>
          <a:stretch>
            <a:fillRect/>
          </a:stretch>
        </p:blipFill>
        <p:spPr>
          <a:xfrm>
            <a:off x="899593" y="1622214"/>
            <a:ext cx="1944215" cy="2709432"/>
          </a:xfrm>
          <a:prstGeom prst="rect">
            <a:avLst/>
          </a:prstGeom>
          <a:ln>
            <a:solidFill>
              <a:schemeClr val="tx1"/>
            </a:solidFill>
          </a:ln>
        </p:spPr>
      </p:pic>
      <p:sp>
        <p:nvSpPr>
          <p:cNvPr id="5" name="四角形: 角を丸くする 4">
            <a:extLst>
              <a:ext uri="{FF2B5EF4-FFF2-40B4-BE49-F238E27FC236}">
                <a16:creationId xmlns:a16="http://schemas.microsoft.com/office/drawing/2014/main" id="{B597011E-44F3-151C-ABF9-C4541BA083AE}"/>
              </a:ext>
            </a:extLst>
          </p:cNvPr>
          <p:cNvSpPr/>
          <p:nvPr/>
        </p:nvSpPr>
        <p:spPr>
          <a:xfrm>
            <a:off x="3572096" y="1654084"/>
            <a:ext cx="3888432" cy="2232248"/>
          </a:xfrm>
          <a:prstGeom prst="roundRect">
            <a:avLst/>
          </a:prstGeom>
          <a:noFill/>
          <a:ln w="412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600" b="1" dirty="0">
                <a:solidFill>
                  <a:schemeClr val="tx1"/>
                </a:solidFill>
              </a:rPr>
              <a:t>＜セット内容＞</a:t>
            </a:r>
            <a:endParaRPr kumimoji="1" lang="en-US" altLang="ja-JP" sz="1600" b="1" dirty="0">
              <a:solidFill>
                <a:schemeClr val="tx1"/>
              </a:solidFill>
            </a:endParaRPr>
          </a:p>
          <a:p>
            <a:r>
              <a:rPr kumimoji="1" lang="ja-JP" altLang="en-US" sz="1600" b="1" dirty="0">
                <a:solidFill>
                  <a:schemeClr val="tx1"/>
                </a:solidFill>
              </a:rPr>
              <a:t>　・予約奨学生（奨学金）申込みのしおり</a:t>
            </a:r>
            <a:endParaRPr kumimoji="1" lang="en-US" altLang="ja-JP" sz="1600" b="1" dirty="0">
              <a:solidFill>
                <a:schemeClr val="tx1"/>
              </a:solidFill>
            </a:endParaRPr>
          </a:p>
          <a:p>
            <a:r>
              <a:rPr lang="ja-JP" altLang="en-US" sz="1600" b="1" dirty="0">
                <a:solidFill>
                  <a:schemeClr val="tx1"/>
                </a:solidFill>
              </a:rPr>
              <a:t>　・予約奨学生申込書</a:t>
            </a:r>
            <a:endParaRPr lang="en-US" altLang="ja-JP" sz="1600" b="1" dirty="0">
              <a:solidFill>
                <a:schemeClr val="tx1"/>
              </a:solidFill>
            </a:endParaRPr>
          </a:p>
          <a:p>
            <a:r>
              <a:rPr kumimoji="1" lang="ja-JP" altLang="en-US" sz="1600" b="1" dirty="0">
                <a:solidFill>
                  <a:schemeClr val="tx1"/>
                </a:solidFill>
              </a:rPr>
              <a:t>　・申込記入例</a:t>
            </a:r>
            <a:endParaRPr kumimoji="1" lang="en-US" altLang="ja-JP" sz="1600" b="1" dirty="0">
              <a:solidFill>
                <a:schemeClr val="tx1"/>
              </a:solidFill>
            </a:endParaRPr>
          </a:p>
          <a:p>
            <a:r>
              <a:rPr lang="ja-JP" altLang="en-US" sz="1600" b="1" dirty="0">
                <a:solidFill>
                  <a:schemeClr val="tx1"/>
                </a:solidFill>
              </a:rPr>
              <a:t>　・別　　表</a:t>
            </a:r>
            <a:endParaRPr lang="en-US" altLang="ja-JP" sz="1600" b="1" dirty="0">
              <a:solidFill>
                <a:schemeClr val="tx1"/>
              </a:solidFill>
            </a:endParaRPr>
          </a:p>
          <a:p>
            <a:r>
              <a:rPr kumimoji="1" lang="ja-JP" altLang="en-US" sz="1600" b="1" dirty="0">
                <a:solidFill>
                  <a:schemeClr val="tx1"/>
                </a:solidFill>
              </a:rPr>
              <a:t>　・</a:t>
            </a:r>
            <a:r>
              <a:rPr kumimoji="1" lang="en-US" altLang="ja-JP" sz="1600" b="1" dirty="0">
                <a:solidFill>
                  <a:schemeClr val="tx1"/>
                </a:solidFill>
              </a:rPr>
              <a:t>Q</a:t>
            </a:r>
            <a:r>
              <a:rPr kumimoji="1" lang="ja-JP" altLang="en-US" sz="1600" b="1" dirty="0">
                <a:solidFill>
                  <a:schemeClr val="tx1"/>
                </a:solidFill>
              </a:rPr>
              <a:t>＆</a:t>
            </a:r>
            <a:r>
              <a:rPr kumimoji="1" lang="en-US" altLang="ja-JP" sz="1600" b="1" dirty="0">
                <a:solidFill>
                  <a:schemeClr val="tx1"/>
                </a:solidFill>
              </a:rPr>
              <a:t>A</a:t>
            </a:r>
            <a:r>
              <a:rPr kumimoji="1" lang="ja-JP" altLang="en-US" sz="1600" b="1" dirty="0">
                <a:solidFill>
                  <a:schemeClr val="tx1"/>
                </a:solidFill>
              </a:rPr>
              <a:t>一覧</a:t>
            </a:r>
            <a:endParaRPr kumimoji="1" lang="en-US" altLang="ja-JP" sz="1600" b="1" dirty="0">
              <a:solidFill>
                <a:schemeClr val="tx1"/>
              </a:solidFill>
            </a:endParaRPr>
          </a:p>
          <a:p>
            <a:r>
              <a:rPr lang="ja-JP" altLang="en-US" sz="1600" b="1" dirty="0">
                <a:solidFill>
                  <a:schemeClr val="tx1"/>
                </a:solidFill>
              </a:rPr>
              <a:t>　・別　　紙</a:t>
            </a:r>
            <a:endParaRPr kumimoji="1" lang="ja-JP" altLang="en-US" sz="1600" b="1" dirty="0">
              <a:solidFill>
                <a:schemeClr val="tx1"/>
              </a:solidFill>
            </a:endParaRPr>
          </a:p>
        </p:txBody>
      </p:sp>
      <p:graphicFrame>
        <p:nvGraphicFramePr>
          <p:cNvPr id="6" name="オブジェクト 5">
            <a:extLst>
              <a:ext uri="{FF2B5EF4-FFF2-40B4-BE49-F238E27FC236}">
                <a16:creationId xmlns:a16="http://schemas.microsoft.com/office/drawing/2014/main" id="{DB9EC859-BCCB-6078-BA7D-05A1073817F9}"/>
              </a:ext>
            </a:extLst>
          </p:cNvPr>
          <p:cNvGraphicFramePr>
            <a:graphicFrameLocks noChangeAspect="1"/>
          </p:cNvGraphicFramePr>
          <p:nvPr>
            <p:extLst>
              <p:ext uri="{D42A27DB-BD31-4B8C-83A1-F6EECF244321}">
                <p14:modId xmlns:p14="http://schemas.microsoft.com/office/powerpoint/2010/main" val="2460297838"/>
              </p:ext>
            </p:extLst>
          </p:nvPr>
        </p:nvGraphicFramePr>
        <p:xfrm>
          <a:off x="869127" y="4725945"/>
          <a:ext cx="3414842" cy="1440715"/>
        </p:xfrm>
        <a:graphic>
          <a:graphicData uri="http://schemas.openxmlformats.org/presentationml/2006/ole">
            <mc:AlternateContent xmlns:mc="http://schemas.openxmlformats.org/markup-compatibility/2006">
              <mc:Choice xmlns:v="urn:schemas-microsoft-com:vml" Requires="v">
                <p:oleObj name="Worksheet" r:id="rId5" imgW="6524487" imgH="2752627" progId="Excel.Sheet.12">
                  <p:embed/>
                </p:oleObj>
              </mc:Choice>
              <mc:Fallback>
                <p:oleObj name="Worksheet" r:id="rId5" imgW="6524487" imgH="2752627" progId="Excel.Sheet.12">
                  <p:embed/>
                  <p:pic>
                    <p:nvPicPr>
                      <p:cNvPr id="0" name=""/>
                      <p:cNvPicPr/>
                      <p:nvPr/>
                    </p:nvPicPr>
                    <p:blipFill>
                      <a:blip r:embed="rId6"/>
                      <a:stretch>
                        <a:fillRect/>
                      </a:stretch>
                    </p:blipFill>
                    <p:spPr>
                      <a:xfrm>
                        <a:off x="869127" y="4725945"/>
                        <a:ext cx="3414842" cy="1440715"/>
                      </a:xfrm>
                      <a:prstGeom prst="rect">
                        <a:avLst/>
                      </a:prstGeom>
                      <a:ln>
                        <a:solidFill>
                          <a:schemeClr val="tx1"/>
                        </a:solidFill>
                      </a:ln>
                    </p:spPr>
                  </p:pic>
                </p:oleObj>
              </mc:Fallback>
            </mc:AlternateContent>
          </a:graphicData>
        </a:graphic>
      </p:graphicFrame>
      <p:sp>
        <p:nvSpPr>
          <p:cNvPr id="7" name="四角形: 角を丸くする 6">
            <a:extLst>
              <a:ext uri="{FF2B5EF4-FFF2-40B4-BE49-F238E27FC236}">
                <a16:creationId xmlns:a16="http://schemas.microsoft.com/office/drawing/2014/main" id="{1ED069DF-8A7A-C7F8-6448-C751F511106D}"/>
              </a:ext>
            </a:extLst>
          </p:cNvPr>
          <p:cNvSpPr/>
          <p:nvPr/>
        </p:nvSpPr>
        <p:spPr>
          <a:xfrm>
            <a:off x="4657755" y="4214229"/>
            <a:ext cx="3802677" cy="1197202"/>
          </a:xfrm>
          <a:prstGeom prst="roundRect">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400" b="1" dirty="0">
                <a:solidFill>
                  <a:schemeClr val="tx1"/>
                </a:solidFill>
              </a:rPr>
              <a:t>　しおりの２ページ目に学校への提出期限を記入する箇所があります。</a:t>
            </a:r>
            <a:endParaRPr kumimoji="1" lang="en-US" altLang="ja-JP" sz="1400" b="1" dirty="0">
              <a:solidFill>
                <a:schemeClr val="tx1"/>
              </a:solidFill>
            </a:endParaRPr>
          </a:p>
          <a:p>
            <a:r>
              <a:rPr lang="ja-JP" altLang="en-US" sz="1400" b="1" dirty="0">
                <a:solidFill>
                  <a:schemeClr val="tx1"/>
                </a:solidFill>
              </a:rPr>
              <a:t>　忘れないように必ず記入し、</a:t>
            </a:r>
            <a:r>
              <a:rPr lang="ja-JP" altLang="en-US" sz="1400" b="1" u="sng" dirty="0">
                <a:solidFill>
                  <a:srgbClr val="FF0000"/>
                </a:solidFill>
              </a:rPr>
              <a:t>期限までに学校へ提出</a:t>
            </a:r>
            <a:r>
              <a:rPr lang="ja-JP" altLang="en-US" sz="1400" b="1" dirty="0">
                <a:solidFill>
                  <a:schemeClr val="tx1"/>
                </a:solidFill>
              </a:rPr>
              <a:t>してください。</a:t>
            </a:r>
            <a:endParaRPr kumimoji="1" lang="ja-JP" altLang="en-US" sz="1400" b="1" dirty="0">
              <a:solidFill>
                <a:schemeClr val="tx1"/>
              </a:solidFill>
            </a:endParaRPr>
          </a:p>
        </p:txBody>
      </p:sp>
      <p:sp>
        <p:nvSpPr>
          <p:cNvPr id="8" name="四角形: 角を丸くする 7">
            <a:extLst>
              <a:ext uri="{FF2B5EF4-FFF2-40B4-BE49-F238E27FC236}">
                <a16:creationId xmlns:a16="http://schemas.microsoft.com/office/drawing/2014/main" id="{EE0DFF81-53DD-6EDF-53DB-AB6B17C36F82}"/>
              </a:ext>
            </a:extLst>
          </p:cNvPr>
          <p:cNvSpPr/>
          <p:nvPr/>
        </p:nvSpPr>
        <p:spPr>
          <a:xfrm>
            <a:off x="899060" y="5683660"/>
            <a:ext cx="3414842" cy="372101"/>
          </a:xfrm>
          <a:prstGeom prst="roundRect">
            <a:avLst/>
          </a:prstGeom>
          <a:noFill/>
          <a:ln w="38100" cmpd="sng">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cxnSp>
        <p:nvCxnSpPr>
          <p:cNvPr id="10" name="直線矢印コネクタ 9">
            <a:extLst>
              <a:ext uri="{FF2B5EF4-FFF2-40B4-BE49-F238E27FC236}">
                <a16:creationId xmlns:a16="http://schemas.microsoft.com/office/drawing/2014/main" id="{F1C11822-6182-65AF-25F2-D44100E76EE4}"/>
              </a:ext>
            </a:extLst>
          </p:cNvPr>
          <p:cNvCxnSpPr>
            <a:cxnSpLocks/>
          </p:cNvCxnSpPr>
          <p:nvPr/>
        </p:nvCxnSpPr>
        <p:spPr>
          <a:xfrm flipH="1">
            <a:off x="4283969" y="5301208"/>
            <a:ext cx="373786" cy="43812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87D73128-BE2C-B0E0-D081-FD3022687657}"/>
              </a:ext>
            </a:extLst>
          </p:cNvPr>
          <p:cNvSpPr/>
          <p:nvPr/>
        </p:nvSpPr>
        <p:spPr>
          <a:xfrm>
            <a:off x="4788024" y="5739328"/>
            <a:ext cx="3414842" cy="427332"/>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2400" b="1" dirty="0">
                <a:solidFill>
                  <a:schemeClr val="accent1">
                    <a:lumMod val="75000"/>
                  </a:schemeClr>
                </a:solidFill>
                <a:latin typeface="+mj-ea"/>
                <a:ea typeface="+mj-ea"/>
              </a:rPr>
              <a:t>※</a:t>
            </a:r>
            <a:r>
              <a:rPr kumimoji="1" lang="ja-JP" altLang="en-US" sz="2400" b="1" dirty="0">
                <a:solidFill>
                  <a:schemeClr val="accent1">
                    <a:lumMod val="75000"/>
                  </a:schemeClr>
                </a:solidFill>
                <a:latin typeface="+mj-ea"/>
                <a:ea typeface="+mj-ea"/>
              </a:rPr>
              <a:t>提出期限厳守</a:t>
            </a:r>
            <a:r>
              <a:rPr kumimoji="1" lang="en-US" altLang="ja-JP" sz="2400" b="1" dirty="0">
                <a:solidFill>
                  <a:schemeClr val="accent1">
                    <a:lumMod val="75000"/>
                  </a:schemeClr>
                </a:solidFill>
                <a:latin typeface="+mj-ea"/>
                <a:ea typeface="+mj-ea"/>
              </a:rPr>
              <a:t>※</a:t>
            </a:r>
            <a:endParaRPr kumimoji="1" lang="ja-JP" altLang="en-US" sz="2400" b="1" dirty="0">
              <a:solidFill>
                <a:schemeClr val="accent1">
                  <a:lumMod val="75000"/>
                </a:schemeClr>
              </a:solidFill>
              <a:latin typeface="+mj-ea"/>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縦書きテキスト プレースホルダー 2">
            <a:extLst>
              <a:ext uri="{FF2B5EF4-FFF2-40B4-BE49-F238E27FC236}">
                <a16:creationId xmlns:a16="http://schemas.microsoft.com/office/drawing/2014/main" id="{AE6BAF50-72C1-4C2A-A241-7C4E3DC877FC}"/>
              </a:ext>
            </a:extLst>
          </p:cNvPr>
          <p:cNvSpPr txBox="1">
            <a:spLocks/>
          </p:cNvSpPr>
          <p:nvPr/>
        </p:nvSpPr>
        <p:spPr>
          <a:xfrm>
            <a:off x="664964" y="814490"/>
            <a:ext cx="8114034" cy="62750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大阪府育英会について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1</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・事業目的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奨学金貸付事業の概要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2</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・貸付の種類</a:t>
            </a:r>
            <a:r>
              <a:rPr lang="en-US" altLang="ja-JP" sz="1500" dirty="0">
                <a:latin typeface="HG丸ｺﾞｼｯｸM-PRO" panose="020F0600000000000000" pitchFamily="50" charset="-128"/>
                <a:ea typeface="HG丸ｺﾞｼｯｸM-PRO" panose="020F0600000000000000" pitchFamily="50" charset="-128"/>
              </a:rPr>
              <a:t>	</a:t>
            </a: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・募集の種類および募集の時期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予約奨学生の募集について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3</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u="dottedHeavy"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・予約奨学生の募集とは？</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申込資格について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4 </a:t>
            </a:r>
            <a:r>
              <a:rPr lang="ja-JP" altLang="en-US" sz="1500" dirty="0">
                <a:latin typeface="HG丸ｺﾞｼｯｸM-PRO" panose="020F0600000000000000" pitchFamily="50" charset="-128"/>
                <a:ea typeface="HG丸ｺﾞｼｯｸM-PRO" panose="020F0600000000000000" pitchFamily="50" charset="-128"/>
              </a:rPr>
              <a:t>～ ９</a:t>
            </a:r>
            <a:r>
              <a:rPr lang="ja-JP" altLang="en-US" sz="1500" b="1"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・申込資格 </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・＜参考＞「課税標準額」・「調整控除の額」の確認方法</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貸付額について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１０ </a:t>
            </a:r>
            <a:r>
              <a:rPr lang="ja-JP" altLang="en-US" sz="1500" dirty="0">
                <a:latin typeface="HG丸ｺﾞｼｯｸM-PRO" panose="020F0600000000000000" pitchFamily="50" charset="-128"/>
                <a:ea typeface="HG丸ｺﾞｼｯｸM-PRO" panose="020F0600000000000000" pitchFamily="50" charset="-128"/>
              </a:rPr>
              <a:t>～ １４</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・貸付額</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 大阪府の私立高校生等就学支援推進校に進学した場合の貸付限度額 </a:t>
            </a:r>
            <a:endParaRPr lang="en-US" altLang="ja-JP" sz="14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 　　　 大阪府の私立高校生等就学支援推進校以外・大阪府外の学校に進学した</a:t>
            </a:r>
            <a:endParaRPr lang="en-US" altLang="ja-JP" sz="14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400" dirty="0">
                <a:latin typeface="HG丸ｺﾞｼｯｸM-PRO" panose="020F0600000000000000" pitchFamily="50" charset="-128"/>
                <a:ea typeface="HG丸ｺﾞｼｯｸM-PRO" panose="020F0600000000000000" pitchFamily="50" charset="-128"/>
              </a:rPr>
              <a:t>　　　　　　　　　　　　　　　　　　　　　　　　　　　　　　　　　場合の貸付限度額 </a:t>
            </a:r>
            <a:endParaRPr lang="en-US" altLang="ja-JP" sz="14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予約奨学生募集の流れについて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1</a:t>
            </a:r>
            <a:r>
              <a:rPr lang="ja-JP" altLang="en-US" sz="1500" dirty="0">
                <a:latin typeface="HG丸ｺﾞｼｯｸM-PRO" panose="020F0600000000000000" pitchFamily="50" charset="-128"/>
                <a:ea typeface="HG丸ｺﾞｼｯｸM-PRO" panose="020F0600000000000000" pitchFamily="50" charset="-128"/>
              </a:rPr>
              <a:t>５</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募　　集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１６</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１７</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申込書類の提出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１８</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 ２９</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採用決定通知の送付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３０</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借入手続き書類の送付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３１</a:t>
            </a:r>
            <a:r>
              <a:rPr lang="en-US" altLang="ja-JP" sz="1500" dirty="0">
                <a:latin typeface="HG丸ｺﾞｼｯｸM-PRO" panose="020F0600000000000000" pitchFamily="50" charset="-128"/>
                <a:ea typeface="HG丸ｺﾞｼｯｸM-PRO" panose="020F0600000000000000" pitchFamily="50" charset="-128"/>
              </a:rPr>
              <a:t> </a:t>
            </a:r>
            <a:endParaRPr lang="en-US" altLang="ja-JP" sz="15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dirty="0">
                <a:latin typeface="HG丸ｺﾞｼｯｸM-PRO" panose="020F0600000000000000" pitchFamily="50" charset="-128"/>
                <a:ea typeface="HG丸ｺﾞｼｯｸM-PRO" panose="020F0600000000000000" pitchFamily="50" charset="-128"/>
              </a:rPr>
              <a:t>　 借入手続き </a:t>
            </a:r>
            <a:r>
              <a:rPr lang="en-US" altLang="ja-JP" sz="1500" u="dotted" baseline="400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３２ ・ ３３</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申込書類提出後の変更等について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ja-JP" altLang="en-US" sz="1500" b="1" u="dotted" baseline="40000"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 ３４</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tabLst>
                <a:tab pos="7713663" algn="r"/>
              </a:tabLst>
              <a:defRPr/>
            </a:pPr>
            <a:r>
              <a:rPr lang="ja-JP" altLang="en-US" sz="1500" b="1" dirty="0">
                <a:latin typeface="HG丸ｺﾞｼｯｸM-PRO" panose="020F0600000000000000" pitchFamily="50" charset="-128"/>
                <a:ea typeface="HG丸ｺﾞｼｯｸM-PRO" panose="020F0600000000000000" pitchFamily="50" charset="-128"/>
              </a:rPr>
              <a:t>返還について </a:t>
            </a:r>
            <a:r>
              <a:rPr lang="en-US" altLang="ja-JP" sz="1500" b="1" u="dotted" baseline="40000" dirty="0">
                <a:latin typeface="HG丸ｺﾞｼｯｸM-PRO" panose="020F0600000000000000" pitchFamily="50" charset="-128"/>
                <a:ea typeface="HG丸ｺﾞｼｯｸM-PRO" panose="020F0600000000000000" pitchFamily="50" charset="-128"/>
              </a:rPr>
              <a:t>	</a:t>
            </a:r>
            <a:r>
              <a:rPr lang="en-US" altLang="ja-JP" sz="1500" b="1"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３５ ～ ３７</a:t>
            </a:r>
            <a:r>
              <a:rPr lang="en-US" altLang="ja-JP" sz="1500" b="1" dirty="0">
                <a:latin typeface="HG丸ｺﾞｼｯｸM-PRO" panose="020F0600000000000000" pitchFamily="50" charset="-128"/>
                <a:ea typeface="HG丸ｺﾞｼｯｸM-PRO" panose="020F0600000000000000" pitchFamily="50" charset="-128"/>
              </a:rPr>
              <a:t> </a:t>
            </a:r>
          </a:p>
        </p:txBody>
      </p:sp>
      <p:grpSp>
        <p:nvGrpSpPr>
          <p:cNvPr id="9218" name="グループ化 18">
            <a:extLst>
              <a:ext uri="{FF2B5EF4-FFF2-40B4-BE49-F238E27FC236}">
                <a16:creationId xmlns:a16="http://schemas.microsoft.com/office/drawing/2014/main" id="{7B2563AC-2EC9-4950-930B-506DBF55D141}"/>
              </a:ext>
            </a:extLst>
          </p:cNvPr>
          <p:cNvGrpSpPr>
            <a:grpSpLocks/>
          </p:cNvGrpSpPr>
          <p:nvPr/>
        </p:nvGrpSpPr>
        <p:grpSpPr bwMode="auto">
          <a:xfrm>
            <a:off x="0" y="-35520"/>
            <a:ext cx="9144000" cy="584200"/>
            <a:chOff x="-1" y="0"/>
            <a:chExt cx="9144001" cy="584680"/>
          </a:xfrm>
        </p:grpSpPr>
        <p:pic>
          <p:nvPicPr>
            <p:cNvPr id="9234" name="図 5">
              <a:extLst>
                <a:ext uri="{FF2B5EF4-FFF2-40B4-BE49-F238E27FC236}">
                  <a16:creationId xmlns:a16="http://schemas.microsoft.com/office/drawing/2014/main" id="{E4E73F62-8A03-4DF3-A226-F6ED7FE1072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27129E5B-A1D1-4A98-B57D-0E1529339B7C}"/>
                </a:ext>
              </a:extLst>
            </p:cNvPr>
            <p:cNvSpPr/>
            <p:nvPr/>
          </p:nvSpPr>
          <p:spPr>
            <a:xfrm>
              <a:off x="-1" y="503651"/>
              <a:ext cx="9144001" cy="44487"/>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0" name="正方形/長方形 29">
              <a:extLst>
                <a:ext uri="{FF2B5EF4-FFF2-40B4-BE49-F238E27FC236}">
                  <a16:creationId xmlns:a16="http://schemas.microsoft.com/office/drawing/2014/main" id="{2C0A9CC0-23E8-4DF6-B91F-A301E5989ACC}"/>
                </a:ext>
              </a:extLst>
            </p:cNvPr>
            <p:cNvSpPr/>
            <p:nvPr/>
          </p:nvSpPr>
          <p:spPr>
            <a:xfrm>
              <a:off x="-1" y="548138"/>
              <a:ext cx="9144001" cy="36542"/>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1E002997-F063-4F85-8DF2-01A2AA8EDD71}"/>
                </a:ext>
              </a:extLst>
            </p:cNvPr>
            <p:cNvSpPr/>
            <p:nvPr/>
          </p:nvSpPr>
          <p:spPr>
            <a:xfrm>
              <a:off x="-1" y="0"/>
              <a:ext cx="6948489" cy="540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目　次</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2" name="四角形: 角を丸くする 21">
            <a:extLst>
              <a:ext uri="{FF2B5EF4-FFF2-40B4-BE49-F238E27FC236}">
                <a16:creationId xmlns:a16="http://schemas.microsoft.com/office/drawing/2014/main" id="{88F3A8FE-D928-4888-BF02-96D7E7FCFEC8}"/>
              </a:ext>
            </a:extLst>
          </p:cNvPr>
          <p:cNvSpPr/>
          <p:nvPr/>
        </p:nvSpPr>
        <p:spPr>
          <a:xfrm>
            <a:off x="768645" y="4848046"/>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1</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7F8B15D7-B59E-4273-8D08-9830289B0D99}"/>
              </a:ext>
            </a:extLst>
          </p:cNvPr>
          <p:cNvSpPr/>
          <p:nvPr/>
        </p:nvSpPr>
        <p:spPr>
          <a:xfrm>
            <a:off x="768645" y="5082648"/>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2</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4" name="四角形: 角を丸くする 23">
            <a:extLst>
              <a:ext uri="{FF2B5EF4-FFF2-40B4-BE49-F238E27FC236}">
                <a16:creationId xmlns:a16="http://schemas.microsoft.com/office/drawing/2014/main" id="{754D7EA1-4D39-4275-9F98-9B173A126EA3}"/>
              </a:ext>
            </a:extLst>
          </p:cNvPr>
          <p:cNvSpPr/>
          <p:nvPr/>
        </p:nvSpPr>
        <p:spPr>
          <a:xfrm>
            <a:off x="762178" y="5343440"/>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3</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四角形: 角を丸くする 24">
            <a:extLst>
              <a:ext uri="{FF2B5EF4-FFF2-40B4-BE49-F238E27FC236}">
                <a16:creationId xmlns:a16="http://schemas.microsoft.com/office/drawing/2014/main" id="{F6E5F8F4-6EA1-428E-8707-05A43351968C}"/>
              </a:ext>
            </a:extLst>
          </p:cNvPr>
          <p:cNvSpPr/>
          <p:nvPr/>
        </p:nvSpPr>
        <p:spPr>
          <a:xfrm>
            <a:off x="755711" y="5608638"/>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4</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a16="http://schemas.microsoft.com/office/drawing/2014/main" id="{116C4314-9EE8-438F-BF2A-BCE261D032BB}"/>
              </a:ext>
            </a:extLst>
          </p:cNvPr>
          <p:cNvSpPr/>
          <p:nvPr/>
        </p:nvSpPr>
        <p:spPr>
          <a:xfrm>
            <a:off x="755574" y="5858766"/>
            <a:ext cx="219075" cy="219075"/>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rPr>
              <a:t>5</a:t>
            </a:r>
            <a:endParaRPr lang="ja-JP" altLang="en-US"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42A2C163-45BB-4A54-A40B-ED1A3EFB0AFA}"/>
              </a:ext>
            </a:extLst>
          </p:cNvPr>
          <p:cNvSpPr/>
          <p:nvPr/>
        </p:nvSpPr>
        <p:spPr>
          <a:xfrm>
            <a:off x="483989" y="906413"/>
            <a:ext cx="179387" cy="179387"/>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80A2BEC4-0BEF-4C1A-8011-AE2E25634EF7}"/>
              </a:ext>
            </a:extLst>
          </p:cNvPr>
          <p:cNvSpPr/>
          <p:nvPr/>
        </p:nvSpPr>
        <p:spPr>
          <a:xfrm>
            <a:off x="483988" y="1381113"/>
            <a:ext cx="179387" cy="179388"/>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8" name="正方形/長方形 27">
            <a:extLst>
              <a:ext uri="{FF2B5EF4-FFF2-40B4-BE49-F238E27FC236}">
                <a16:creationId xmlns:a16="http://schemas.microsoft.com/office/drawing/2014/main" id="{72527DE8-C72C-4247-8AF5-FB6AEF8A36B6}"/>
              </a:ext>
            </a:extLst>
          </p:cNvPr>
          <p:cNvSpPr/>
          <p:nvPr/>
        </p:nvSpPr>
        <p:spPr>
          <a:xfrm>
            <a:off x="482399" y="3385775"/>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2" name="正方形/長方形 31">
            <a:extLst>
              <a:ext uri="{FF2B5EF4-FFF2-40B4-BE49-F238E27FC236}">
                <a16:creationId xmlns:a16="http://schemas.microsoft.com/office/drawing/2014/main" id="{06F09226-D4CA-4BF2-9280-D75BB180A065}"/>
              </a:ext>
            </a:extLst>
          </p:cNvPr>
          <p:cNvSpPr/>
          <p:nvPr/>
        </p:nvSpPr>
        <p:spPr>
          <a:xfrm>
            <a:off x="482399" y="4623021"/>
            <a:ext cx="179387"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4" name="正方形/長方形 33">
            <a:extLst>
              <a:ext uri="{FF2B5EF4-FFF2-40B4-BE49-F238E27FC236}">
                <a16:creationId xmlns:a16="http://schemas.microsoft.com/office/drawing/2014/main" id="{5BB788C6-A85F-4279-A7F6-4E0792EF0452}"/>
              </a:ext>
            </a:extLst>
          </p:cNvPr>
          <p:cNvSpPr/>
          <p:nvPr/>
        </p:nvSpPr>
        <p:spPr>
          <a:xfrm>
            <a:off x="483989" y="2122594"/>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7" name="正方形/長方形 36">
            <a:extLst>
              <a:ext uri="{FF2B5EF4-FFF2-40B4-BE49-F238E27FC236}">
                <a16:creationId xmlns:a16="http://schemas.microsoft.com/office/drawing/2014/main" id="{51FCBE5B-C745-4F2B-B613-690FFA53AAF5}"/>
              </a:ext>
            </a:extLst>
          </p:cNvPr>
          <p:cNvSpPr/>
          <p:nvPr/>
        </p:nvSpPr>
        <p:spPr>
          <a:xfrm>
            <a:off x="482400" y="2626751"/>
            <a:ext cx="180975" cy="180975"/>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1" name="四角形: 角を丸くする 40">
            <a:extLst>
              <a:ext uri="{FF2B5EF4-FFF2-40B4-BE49-F238E27FC236}">
                <a16:creationId xmlns:a16="http://schemas.microsoft.com/office/drawing/2014/main" id="{71090E76-9626-44F9-896F-F70329F95704}"/>
              </a:ext>
            </a:extLst>
          </p:cNvPr>
          <p:cNvSpPr/>
          <p:nvPr/>
        </p:nvSpPr>
        <p:spPr>
          <a:xfrm>
            <a:off x="966504" y="4131097"/>
            <a:ext cx="546777" cy="215726"/>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000"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6" name="正方形/長方形 35">
            <a:extLst>
              <a:ext uri="{FF2B5EF4-FFF2-40B4-BE49-F238E27FC236}">
                <a16:creationId xmlns:a16="http://schemas.microsoft.com/office/drawing/2014/main" id="{C74377FE-6857-40CD-B6BA-331E2A800035}"/>
              </a:ext>
            </a:extLst>
          </p:cNvPr>
          <p:cNvSpPr/>
          <p:nvPr/>
        </p:nvSpPr>
        <p:spPr>
          <a:xfrm>
            <a:off x="480811" y="6143009"/>
            <a:ext cx="180975" cy="179387"/>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5" name="正方形/長方形 34">
            <a:extLst>
              <a:ext uri="{FF2B5EF4-FFF2-40B4-BE49-F238E27FC236}">
                <a16:creationId xmlns:a16="http://schemas.microsoft.com/office/drawing/2014/main" id="{900E042D-621C-4A93-A67F-A42B988D8ED8}"/>
              </a:ext>
            </a:extLst>
          </p:cNvPr>
          <p:cNvSpPr/>
          <p:nvPr/>
        </p:nvSpPr>
        <p:spPr>
          <a:xfrm>
            <a:off x="477574" y="6403845"/>
            <a:ext cx="180975" cy="179387"/>
          </a:xfrm>
          <a:prstGeom prst="rect">
            <a:avLst/>
          </a:prstGeom>
          <a:solidFill>
            <a:srgbClr val="FFC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 name="四角形: 角を丸くする 2">
            <a:extLst>
              <a:ext uri="{FF2B5EF4-FFF2-40B4-BE49-F238E27FC236}">
                <a16:creationId xmlns:a16="http://schemas.microsoft.com/office/drawing/2014/main" id="{F1BD49BC-326A-271C-CFD8-1F1E90C0BAA9}"/>
              </a:ext>
            </a:extLst>
          </p:cNvPr>
          <p:cNvSpPr/>
          <p:nvPr/>
        </p:nvSpPr>
        <p:spPr>
          <a:xfrm>
            <a:off x="966503" y="3864868"/>
            <a:ext cx="546777" cy="215726"/>
          </a:xfrm>
          <a:prstGeom prst="roundRect">
            <a:avLst/>
          </a:prstGeom>
          <a:solidFill>
            <a:srgbClr val="EBF6F9"/>
          </a:solid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sz="1000" b="1" dirty="0">
                <a:solidFill>
                  <a:schemeClr val="tx1"/>
                </a:solidFill>
                <a:latin typeface="HG丸ｺﾞｼｯｸM-PRO" panose="020F0600000000000000" pitchFamily="50" charset="-128"/>
                <a:ea typeface="HG丸ｺﾞｼｯｸM-PRO" panose="020F0600000000000000" pitchFamily="50" charset="-128"/>
              </a:rPr>
              <a:t>参  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グループ化 53">
            <a:extLst>
              <a:ext uri="{FF2B5EF4-FFF2-40B4-BE49-F238E27FC236}">
                <a16:creationId xmlns:a16="http://schemas.microsoft.com/office/drawing/2014/main" id="{9E4B5334-F6E0-4940-B5D8-ABF808371DF4}"/>
              </a:ext>
            </a:extLst>
          </p:cNvPr>
          <p:cNvGrpSpPr>
            <a:grpSpLocks/>
          </p:cNvGrpSpPr>
          <p:nvPr/>
        </p:nvGrpSpPr>
        <p:grpSpPr bwMode="auto">
          <a:xfrm>
            <a:off x="0" y="3175"/>
            <a:ext cx="9144000" cy="6738938"/>
            <a:chOff x="-1" y="0"/>
            <a:chExt cx="9144001" cy="6737471"/>
          </a:xfrm>
        </p:grpSpPr>
        <p:grpSp>
          <p:nvGrpSpPr>
            <p:cNvPr id="22541" name="グループ化 54">
              <a:extLst>
                <a:ext uri="{FF2B5EF4-FFF2-40B4-BE49-F238E27FC236}">
                  <a16:creationId xmlns:a16="http://schemas.microsoft.com/office/drawing/2014/main" id="{F6E8BA8F-A9AC-4425-9344-0D48FAE5425E}"/>
                </a:ext>
              </a:extLst>
            </p:cNvPr>
            <p:cNvGrpSpPr>
              <a:grpSpLocks/>
            </p:cNvGrpSpPr>
            <p:nvPr/>
          </p:nvGrpSpPr>
          <p:grpSpPr bwMode="auto">
            <a:xfrm>
              <a:off x="-1" y="0"/>
              <a:ext cx="9144001" cy="6737471"/>
              <a:chOff x="-1" y="0"/>
              <a:chExt cx="9144001" cy="6737471"/>
            </a:xfrm>
          </p:grpSpPr>
          <p:grpSp>
            <p:nvGrpSpPr>
              <p:cNvPr id="22543" name="グループ化 56">
                <a:extLst>
                  <a:ext uri="{FF2B5EF4-FFF2-40B4-BE49-F238E27FC236}">
                    <a16:creationId xmlns:a16="http://schemas.microsoft.com/office/drawing/2014/main" id="{4DF9EBA4-BD9D-46B5-A1B9-E73A0C558ED8}"/>
                  </a:ext>
                </a:extLst>
              </p:cNvPr>
              <p:cNvGrpSpPr>
                <a:grpSpLocks/>
              </p:cNvGrpSpPr>
              <p:nvPr/>
            </p:nvGrpSpPr>
            <p:grpSpPr bwMode="auto">
              <a:xfrm>
                <a:off x="-1" y="0"/>
                <a:ext cx="9144001" cy="584680"/>
                <a:chOff x="-1" y="0"/>
                <a:chExt cx="9144001" cy="584680"/>
              </a:xfrm>
            </p:grpSpPr>
            <p:pic>
              <p:nvPicPr>
                <p:cNvPr id="22547" name="図 60">
                  <a:extLst>
                    <a:ext uri="{FF2B5EF4-FFF2-40B4-BE49-F238E27FC236}">
                      <a16:creationId xmlns:a16="http://schemas.microsoft.com/office/drawing/2014/main" id="{0E17A366-F782-4C91-AB1D-B1DF6734BF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4BD29451-1C07-4C59-B0CF-0D8660FE0490}"/>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E9C40317-102B-49A1-9F0A-01F3A28CC004}"/>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3B7B13F9-7B57-4D7C-9CAE-5A3F81944C54}"/>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22544" name="グループ化 57">
                <a:extLst>
                  <a:ext uri="{FF2B5EF4-FFF2-40B4-BE49-F238E27FC236}">
                    <a16:creationId xmlns:a16="http://schemas.microsoft.com/office/drawing/2014/main" id="{B8A57006-0D7D-492E-9C40-34CBB7C19294}"/>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AEECAF64-FD5C-4D84-8413-778F07FAAC32}"/>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96D47B36-ABDB-4F0B-B167-E388B8E6B85C}"/>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A740CC69-44F5-427C-B543-FEE4FB65E8E3}"/>
                </a:ext>
              </a:extLst>
            </p:cNvPr>
            <p:cNvSpPr/>
            <p:nvPr/>
          </p:nvSpPr>
          <p:spPr>
            <a:xfrm>
              <a:off x="8388424" y="6301003"/>
              <a:ext cx="728589"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18</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2532" name="縦書きテキスト プレースホルダー 2">
            <a:extLst>
              <a:ext uri="{FF2B5EF4-FFF2-40B4-BE49-F238E27FC236}">
                <a16:creationId xmlns:a16="http://schemas.microsoft.com/office/drawing/2014/main" id="{899D65AC-4391-4FCC-893C-1744C9A74CAA}"/>
              </a:ext>
            </a:extLst>
          </p:cNvPr>
          <p:cNvSpPr txBox="1">
            <a:spLocks noChangeArrowheads="1"/>
          </p:cNvSpPr>
          <p:nvPr/>
        </p:nvSpPr>
        <p:spPr bwMode="auto">
          <a:xfrm>
            <a:off x="246856" y="913419"/>
            <a:ext cx="8650288" cy="7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◎必ず以下の点を確認し、</a:t>
            </a:r>
            <a:r>
              <a:rPr lang="ja-JP" altLang="en-US" sz="1700" b="1" u="sng" dirty="0">
                <a:solidFill>
                  <a:srgbClr val="FF0000"/>
                </a:solidFill>
                <a:latin typeface="HG丸ｺﾞｼｯｸM-PRO" panose="020F0600000000000000" pitchFamily="50" charset="-128"/>
                <a:ea typeface="HG丸ｺﾞｼｯｸM-PRO" panose="020F0600000000000000" pitchFamily="50" charset="-128"/>
              </a:rPr>
              <a:t>期限までに学校に</a:t>
            </a:r>
            <a:r>
              <a:rPr lang="ja-JP" altLang="en-US" sz="1700" b="1" dirty="0">
                <a:latin typeface="HG丸ｺﾞｼｯｸM-PRO" panose="020F0600000000000000" pitchFamily="50" charset="-128"/>
                <a:ea typeface="HG丸ｺﾞｼｯｸM-PRO" panose="020F0600000000000000" pitchFamily="50" charset="-128"/>
              </a:rPr>
              <a:t>提出してください。</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点検箇所・方法等については、次のページ以降を参照してください。</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a16="http://schemas.microsoft.com/office/drawing/2014/main" id="{350C70E5-FAEF-4A15-89DD-EBA86FCF543C}"/>
              </a:ext>
            </a:extLst>
          </p:cNvPr>
          <p:cNvSpPr/>
          <p:nvPr/>
        </p:nvSpPr>
        <p:spPr>
          <a:xfrm>
            <a:off x="179512" y="11747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２</a:t>
            </a:r>
          </a:p>
        </p:txBody>
      </p:sp>
      <p:sp>
        <p:nvSpPr>
          <p:cNvPr id="27" name="正方形/長方形 26">
            <a:extLst>
              <a:ext uri="{FF2B5EF4-FFF2-40B4-BE49-F238E27FC236}">
                <a16:creationId xmlns:a16="http://schemas.microsoft.com/office/drawing/2014/main" id="{36F4A9FA-4200-4E63-A20D-FE689EEA5B94}"/>
              </a:ext>
            </a:extLst>
          </p:cNvPr>
          <p:cNvSpPr/>
          <p:nvPr/>
        </p:nvSpPr>
        <p:spPr>
          <a:xfrm>
            <a:off x="719387" y="53495"/>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2" name="四角形: 角を丸くする 1">
            <a:extLst>
              <a:ext uri="{FF2B5EF4-FFF2-40B4-BE49-F238E27FC236}">
                <a16:creationId xmlns:a16="http://schemas.microsoft.com/office/drawing/2014/main" id="{B10CB89A-0BA5-5F1E-8006-19E1470A06CB}"/>
              </a:ext>
            </a:extLst>
          </p:cNvPr>
          <p:cNvSpPr/>
          <p:nvPr/>
        </p:nvSpPr>
        <p:spPr>
          <a:xfrm>
            <a:off x="971600" y="1916832"/>
            <a:ext cx="3672408" cy="732881"/>
          </a:xfrm>
          <a:prstGeom prst="roundRect">
            <a:avLst/>
          </a:prstGeom>
          <a:solidFill>
            <a:schemeClr val="tx2">
              <a:lumMod val="60000"/>
              <a:lumOff val="40000"/>
            </a:schemeClr>
          </a:solid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400" b="1" dirty="0">
                <a:solidFill>
                  <a:schemeClr val="bg1"/>
                </a:solidFill>
              </a:rPr>
              <a:t>提出書類の確認について</a:t>
            </a:r>
          </a:p>
        </p:txBody>
      </p:sp>
      <p:sp>
        <p:nvSpPr>
          <p:cNvPr id="3" name="四角形: 角を丸くする 2">
            <a:extLst>
              <a:ext uri="{FF2B5EF4-FFF2-40B4-BE49-F238E27FC236}">
                <a16:creationId xmlns:a16="http://schemas.microsoft.com/office/drawing/2014/main" id="{005DEE1A-9167-626D-770D-AEE95B2B4FE0}"/>
              </a:ext>
            </a:extLst>
          </p:cNvPr>
          <p:cNvSpPr/>
          <p:nvPr/>
        </p:nvSpPr>
        <p:spPr>
          <a:xfrm>
            <a:off x="891011" y="2883732"/>
            <a:ext cx="7416824" cy="3421817"/>
          </a:xfrm>
          <a:prstGeom prst="round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b="1" dirty="0">
                <a:solidFill>
                  <a:schemeClr val="tx1"/>
                </a:solidFill>
              </a:rPr>
              <a:t>Ⅰ</a:t>
            </a:r>
            <a:r>
              <a:rPr kumimoji="1" lang="ja-JP" altLang="en-US" b="1" dirty="0">
                <a:solidFill>
                  <a:schemeClr val="tx1"/>
                </a:solidFill>
              </a:rPr>
              <a:t>．申込書の必要事項がすべて記入されているか。</a:t>
            </a:r>
            <a:endParaRPr kumimoji="1" lang="en-US" altLang="ja-JP" b="1" dirty="0">
              <a:solidFill>
                <a:schemeClr val="tx1"/>
              </a:solidFill>
            </a:endParaRPr>
          </a:p>
          <a:p>
            <a:endParaRPr kumimoji="1" lang="en-US" altLang="ja-JP" b="1" dirty="0">
              <a:solidFill>
                <a:schemeClr val="tx1"/>
              </a:solidFill>
            </a:endParaRPr>
          </a:p>
          <a:p>
            <a:r>
              <a:rPr lang="en-US" altLang="ja-JP" b="1" dirty="0">
                <a:solidFill>
                  <a:schemeClr val="tx1"/>
                </a:solidFill>
              </a:rPr>
              <a:t>Ⅱ</a:t>
            </a:r>
            <a:r>
              <a:rPr lang="ja-JP" altLang="en-US" b="1" dirty="0">
                <a:solidFill>
                  <a:schemeClr val="tx1"/>
                </a:solidFill>
              </a:rPr>
              <a:t>．申込書　</a:t>
            </a:r>
            <a:r>
              <a:rPr lang="ja-JP" altLang="en-US" sz="2400" b="1" dirty="0">
                <a:solidFill>
                  <a:schemeClr val="tx1"/>
                </a:solidFill>
              </a:rPr>
              <a:t>　</a:t>
            </a:r>
            <a:r>
              <a:rPr lang="ja-JP" altLang="en-US" b="1" dirty="0">
                <a:solidFill>
                  <a:schemeClr val="tx1"/>
                </a:solidFill>
              </a:rPr>
              <a:t>　票に必要書類がすべてのり付けされているか。</a:t>
            </a:r>
            <a:endParaRPr lang="en-US" altLang="ja-JP" b="1" dirty="0">
              <a:solidFill>
                <a:schemeClr val="tx1"/>
              </a:solidFill>
            </a:endParaRPr>
          </a:p>
          <a:p>
            <a:endParaRPr lang="en-US" altLang="ja-JP" b="1" dirty="0">
              <a:solidFill>
                <a:schemeClr val="tx1"/>
              </a:solidFill>
            </a:endParaRPr>
          </a:p>
          <a:p>
            <a:r>
              <a:rPr lang="ja-JP" altLang="en-US" b="1" dirty="0">
                <a:solidFill>
                  <a:schemeClr val="tx1"/>
                </a:solidFill>
              </a:rPr>
              <a:t>　　　　①保護者の収入に関する証明書等</a:t>
            </a:r>
            <a:endParaRPr lang="en-US" altLang="ja-JP" b="1" dirty="0">
              <a:solidFill>
                <a:schemeClr val="tx1"/>
              </a:solidFill>
            </a:endParaRPr>
          </a:p>
          <a:p>
            <a:r>
              <a:rPr lang="ja-JP" altLang="en-US" b="1" dirty="0">
                <a:solidFill>
                  <a:schemeClr val="tx1"/>
                </a:solidFill>
              </a:rPr>
              <a:t>　　　　②生徒本人および保護者の住民票</a:t>
            </a:r>
            <a:endParaRPr lang="en-US" altLang="ja-JP" b="1" dirty="0">
              <a:solidFill>
                <a:schemeClr val="tx1"/>
              </a:solidFill>
            </a:endParaRPr>
          </a:p>
          <a:p>
            <a:r>
              <a:rPr lang="ja-JP" altLang="en-US" b="1" dirty="0">
                <a:solidFill>
                  <a:schemeClr val="tx1"/>
                </a:solidFill>
              </a:rPr>
              <a:t>　　　　③生徒本人の通帳のコピー</a:t>
            </a:r>
            <a:endParaRPr lang="en-US" altLang="ja-JP" b="1" dirty="0">
              <a:solidFill>
                <a:schemeClr val="tx1"/>
              </a:solidFill>
            </a:endParaRPr>
          </a:p>
          <a:p>
            <a:r>
              <a:rPr lang="ja-JP" altLang="en-US" b="1" dirty="0">
                <a:solidFill>
                  <a:schemeClr val="tx1"/>
                </a:solidFill>
              </a:rPr>
              <a:t>　　　　④その他の書類</a:t>
            </a:r>
            <a:endParaRPr lang="en-US" altLang="ja-JP" b="1" dirty="0">
              <a:solidFill>
                <a:schemeClr val="tx1"/>
              </a:solidFill>
            </a:endParaRPr>
          </a:p>
          <a:p>
            <a:r>
              <a:rPr lang="ja-JP" altLang="en-US" b="1" dirty="0">
                <a:solidFill>
                  <a:schemeClr val="tx1"/>
                </a:solidFill>
              </a:rPr>
              <a:t>　　　　　　　（「ひとり親家庭医療証」のコピーや事情書など）</a:t>
            </a:r>
            <a:endParaRPr lang="en-US" altLang="ja-JP" b="1" dirty="0">
              <a:solidFill>
                <a:schemeClr val="tx1"/>
              </a:solidFill>
            </a:endParaRPr>
          </a:p>
        </p:txBody>
      </p:sp>
      <p:sp>
        <p:nvSpPr>
          <p:cNvPr id="5" name="正方形/長方形 4">
            <a:extLst>
              <a:ext uri="{FF2B5EF4-FFF2-40B4-BE49-F238E27FC236}">
                <a16:creationId xmlns:a16="http://schemas.microsoft.com/office/drawing/2014/main" id="{0495142A-9FB7-AC3F-C9D5-0A27FEBDEC24}"/>
              </a:ext>
            </a:extLst>
          </p:cNvPr>
          <p:cNvSpPr/>
          <p:nvPr/>
        </p:nvSpPr>
        <p:spPr>
          <a:xfrm>
            <a:off x="2267744" y="3789041"/>
            <a:ext cx="360040" cy="343184"/>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400" b="1" dirty="0">
                <a:solidFill>
                  <a:schemeClr val="tx1"/>
                </a:solidFill>
              </a:rPr>
              <a:t>Ⅽ</a:t>
            </a:r>
            <a:endParaRPr kumimoji="1" lang="ja-JP" altLang="en-US" sz="14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4781332-88CF-81AC-DB43-70ECD21E0507}"/>
              </a:ext>
            </a:extLst>
          </p:cNvPr>
          <p:cNvPicPr>
            <a:picLocks noChangeAspect="1"/>
          </p:cNvPicPr>
          <p:nvPr/>
        </p:nvPicPr>
        <p:blipFill>
          <a:blip r:embed="rId2"/>
          <a:stretch>
            <a:fillRect/>
          </a:stretch>
        </p:blipFill>
        <p:spPr>
          <a:xfrm>
            <a:off x="1047659" y="2143971"/>
            <a:ext cx="2036039" cy="2849826"/>
          </a:xfrm>
          <a:prstGeom prst="rect">
            <a:avLst/>
          </a:prstGeom>
          <a:ln>
            <a:solidFill>
              <a:schemeClr val="tx1"/>
            </a:solidFill>
          </a:ln>
        </p:spPr>
      </p:pic>
      <p:pic>
        <p:nvPicPr>
          <p:cNvPr id="8" name="図 7">
            <a:extLst>
              <a:ext uri="{FF2B5EF4-FFF2-40B4-BE49-F238E27FC236}">
                <a16:creationId xmlns:a16="http://schemas.microsoft.com/office/drawing/2014/main" id="{B973D88B-014C-A86D-DBCD-DBE651337AA9}"/>
              </a:ext>
            </a:extLst>
          </p:cNvPr>
          <p:cNvPicPr>
            <a:picLocks noChangeAspect="1"/>
          </p:cNvPicPr>
          <p:nvPr/>
        </p:nvPicPr>
        <p:blipFill>
          <a:blip r:embed="rId3"/>
          <a:stretch>
            <a:fillRect/>
          </a:stretch>
        </p:blipFill>
        <p:spPr>
          <a:xfrm>
            <a:off x="5323897" y="2169759"/>
            <a:ext cx="2838190" cy="2121348"/>
          </a:xfrm>
          <a:prstGeom prst="rect">
            <a:avLst/>
          </a:prstGeom>
          <a:ln>
            <a:solidFill>
              <a:schemeClr val="tx1"/>
            </a:solidFill>
          </a:ln>
        </p:spPr>
      </p:pic>
      <p:grpSp>
        <p:nvGrpSpPr>
          <p:cNvPr id="26626" name="グループ化 53">
            <a:extLst>
              <a:ext uri="{FF2B5EF4-FFF2-40B4-BE49-F238E27FC236}">
                <a16:creationId xmlns:a16="http://schemas.microsoft.com/office/drawing/2014/main" id="{117454CF-BA0A-4564-B5E1-48AD6B5CCB7C}"/>
              </a:ext>
            </a:extLst>
          </p:cNvPr>
          <p:cNvGrpSpPr>
            <a:grpSpLocks/>
          </p:cNvGrpSpPr>
          <p:nvPr/>
        </p:nvGrpSpPr>
        <p:grpSpPr bwMode="auto">
          <a:xfrm>
            <a:off x="0" y="3175"/>
            <a:ext cx="9144000" cy="6738938"/>
            <a:chOff x="-1" y="0"/>
            <a:chExt cx="9144001" cy="6737471"/>
          </a:xfrm>
        </p:grpSpPr>
        <p:grpSp>
          <p:nvGrpSpPr>
            <p:cNvPr id="26633" name="グループ化 54">
              <a:extLst>
                <a:ext uri="{FF2B5EF4-FFF2-40B4-BE49-F238E27FC236}">
                  <a16:creationId xmlns:a16="http://schemas.microsoft.com/office/drawing/2014/main" id="{3BECD7CB-026E-4FA9-A78B-2BCEAC3959C3}"/>
                </a:ext>
              </a:extLst>
            </p:cNvPr>
            <p:cNvGrpSpPr>
              <a:grpSpLocks/>
            </p:cNvGrpSpPr>
            <p:nvPr/>
          </p:nvGrpSpPr>
          <p:grpSpPr bwMode="auto">
            <a:xfrm>
              <a:off x="-1" y="0"/>
              <a:ext cx="9144001" cy="6737471"/>
              <a:chOff x="-1" y="0"/>
              <a:chExt cx="9144001" cy="6737471"/>
            </a:xfrm>
          </p:grpSpPr>
          <p:grpSp>
            <p:nvGrpSpPr>
              <p:cNvPr id="26635" name="グループ化 56">
                <a:extLst>
                  <a:ext uri="{FF2B5EF4-FFF2-40B4-BE49-F238E27FC236}">
                    <a16:creationId xmlns:a16="http://schemas.microsoft.com/office/drawing/2014/main" id="{22A994A0-F859-4C36-9BBF-BBFAA47C2357}"/>
                  </a:ext>
                </a:extLst>
              </p:cNvPr>
              <p:cNvGrpSpPr>
                <a:grpSpLocks/>
              </p:cNvGrpSpPr>
              <p:nvPr/>
            </p:nvGrpSpPr>
            <p:grpSpPr bwMode="auto">
              <a:xfrm>
                <a:off x="-1" y="0"/>
                <a:ext cx="9144001" cy="584680"/>
                <a:chOff x="-1" y="0"/>
                <a:chExt cx="9144001" cy="584680"/>
              </a:xfrm>
            </p:grpSpPr>
            <p:pic>
              <p:nvPicPr>
                <p:cNvPr id="26639" name="図 60">
                  <a:extLst>
                    <a:ext uri="{FF2B5EF4-FFF2-40B4-BE49-F238E27FC236}">
                      <a16:creationId xmlns:a16="http://schemas.microsoft.com/office/drawing/2014/main" id="{59BDC1E4-AC32-49E6-A6E3-1E2D7030DF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CC7C01EE-10A9-4006-A747-E846018116E1}"/>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47DA6292-A299-4DA9-8231-190AB48A0537}"/>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0CCB36DE-94BC-4D36-92A8-DF519BBC0CBF}"/>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26636" name="グループ化 57">
                <a:extLst>
                  <a:ext uri="{FF2B5EF4-FFF2-40B4-BE49-F238E27FC236}">
                    <a16:creationId xmlns:a16="http://schemas.microsoft.com/office/drawing/2014/main" id="{E369D1C3-275B-4F98-9781-52FEB678194C}"/>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3B81DE42-23FF-4E99-990C-60F4590DC5C3}"/>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95604A51-B2B2-44B8-9468-9274DDF1DCF3}"/>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B2BD33EC-A2A5-4BB5-B3F0-CFB40BB3BCB1}"/>
                </a:ext>
              </a:extLst>
            </p:cNvPr>
            <p:cNvSpPr/>
            <p:nvPr/>
          </p:nvSpPr>
          <p:spPr>
            <a:xfrm>
              <a:off x="8388424" y="6301003"/>
              <a:ext cx="728589"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19</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6627" name="縦書きテキスト プレースホルダー 2">
            <a:extLst>
              <a:ext uri="{FF2B5EF4-FFF2-40B4-BE49-F238E27FC236}">
                <a16:creationId xmlns:a16="http://schemas.microsoft.com/office/drawing/2014/main" id="{55A6E04A-BC97-403B-A440-A467957C57F2}"/>
              </a:ext>
            </a:extLst>
          </p:cNvPr>
          <p:cNvSpPr txBox="1">
            <a:spLocks noChangeArrowheads="1"/>
          </p:cNvSpPr>
          <p:nvPr/>
        </p:nvSpPr>
        <p:spPr bwMode="auto">
          <a:xfrm>
            <a:off x="244259" y="532467"/>
            <a:ext cx="5662752" cy="83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１．申込書の必要事項がすべて記入されているか。</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59FBFE7C-B24A-4847-87CB-0EB027FA7A8F}"/>
              </a:ext>
            </a:extLst>
          </p:cNvPr>
          <p:cNvSpPr/>
          <p:nvPr/>
        </p:nvSpPr>
        <p:spPr>
          <a:xfrm>
            <a:off x="244259" y="137343"/>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303ED08C-8D4C-4E84-B16D-DDB4AA9BA532}"/>
              </a:ext>
            </a:extLst>
          </p:cNvPr>
          <p:cNvSpPr/>
          <p:nvPr/>
        </p:nvSpPr>
        <p:spPr>
          <a:xfrm>
            <a:off x="769443" y="65088"/>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 name="正方形/長方形 2">
            <a:extLst>
              <a:ext uri="{FF2B5EF4-FFF2-40B4-BE49-F238E27FC236}">
                <a16:creationId xmlns:a16="http://schemas.microsoft.com/office/drawing/2014/main" id="{96AACCA5-1C02-A9D8-7027-423985F43486}"/>
              </a:ext>
            </a:extLst>
          </p:cNvPr>
          <p:cNvSpPr/>
          <p:nvPr/>
        </p:nvSpPr>
        <p:spPr>
          <a:xfrm>
            <a:off x="1055276" y="1553511"/>
            <a:ext cx="1008063" cy="300038"/>
          </a:xfrm>
          <a:prstGeom prst="rect">
            <a:avLst/>
          </a:prstGeom>
          <a:no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algn="ctr" eaLnBrk="1" fontAlgn="auto" hangingPunct="1">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記 入 例</a:t>
            </a:r>
          </a:p>
        </p:txBody>
      </p:sp>
      <p:sp>
        <p:nvSpPr>
          <p:cNvPr id="4" name="縦書きテキスト プレースホルダー 2">
            <a:extLst>
              <a:ext uri="{FF2B5EF4-FFF2-40B4-BE49-F238E27FC236}">
                <a16:creationId xmlns:a16="http://schemas.microsoft.com/office/drawing/2014/main" id="{3643C15A-C67B-A047-D652-D13721702065}"/>
              </a:ext>
            </a:extLst>
          </p:cNvPr>
          <p:cNvSpPr txBox="1">
            <a:spLocks noChangeArrowheads="1"/>
          </p:cNvSpPr>
          <p:nvPr/>
        </p:nvSpPr>
        <p:spPr bwMode="auto">
          <a:xfrm>
            <a:off x="2044592" y="1525235"/>
            <a:ext cx="66851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700" u="sng" dirty="0">
                <a:latin typeface="HG丸ｺﾞｼｯｸM-PRO" panose="020F0600000000000000" pitchFamily="50" charset="-128"/>
                <a:ea typeface="HG丸ｺﾞｼｯｸM-PRO" panose="020F0600000000000000" pitchFamily="50" charset="-128"/>
              </a:rPr>
              <a:t>を参照に、記入漏れや記入間違いがないか確認をお願いします。 </a:t>
            </a:r>
            <a:endParaRPr lang="en-US" altLang="ja-JP" sz="1700" u="sng"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85C25ACE-F71C-5E63-781B-35FE411F00E2}"/>
              </a:ext>
            </a:extLst>
          </p:cNvPr>
          <p:cNvPicPr>
            <a:picLocks noChangeAspect="1"/>
          </p:cNvPicPr>
          <p:nvPr/>
        </p:nvPicPr>
        <p:blipFill>
          <a:blip r:embed="rId5"/>
          <a:stretch>
            <a:fillRect/>
          </a:stretch>
        </p:blipFill>
        <p:spPr>
          <a:xfrm>
            <a:off x="5889385" y="3334576"/>
            <a:ext cx="2835118" cy="2036446"/>
          </a:xfrm>
          <a:prstGeom prst="rect">
            <a:avLst/>
          </a:prstGeom>
          <a:solidFill>
            <a:schemeClr val="bg1"/>
          </a:solidFill>
          <a:ln>
            <a:solidFill>
              <a:schemeClr val="tx1"/>
            </a:solidFill>
          </a:ln>
        </p:spPr>
      </p:pic>
      <p:pic>
        <p:nvPicPr>
          <p:cNvPr id="7" name="図 6">
            <a:extLst>
              <a:ext uri="{FF2B5EF4-FFF2-40B4-BE49-F238E27FC236}">
                <a16:creationId xmlns:a16="http://schemas.microsoft.com/office/drawing/2014/main" id="{57799FB1-8B5B-E09E-2237-B3E8C97962E4}"/>
              </a:ext>
            </a:extLst>
          </p:cNvPr>
          <p:cNvPicPr>
            <a:picLocks noChangeAspect="1"/>
          </p:cNvPicPr>
          <p:nvPr/>
        </p:nvPicPr>
        <p:blipFill>
          <a:blip r:embed="rId6"/>
          <a:stretch>
            <a:fillRect/>
          </a:stretch>
        </p:blipFill>
        <p:spPr>
          <a:xfrm>
            <a:off x="3141786" y="2143971"/>
            <a:ext cx="2065444" cy="2849826"/>
          </a:xfrm>
          <a:prstGeom prst="rect">
            <a:avLst/>
          </a:prstGeom>
          <a:solidFill>
            <a:schemeClr val="bg1"/>
          </a:solidFill>
          <a:ln>
            <a:solidFill>
              <a:schemeClr val="tx1"/>
            </a:solidFill>
          </a:ln>
          <a:effectLst>
            <a:outerShdw blurRad="50800" dist="50800" dir="5400000" algn="ctr" rotWithShape="0">
              <a:srgbClr val="FFFFFF">
                <a:alpha val="97000"/>
              </a:srgbClr>
            </a:outerShdw>
          </a:effectLst>
        </p:spPr>
      </p:pic>
      <p:sp>
        <p:nvSpPr>
          <p:cNvPr id="11" name="正方形/長方形 10">
            <a:extLst>
              <a:ext uri="{FF2B5EF4-FFF2-40B4-BE49-F238E27FC236}">
                <a16:creationId xmlns:a16="http://schemas.microsoft.com/office/drawing/2014/main" id="{C1BB0161-F2C9-265B-E919-AA3AE5C16B53}"/>
              </a:ext>
            </a:extLst>
          </p:cNvPr>
          <p:cNvSpPr/>
          <p:nvPr/>
        </p:nvSpPr>
        <p:spPr>
          <a:xfrm>
            <a:off x="5330485" y="2047934"/>
            <a:ext cx="558900" cy="132525"/>
          </a:xfrm>
          <a:prstGeom prst="rect">
            <a:avLst/>
          </a:prstGeom>
          <a:solidFill>
            <a:schemeClr val="bg1"/>
          </a:solid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600" b="1" dirty="0">
                <a:solidFill>
                  <a:schemeClr val="tx1"/>
                </a:solidFill>
              </a:rPr>
              <a:t>記　入　例</a:t>
            </a:r>
          </a:p>
        </p:txBody>
      </p:sp>
      <p:sp>
        <p:nvSpPr>
          <p:cNvPr id="18" name="正方形/長方形 17">
            <a:extLst>
              <a:ext uri="{FF2B5EF4-FFF2-40B4-BE49-F238E27FC236}">
                <a16:creationId xmlns:a16="http://schemas.microsoft.com/office/drawing/2014/main" id="{C3D0F18E-7B02-F7AE-48D2-D714B6D4AACB}"/>
              </a:ext>
            </a:extLst>
          </p:cNvPr>
          <p:cNvSpPr/>
          <p:nvPr/>
        </p:nvSpPr>
        <p:spPr>
          <a:xfrm>
            <a:off x="1079612" y="5486997"/>
            <a:ext cx="7524836" cy="809628"/>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2000" b="1" dirty="0">
                <a:solidFill>
                  <a:schemeClr val="tx1"/>
                </a:solidFill>
              </a:rPr>
              <a:t>※</a:t>
            </a:r>
            <a:r>
              <a:rPr kumimoji="1" lang="ja-JP" altLang="en-US" sz="2000" b="1" dirty="0">
                <a:solidFill>
                  <a:schemeClr val="tx1"/>
                </a:solidFill>
              </a:rPr>
              <a:t>申込書□ 票の「希望する奨学金の種類」の記入については、</a:t>
            </a:r>
            <a:endParaRPr kumimoji="1" lang="en-US" altLang="ja-JP" sz="2000" b="1" dirty="0">
              <a:solidFill>
                <a:schemeClr val="tx1"/>
              </a:solidFill>
            </a:endParaRPr>
          </a:p>
          <a:p>
            <a:r>
              <a:rPr lang="en-US" altLang="ja-JP" sz="2000" b="1" dirty="0">
                <a:solidFill>
                  <a:schemeClr val="tx1"/>
                </a:solidFill>
              </a:rPr>
              <a:t>    </a:t>
            </a:r>
            <a:r>
              <a:rPr kumimoji="1" lang="ja-JP" altLang="en-US" sz="2000" b="1" dirty="0">
                <a:solidFill>
                  <a:schemeClr val="tx1"/>
                </a:solidFill>
              </a:rPr>
              <a:t>次のページをご覧ください。</a:t>
            </a:r>
          </a:p>
        </p:txBody>
      </p:sp>
      <p:sp>
        <p:nvSpPr>
          <p:cNvPr id="19" name="正方形/長方形 18">
            <a:extLst>
              <a:ext uri="{FF2B5EF4-FFF2-40B4-BE49-F238E27FC236}">
                <a16:creationId xmlns:a16="http://schemas.microsoft.com/office/drawing/2014/main" id="{947B1C71-BA62-E367-F618-F765947B4491}"/>
              </a:ext>
            </a:extLst>
          </p:cNvPr>
          <p:cNvSpPr/>
          <p:nvPr/>
        </p:nvSpPr>
        <p:spPr>
          <a:xfrm>
            <a:off x="2188608" y="5599192"/>
            <a:ext cx="288032" cy="256728"/>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600" b="1" dirty="0">
                <a:solidFill>
                  <a:schemeClr val="tx1"/>
                </a:solidFill>
              </a:rPr>
              <a:t>C</a:t>
            </a:r>
            <a:endParaRPr kumimoji="1" lang="ja-JP" altLang="en-US" sz="16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FB684CA-B36A-C901-54BA-97EBAD730BF3}"/>
              </a:ext>
            </a:extLst>
          </p:cNvPr>
          <p:cNvPicPr>
            <a:picLocks noChangeAspect="1"/>
          </p:cNvPicPr>
          <p:nvPr/>
        </p:nvPicPr>
        <p:blipFill>
          <a:blip r:embed="rId2"/>
          <a:stretch>
            <a:fillRect/>
          </a:stretch>
        </p:blipFill>
        <p:spPr>
          <a:xfrm>
            <a:off x="3358471" y="2113602"/>
            <a:ext cx="5351051" cy="1791866"/>
          </a:xfrm>
          <a:prstGeom prst="rect">
            <a:avLst/>
          </a:prstGeom>
        </p:spPr>
      </p:pic>
      <p:grpSp>
        <p:nvGrpSpPr>
          <p:cNvPr id="29698" name="グループ化 53">
            <a:extLst>
              <a:ext uri="{FF2B5EF4-FFF2-40B4-BE49-F238E27FC236}">
                <a16:creationId xmlns:a16="http://schemas.microsoft.com/office/drawing/2014/main" id="{4F3AC704-45DB-4FF2-B986-D7CF154DE29C}"/>
              </a:ext>
            </a:extLst>
          </p:cNvPr>
          <p:cNvGrpSpPr>
            <a:grpSpLocks/>
          </p:cNvGrpSpPr>
          <p:nvPr/>
        </p:nvGrpSpPr>
        <p:grpSpPr bwMode="auto">
          <a:xfrm>
            <a:off x="0" y="3175"/>
            <a:ext cx="9144000" cy="6738938"/>
            <a:chOff x="-1" y="0"/>
            <a:chExt cx="9144001" cy="6737471"/>
          </a:xfrm>
        </p:grpSpPr>
        <p:grpSp>
          <p:nvGrpSpPr>
            <p:cNvPr id="29744" name="グループ化 54">
              <a:extLst>
                <a:ext uri="{FF2B5EF4-FFF2-40B4-BE49-F238E27FC236}">
                  <a16:creationId xmlns:a16="http://schemas.microsoft.com/office/drawing/2014/main" id="{C8E185BD-4B09-4EB0-B44B-FFEF1403F2F4}"/>
                </a:ext>
              </a:extLst>
            </p:cNvPr>
            <p:cNvGrpSpPr>
              <a:grpSpLocks/>
            </p:cNvGrpSpPr>
            <p:nvPr/>
          </p:nvGrpSpPr>
          <p:grpSpPr bwMode="auto">
            <a:xfrm>
              <a:off x="-1" y="0"/>
              <a:ext cx="9144001" cy="6737471"/>
              <a:chOff x="-1" y="0"/>
              <a:chExt cx="9144001" cy="6737471"/>
            </a:xfrm>
          </p:grpSpPr>
          <p:grpSp>
            <p:nvGrpSpPr>
              <p:cNvPr id="29746" name="グループ化 56">
                <a:extLst>
                  <a:ext uri="{FF2B5EF4-FFF2-40B4-BE49-F238E27FC236}">
                    <a16:creationId xmlns:a16="http://schemas.microsoft.com/office/drawing/2014/main" id="{6A482A18-F954-4FCC-B270-CDC7633BF9E4}"/>
                  </a:ext>
                </a:extLst>
              </p:cNvPr>
              <p:cNvGrpSpPr>
                <a:grpSpLocks/>
              </p:cNvGrpSpPr>
              <p:nvPr/>
            </p:nvGrpSpPr>
            <p:grpSpPr bwMode="auto">
              <a:xfrm>
                <a:off x="-1" y="0"/>
                <a:ext cx="9144001" cy="584680"/>
                <a:chOff x="-1" y="0"/>
                <a:chExt cx="9144001" cy="584680"/>
              </a:xfrm>
            </p:grpSpPr>
            <p:pic>
              <p:nvPicPr>
                <p:cNvPr id="29750" name="図 60">
                  <a:extLst>
                    <a:ext uri="{FF2B5EF4-FFF2-40B4-BE49-F238E27FC236}">
                      <a16:creationId xmlns:a16="http://schemas.microsoft.com/office/drawing/2014/main" id="{01F5551D-7FCE-43C2-BDEC-2BF09BCE5C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32ED3351-7F99-4642-ACB5-C59D84C45388}"/>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DECC31CF-091D-4A21-B00B-33A87E547CDB}"/>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F635720F-74CC-4B1A-85C6-B285C361F3C4}"/>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29747" name="グループ化 57">
                <a:extLst>
                  <a:ext uri="{FF2B5EF4-FFF2-40B4-BE49-F238E27FC236}">
                    <a16:creationId xmlns:a16="http://schemas.microsoft.com/office/drawing/2014/main" id="{C8525F21-502B-4C4C-A6E5-5828E7D3F35E}"/>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A8BA9668-1EDD-4AA4-9AD3-BA9EBFE2259F}"/>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3C8D17DD-D1D5-4089-A9A3-9BD9B45F5FA1}"/>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7AE14953-4DE1-484F-8F3F-A6EB1E803B9B}"/>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20</a:t>
              </a:r>
            </a:p>
          </p:txBody>
        </p:sp>
      </p:grpSp>
      <p:sp>
        <p:nvSpPr>
          <p:cNvPr id="28" name="四角形: 角を丸くする 27">
            <a:extLst>
              <a:ext uri="{FF2B5EF4-FFF2-40B4-BE49-F238E27FC236}">
                <a16:creationId xmlns:a16="http://schemas.microsoft.com/office/drawing/2014/main" id="{36BFC1DB-DB8C-4022-968D-9020325EFA74}"/>
              </a:ext>
            </a:extLst>
          </p:cNvPr>
          <p:cNvSpPr/>
          <p:nvPr/>
        </p:nvSpPr>
        <p:spPr>
          <a:xfrm>
            <a:off x="314182" y="107950"/>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4B004CEA-6441-4EA2-9A42-E3086AAAE1F0}"/>
              </a:ext>
            </a:extLst>
          </p:cNvPr>
          <p:cNvSpPr/>
          <p:nvPr/>
        </p:nvSpPr>
        <p:spPr>
          <a:xfrm>
            <a:off x="854075" y="44572"/>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2" name="四角形: 角を丸くする 1">
            <a:extLst>
              <a:ext uri="{FF2B5EF4-FFF2-40B4-BE49-F238E27FC236}">
                <a16:creationId xmlns:a16="http://schemas.microsoft.com/office/drawing/2014/main" id="{A31A3C71-C298-4F5A-935F-F8BF40D1DE36}"/>
              </a:ext>
            </a:extLst>
          </p:cNvPr>
          <p:cNvSpPr/>
          <p:nvPr/>
        </p:nvSpPr>
        <p:spPr bwMode="auto">
          <a:xfrm>
            <a:off x="314326" y="1018931"/>
            <a:ext cx="3455987" cy="466725"/>
          </a:xfrm>
          <a:prstGeom prst="roundRect">
            <a:avLst/>
          </a:prstGeom>
          <a:solidFill>
            <a:srgbClr val="FF0000">
              <a:alpha val="12157"/>
            </a:srgbClr>
          </a:solidFill>
          <a:ln w="41275"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申込書　　面の記入について</a:t>
            </a:r>
          </a:p>
        </p:txBody>
      </p:sp>
      <p:sp>
        <p:nvSpPr>
          <p:cNvPr id="34" name="正方形/長方形 33">
            <a:extLst>
              <a:ext uri="{FF2B5EF4-FFF2-40B4-BE49-F238E27FC236}">
                <a16:creationId xmlns:a16="http://schemas.microsoft.com/office/drawing/2014/main" id="{E89E60EE-602A-4A48-9AC7-600BB83DA938}"/>
              </a:ext>
            </a:extLst>
          </p:cNvPr>
          <p:cNvSpPr/>
          <p:nvPr/>
        </p:nvSpPr>
        <p:spPr bwMode="auto">
          <a:xfrm>
            <a:off x="1349456" y="1108624"/>
            <a:ext cx="295275" cy="28733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1300" b="1" dirty="0">
                <a:solidFill>
                  <a:srgbClr val="FF0000"/>
                </a:solidFill>
                <a:latin typeface="HG丸ｺﾞｼｯｸM-PRO" panose="020F0600000000000000" pitchFamily="50" charset="-128"/>
                <a:ea typeface="HG丸ｺﾞｼｯｸM-PRO" panose="020F0600000000000000" pitchFamily="50" charset="-128"/>
              </a:rPr>
              <a:t>B</a:t>
            </a:r>
            <a:endParaRPr lang="ja-JP" altLang="en-US" sz="13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3" name="四角形: 角を丸くする 42">
            <a:extLst>
              <a:ext uri="{FF2B5EF4-FFF2-40B4-BE49-F238E27FC236}">
                <a16:creationId xmlns:a16="http://schemas.microsoft.com/office/drawing/2014/main" id="{21B93834-BFE8-456F-B5BE-BD2DD92D327D}"/>
              </a:ext>
            </a:extLst>
          </p:cNvPr>
          <p:cNvSpPr/>
          <p:nvPr/>
        </p:nvSpPr>
        <p:spPr>
          <a:xfrm flipH="1">
            <a:off x="6016368" y="3342612"/>
            <a:ext cx="278225" cy="288000"/>
          </a:xfrm>
          <a:prstGeom prst="roundRect">
            <a:avLst>
              <a:gd name="adj" fmla="val 3725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8" name="矢印: 下 47">
            <a:extLst>
              <a:ext uri="{FF2B5EF4-FFF2-40B4-BE49-F238E27FC236}">
                <a16:creationId xmlns:a16="http://schemas.microsoft.com/office/drawing/2014/main" id="{D1DF6F21-1921-44EF-B05C-DCAF046A0C3A}"/>
              </a:ext>
            </a:extLst>
          </p:cNvPr>
          <p:cNvSpPr/>
          <p:nvPr/>
        </p:nvSpPr>
        <p:spPr>
          <a:xfrm rot="16200000">
            <a:off x="5610475" y="3278750"/>
            <a:ext cx="244475" cy="354982"/>
          </a:xfrm>
          <a:prstGeom prst="downArrow">
            <a:avLst>
              <a:gd name="adj1" fmla="val 47611"/>
              <a:gd name="adj2" fmla="val 79084"/>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0" name="四角形: 角を丸くする 49">
            <a:extLst>
              <a:ext uri="{FF2B5EF4-FFF2-40B4-BE49-F238E27FC236}">
                <a16:creationId xmlns:a16="http://schemas.microsoft.com/office/drawing/2014/main" id="{DE25D7DA-E3ED-4625-A8AC-49739EEBC0AD}"/>
              </a:ext>
            </a:extLst>
          </p:cNvPr>
          <p:cNvSpPr/>
          <p:nvPr/>
        </p:nvSpPr>
        <p:spPr>
          <a:xfrm>
            <a:off x="3678004" y="3186797"/>
            <a:ext cx="1843535" cy="436816"/>
          </a:xfrm>
          <a:prstGeom prst="roundRect">
            <a:avLst>
              <a:gd name="adj" fmla="val 5204"/>
            </a:avLst>
          </a:prstGeom>
          <a:solidFill>
            <a:srgbClr val="FF0000">
              <a:alpha val="14902"/>
            </a:srgbClr>
          </a:solid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矢印: 下 43">
            <a:extLst>
              <a:ext uri="{FF2B5EF4-FFF2-40B4-BE49-F238E27FC236}">
                <a16:creationId xmlns:a16="http://schemas.microsoft.com/office/drawing/2014/main" id="{4E118767-5246-42D0-BEB7-5D07109E8A01}"/>
              </a:ext>
            </a:extLst>
          </p:cNvPr>
          <p:cNvSpPr/>
          <p:nvPr/>
        </p:nvSpPr>
        <p:spPr>
          <a:xfrm rot="16200000">
            <a:off x="2956058" y="3196959"/>
            <a:ext cx="201852" cy="561188"/>
          </a:xfrm>
          <a:prstGeom prst="downArrow">
            <a:avLst>
              <a:gd name="adj1" fmla="val 47611"/>
              <a:gd name="adj2" fmla="val 7908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9" name="四角形: 角を丸くする 38">
            <a:extLst>
              <a:ext uri="{FF2B5EF4-FFF2-40B4-BE49-F238E27FC236}">
                <a16:creationId xmlns:a16="http://schemas.microsoft.com/office/drawing/2014/main" id="{EF4CF13D-0551-4B3C-9658-1A32E9E391BD}"/>
              </a:ext>
            </a:extLst>
          </p:cNvPr>
          <p:cNvSpPr/>
          <p:nvPr/>
        </p:nvSpPr>
        <p:spPr>
          <a:xfrm>
            <a:off x="434478" y="2830210"/>
            <a:ext cx="2429164" cy="1137326"/>
          </a:xfrm>
          <a:prstGeom prst="roundRect">
            <a:avLst/>
          </a:prstGeom>
          <a:solidFill>
            <a:schemeClr val="bg1"/>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eaLnBrk="1" fontAlgn="auto" hangingPunct="1">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必ず、いずれかひとつに ✓ してください。 </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複数✓  は不可です。</a:t>
            </a:r>
            <a:endParaRPr lang="en-US" altLang="zh-TW"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5" name="矢印: 下 44">
            <a:extLst>
              <a:ext uri="{FF2B5EF4-FFF2-40B4-BE49-F238E27FC236}">
                <a16:creationId xmlns:a16="http://schemas.microsoft.com/office/drawing/2014/main" id="{EB8DF553-1B47-4A87-91F1-4448D7410367}"/>
              </a:ext>
            </a:extLst>
          </p:cNvPr>
          <p:cNvSpPr/>
          <p:nvPr/>
        </p:nvSpPr>
        <p:spPr>
          <a:xfrm>
            <a:off x="6033996" y="2583234"/>
            <a:ext cx="242887" cy="717550"/>
          </a:xfrm>
          <a:prstGeom prst="downArrow">
            <a:avLst>
              <a:gd name="adj1" fmla="val 47611"/>
              <a:gd name="adj2" fmla="val 79084"/>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0" name="四角形: 角を丸くする 39">
            <a:extLst>
              <a:ext uri="{FF2B5EF4-FFF2-40B4-BE49-F238E27FC236}">
                <a16:creationId xmlns:a16="http://schemas.microsoft.com/office/drawing/2014/main" id="{43B0E54A-AB73-493A-A4B2-3A9CA58D4A1E}"/>
              </a:ext>
            </a:extLst>
          </p:cNvPr>
          <p:cNvSpPr/>
          <p:nvPr/>
        </p:nvSpPr>
        <p:spPr>
          <a:xfrm>
            <a:off x="4688183" y="1823849"/>
            <a:ext cx="3087688" cy="755650"/>
          </a:xfrm>
          <a:prstGeom prst="roundRect">
            <a:avLst/>
          </a:prstGeom>
          <a:solidFill>
            <a:schemeClr val="bg1"/>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1600" anchor="ctr"/>
          <a:lstStyle/>
          <a:p>
            <a:pPr eaLnBrk="1" fontAlgn="auto" hangingPunct="1">
              <a:lnSpc>
                <a:spcPts val="2000"/>
              </a:lnSpc>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① または ② に ✓ がある場合</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は、</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こちらにも </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 が必要です</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endParaRPr lang="en-US" altLang="zh-TW"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7" name="縦書きテキスト プレースホルダー 2">
            <a:extLst>
              <a:ext uri="{FF2B5EF4-FFF2-40B4-BE49-F238E27FC236}">
                <a16:creationId xmlns:a16="http://schemas.microsoft.com/office/drawing/2014/main" id="{440B730B-8612-4EB2-BC90-491FD19B3B6D}"/>
              </a:ext>
            </a:extLst>
          </p:cNvPr>
          <p:cNvSpPr txBox="1">
            <a:spLocks/>
          </p:cNvSpPr>
          <p:nvPr/>
        </p:nvSpPr>
        <p:spPr>
          <a:xfrm>
            <a:off x="496389" y="4343657"/>
            <a:ext cx="7748019" cy="1806318"/>
          </a:xfrm>
          <a:prstGeom prst="rect">
            <a:avLst/>
          </a:prstGeom>
          <a:ln w="22225">
            <a:solidFill>
              <a:schemeClr val="tx1">
                <a:alpha val="99000"/>
              </a:schemeClr>
            </a:solidFill>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en-US"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入学時増額奨学資金の貸付にかかる申込みは、今回の募集に限ります。</a:t>
            </a: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高等学校等への進学に際し経済的な不安を持たれている方は、</a:t>
            </a: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「①入学時増額奨学資金と奨学金の両方」をお申込みください。</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51" name="四角形: 角を丸くする 50">
            <a:extLst>
              <a:ext uri="{FF2B5EF4-FFF2-40B4-BE49-F238E27FC236}">
                <a16:creationId xmlns:a16="http://schemas.microsoft.com/office/drawing/2014/main" id="{AA5B1B13-9A66-472C-81E5-06B30926279D}"/>
              </a:ext>
            </a:extLst>
          </p:cNvPr>
          <p:cNvSpPr/>
          <p:nvPr/>
        </p:nvSpPr>
        <p:spPr>
          <a:xfrm flipH="1">
            <a:off x="3414379" y="3155493"/>
            <a:ext cx="242887" cy="644525"/>
          </a:xfrm>
          <a:prstGeom prst="roundRect">
            <a:avLst>
              <a:gd name="adj" fmla="val 26013"/>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extLst>
      <p:ext uri="{BB962C8B-B14F-4D97-AF65-F5344CB8AC3E}">
        <p14:creationId xmlns:p14="http://schemas.microsoft.com/office/powerpoint/2010/main" val="20061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グループ化 53">
            <a:extLst>
              <a:ext uri="{FF2B5EF4-FFF2-40B4-BE49-F238E27FC236}">
                <a16:creationId xmlns:a16="http://schemas.microsoft.com/office/drawing/2014/main" id="{13EC8680-928E-4F4B-8F2E-0B74625E8C51}"/>
              </a:ext>
            </a:extLst>
          </p:cNvPr>
          <p:cNvGrpSpPr>
            <a:grpSpLocks/>
          </p:cNvGrpSpPr>
          <p:nvPr/>
        </p:nvGrpSpPr>
        <p:grpSpPr bwMode="auto">
          <a:xfrm>
            <a:off x="0" y="3175"/>
            <a:ext cx="9144000" cy="6738938"/>
            <a:chOff x="-1" y="0"/>
            <a:chExt cx="9144001" cy="6737471"/>
          </a:xfrm>
        </p:grpSpPr>
        <p:grpSp>
          <p:nvGrpSpPr>
            <p:cNvPr id="30754" name="グループ化 54">
              <a:extLst>
                <a:ext uri="{FF2B5EF4-FFF2-40B4-BE49-F238E27FC236}">
                  <a16:creationId xmlns:a16="http://schemas.microsoft.com/office/drawing/2014/main" id="{694DD482-930D-46DA-A921-2832840C02EB}"/>
                </a:ext>
              </a:extLst>
            </p:cNvPr>
            <p:cNvGrpSpPr>
              <a:grpSpLocks/>
            </p:cNvGrpSpPr>
            <p:nvPr/>
          </p:nvGrpSpPr>
          <p:grpSpPr bwMode="auto">
            <a:xfrm>
              <a:off x="-1" y="0"/>
              <a:ext cx="9144001" cy="6737471"/>
              <a:chOff x="-1" y="0"/>
              <a:chExt cx="9144001" cy="6737471"/>
            </a:xfrm>
          </p:grpSpPr>
          <p:grpSp>
            <p:nvGrpSpPr>
              <p:cNvPr id="30756" name="グループ化 56">
                <a:extLst>
                  <a:ext uri="{FF2B5EF4-FFF2-40B4-BE49-F238E27FC236}">
                    <a16:creationId xmlns:a16="http://schemas.microsoft.com/office/drawing/2014/main" id="{76601DC9-7A20-4014-A01A-94D30502198B}"/>
                  </a:ext>
                </a:extLst>
              </p:cNvPr>
              <p:cNvGrpSpPr>
                <a:grpSpLocks/>
              </p:cNvGrpSpPr>
              <p:nvPr/>
            </p:nvGrpSpPr>
            <p:grpSpPr bwMode="auto">
              <a:xfrm>
                <a:off x="-1" y="0"/>
                <a:ext cx="9144001" cy="584680"/>
                <a:chOff x="-1" y="0"/>
                <a:chExt cx="9144001" cy="584680"/>
              </a:xfrm>
            </p:grpSpPr>
            <p:pic>
              <p:nvPicPr>
                <p:cNvPr id="30760" name="図 60">
                  <a:extLst>
                    <a:ext uri="{FF2B5EF4-FFF2-40B4-BE49-F238E27FC236}">
                      <a16:creationId xmlns:a16="http://schemas.microsoft.com/office/drawing/2014/main" id="{2CF64C64-1712-4B18-8449-FC7A0A0C96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25559F7D-E018-4505-B438-D2191186E7AF}"/>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917DD6E6-77C7-47EC-BD15-1AFEB179FEFD}"/>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CD83C18C-C118-4036-9D8D-242BF852822E}"/>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0757" name="グループ化 57">
                <a:extLst>
                  <a:ext uri="{FF2B5EF4-FFF2-40B4-BE49-F238E27FC236}">
                    <a16:creationId xmlns:a16="http://schemas.microsoft.com/office/drawing/2014/main" id="{4D3CE2A6-FAD0-4D2C-A4E8-6566C74D86CC}"/>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B6AA4243-9780-4034-BF36-341A69CD02F6}"/>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83942D4A-6B49-42BF-B8E0-FDB4098D2987}"/>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A48D4A9C-8F55-4B13-99EA-26B16990100E}"/>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21</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2591250F-47C0-477A-A6C2-4AA917737F4D}"/>
              </a:ext>
            </a:extLst>
          </p:cNvPr>
          <p:cNvSpPr/>
          <p:nvPr/>
        </p:nvSpPr>
        <p:spPr>
          <a:xfrm>
            <a:off x="250508" y="107950"/>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4D43A67A-99CD-4275-950B-32DCAEF01002}"/>
              </a:ext>
            </a:extLst>
          </p:cNvPr>
          <p:cNvSpPr/>
          <p:nvPr/>
        </p:nvSpPr>
        <p:spPr>
          <a:xfrm>
            <a:off x="789151" y="79263"/>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3" name="正方形/長方形 32">
            <a:extLst>
              <a:ext uri="{FF2B5EF4-FFF2-40B4-BE49-F238E27FC236}">
                <a16:creationId xmlns:a16="http://schemas.microsoft.com/office/drawing/2014/main" id="{908598CD-15AE-4F99-BE7D-110B28D09533}"/>
              </a:ext>
            </a:extLst>
          </p:cNvPr>
          <p:cNvSpPr/>
          <p:nvPr/>
        </p:nvSpPr>
        <p:spPr>
          <a:xfrm>
            <a:off x="1403616" y="738875"/>
            <a:ext cx="288000" cy="2873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000" anchor="ctr"/>
          <a:lstStyle/>
          <a:p>
            <a:pPr algn="ctr" eaLnBrk="1" fontAlgn="auto" hangingPunct="1">
              <a:spcBef>
                <a:spcPts val="0"/>
              </a:spcBef>
              <a:spcAft>
                <a:spcPts val="0"/>
              </a:spcAft>
              <a:defRPr/>
            </a:pPr>
            <a:r>
              <a:rPr lang="en-US" altLang="ja-JP" b="1" dirty="0">
                <a:solidFill>
                  <a:schemeClr val="tx1"/>
                </a:solidFill>
                <a:latin typeface="HG丸ｺﾞｼｯｸM-PRO" panose="020F0600000000000000" pitchFamily="50" charset="-128"/>
                <a:ea typeface="HG丸ｺﾞｼｯｸM-PRO" panose="020F0600000000000000" pitchFamily="50" charset="-128"/>
              </a:rPr>
              <a:t>C</a:t>
            </a: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縦書きテキスト プレースホルダー 2">
            <a:extLst>
              <a:ext uri="{FF2B5EF4-FFF2-40B4-BE49-F238E27FC236}">
                <a16:creationId xmlns:a16="http://schemas.microsoft.com/office/drawing/2014/main" id="{B2EDB3DB-09BC-413D-A2A0-3C811F3CE6D3}"/>
              </a:ext>
            </a:extLst>
          </p:cNvPr>
          <p:cNvSpPr txBox="1">
            <a:spLocks/>
          </p:cNvSpPr>
          <p:nvPr/>
        </p:nvSpPr>
        <p:spPr>
          <a:xfrm>
            <a:off x="166513" y="738875"/>
            <a:ext cx="8874125" cy="106087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600" b="1" dirty="0">
                <a:latin typeface="HG丸ｺﾞｼｯｸM-PRO" panose="020F0600000000000000" pitchFamily="50" charset="-128"/>
                <a:ea typeface="HG丸ｺﾞｼｯｸM-PRO" panose="020F0600000000000000" pitchFamily="50" charset="-128"/>
              </a:rPr>
              <a:t>Ⅱ</a:t>
            </a:r>
            <a:r>
              <a:rPr lang="ja-JP" altLang="en-US" sz="1600" b="1"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申込書　  </a:t>
            </a:r>
            <a:r>
              <a:rPr lang="ja-JP" altLang="en-US" sz="12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票に次のいずれかがのり付けされているか、確認をお願いします。</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次のページ以降を参照し、提出漏れがないようにしてください。 </a:t>
            </a: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500" b="1" u="sng"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C81B6B6F-2FEA-41A1-832D-81DE61E99F68}"/>
              </a:ext>
            </a:extLst>
          </p:cNvPr>
          <p:cNvPicPr>
            <a:picLocks noChangeAspect="1"/>
          </p:cNvPicPr>
          <p:nvPr/>
        </p:nvPicPr>
        <p:blipFill>
          <a:blip r:embed="rId3"/>
          <a:stretch>
            <a:fillRect/>
          </a:stretch>
        </p:blipFill>
        <p:spPr>
          <a:xfrm>
            <a:off x="789151" y="2187142"/>
            <a:ext cx="3062769" cy="4292404"/>
          </a:xfrm>
          <a:prstGeom prst="rect">
            <a:avLst/>
          </a:prstGeom>
          <a:ln>
            <a:solidFill>
              <a:schemeClr val="tx1"/>
            </a:solidFill>
          </a:ln>
        </p:spPr>
      </p:pic>
      <p:sp>
        <p:nvSpPr>
          <p:cNvPr id="3" name="正方形/長方形 2">
            <a:extLst>
              <a:ext uri="{FF2B5EF4-FFF2-40B4-BE49-F238E27FC236}">
                <a16:creationId xmlns:a16="http://schemas.microsoft.com/office/drawing/2014/main" id="{C64CE9C1-4EB1-60F9-66E7-2707D93AF087}"/>
              </a:ext>
            </a:extLst>
          </p:cNvPr>
          <p:cNvSpPr/>
          <p:nvPr/>
        </p:nvSpPr>
        <p:spPr>
          <a:xfrm>
            <a:off x="286947" y="1670646"/>
            <a:ext cx="1512168" cy="44060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tx1"/>
                </a:solidFill>
              </a:rPr>
              <a:t>・申込書　</a:t>
            </a:r>
          </a:p>
        </p:txBody>
      </p:sp>
      <p:sp>
        <p:nvSpPr>
          <p:cNvPr id="4" name="正方形/長方形 3">
            <a:extLst>
              <a:ext uri="{FF2B5EF4-FFF2-40B4-BE49-F238E27FC236}">
                <a16:creationId xmlns:a16="http://schemas.microsoft.com/office/drawing/2014/main" id="{EDF0E2F8-6DE6-17ED-7DAB-BAD1030F8340}"/>
              </a:ext>
            </a:extLst>
          </p:cNvPr>
          <p:cNvSpPr/>
          <p:nvPr/>
        </p:nvSpPr>
        <p:spPr>
          <a:xfrm>
            <a:off x="1414713" y="1679638"/>
            <a:ext cx="359816" cy="34481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en-US" altLang="ja-JP" sz="1400" b="1" dirty="0">
                <a:solidFill>
                  <a:schemeClr val="tx1"/>
                </a:solidFill>
              </a:rPr>
              <a:t>Ⅽ</a:t>
            </a:r>
            <a:endParaRPr kumimoji="1" lang="ja-JP" altLang="en-US" sz="1400" b="1" dirty="0">
              <a:solidFill>
                <a:schemeClr val="tx1"/>
              </a:solidFill>
            </a:endParaRPr>
          </a:p>
        </p:txBody>
      </p:sp>
      <p:sp>
        <p:nvSpPr>
          <p:cNvPr id="5" name="正方形/長方形 4">
            <a:extLst>
              <a:ext uri="{FF2B5EF4-FFF2-40B4-BE49-F238E27FC236}">
                <a16:creationId xmlns:a16="http://schemas.microsoft.com/office/drawing/2014/main" id="{EDBCF8F5-311A-A5AB-76C1-E23AE4561E3A}"/>
              </a:ext>
            </a:extLst>
          </p:cNvPr>
          <p:cNvSpPr/>
          <p:nvPr/>
        </p:nvSpPr>
        <p:spPr>
          <a:xfrm>
            <a:off x="4302260" y="1951251"/>
            <a:ext cx="4302188" cy="396151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2000" dirty="0">
                <a:solidFill>
                  <a:schemeClr val="tx1"/>
                </a:solidFill>
                <a:latin typeface="+mn-ea"/>
              </a:rPr>
              <a:t>≪必要書類≫</a:t>
            </a:r>
            <a:endParaRPr kumimoji="1" lang="en-US" altLang="ja-JP" sz="2000" dirty="0">
              <a:solidFill>
                <a:schemeClr val="tx1"/>
              </a:solidFill>
              <a:latin typeface="+mn-ea"/>
            </a:endParaRPr>
          </a:p>
          <a:p>
            <a:endParaRPr kumimoji="1" lang="en-US" altLang="ja-JP" b="1" dirty="0">
              <a:solidFill>
                <a:schemeClr val="tx1"/>
              </a:solidFill>
              <a:latin typeface="+mn-ea"/>
            </a:endParaRPr>
          </a:p>
          <a:p>
            <a:r>
              <a:rPr lang="ja-JP" altLang="en-US" b="1" dirty="0">
                <a:solidFill>
                  <a:schemeClr val="tx1"/>
                </a:solidFill>
                <a:latin typeface="+mn-ea"/>
              </a:rPr>
              <a:t>　①保護者の収入に関する証明書等</a:t>
            </a:r>
            <a:endParaRPr lang="en-US" altLang="ja-JP" b="1" dirty="0">
              <a:solidFill>
                <a:schemeClr val="tx1"/>
              </a:solidFill>
              <a:latin typeface="+mn-ea"/>
            </a:endParaRPr>
          </a:p>
          <a:p>
            <a:endParaRPr lang="en-US" altLang="ja-JP" b="1" dirty="0">
              <a:solidFill>
                <a:schemeClr val="tx1"/>
              </a:solidFill>
              <a:latin typeface="+mn-ea"/>
            </a:endParaRPr>
          </a:p>
          <a:p>
            <a:r>
              <a:rPr kumimoji="1" lang="ja-JP" altLang="en-US" b="1" dirty="0">
                <a:solidFill>
                  <a:schemeClr val="tx1"/>
                </a:solidFill>
                <a:latin typeface="+mn-ea"/>
              </a:rPr>
              <a:t>　②生徒本人および保護者の住民票</a:t>
            </a:r>
            <a:endParaRPr kumimoji="1" lang="en-US" altLang="ja-JP" b="1" dirty="0">
              <a:solidFill>
                <a:schemeClr val="tx1"/>
              </a:solidFill>
              <a:latin typeface="+mn-ea"/>
            </a:endParaRPr>
          </a:p>
          <a:p>
            <a:endParaRPr kumimoji="1" lang="en-US" altLang="ja-JP" b="1" dirty="0">
              <a:solidFill>
                <a:schemeClr val="tx1"/>
              </a:solidFill>
              <a:latin typeface="+mn-ea"/>
            </a:endParaRPr>
          </a:p>
          <a:p>
            <a:r>
              <a:rPr lang="ja-JP" altLang="en-US" b="1" dirty="0">
                <a:solidFill>
                  <a:schemeClr val="tx1"/>
                </a:solidFill>
                <a:latin typeface="+mn-ea"/>
              </a:rPr>
              <a:t>　③生徒本人の通帳のコピー</a:t>
            </a:r>
            <a:endParaRPr lang="en-US" altLang="ja-JP" b="1" dirty="0">
              <a:solidFill>
                <a:schemeClr val="tx1"/>
              </a:solidFill>
              <a:latin typeface="+mn-ea"/>
            </a:endParaRPr>
          </a:p>
          <a:p>
            <a:endParaRPr lang="en-US" altLang="ja-JP" b="1" dirty="0">
              <a:solidFill>
                <a:schemeClr val="tx1"/>
              </a:solidFill>
              <a:latin typeface="+mn-ea"/>
            </a:endParaRPr>
          </a:p>
          <a:p>
            <a:r>
              <a:rPr kumimoji="1" lang="ja-JP" altLang="en-US" b="1" dirty="0">
                <a:solidFill>
                  <a:schemeClr val="tx1"/>
                </a:solidFill>
                <a:latin typeface="+mn-ea"/>
              </a:rPr>
              <a:t>　④その他の書類</a:t>
            </a:r>
            <a:endParaRPr kumimoji="1" lang="en-US" altLang="ja-JP" b="1" dirty="0">
              <a:solidFill>
                <a:schemeClr val="tx1"/>
              </a:solidFill>
              <a:latin typeface="+mn-ea"/>
            </a:endParaRPr>
          </a:p>
          <a:p>
            <a:endParaRPr kumimoji="1" lang="en-US" altLang="ja-JP" b="1" dirty="0">
              <a:solidFill>
                <a:schemeClr val="tx1"/>
              </a:solidFill>
              <a:latin typeface="+mn-ea"/>
            </a:endParaRPr>
          </a:p>
          <a:p>
            <a:r>
              <a:rPr lang="ja-JP" altLang="en-US" b="1" dirty="0">
                <a:solidFill>
                  <a:schemeClr val="tx1"/>
                </a:solidFill>
                <a:latin typeface="+mn-ea"/>
              </a:rPr>
              <a:t>　　・「ひとり親家庭医療証」のコピー</a:t>
            </a:r>
            <a:endParaRPr lang="en-US" altLang="ja-JP" b="1" dirty="0">
              <a:solidFill>
                <a:schemeClr val="tx1"/>
              </a:solidFill>
              <a:latin typeface="+mn-ea"/>
            </a:endParaRPr>
          </a:p>
          <a:p>
            <a:endParaRPr lang="en-US" altLang="ja-JP" b="1" dirty="0">
              <a:solidFill>
                <a:schemeClr val="tx1"/>
              </a:solidFill>
              <a:latin typeface="+mn-ea"/>
            </a:endParaRPr>
          </a:p>
          <a:p>
            <a:r>
              <a:rPr kumimoji="1" lang="ja-JP" altLang="en-US" b="1" dirty="0">
                <a:solidFill>
                  <a:schemeClr val="tx1"/>
                </a:solidFill>
                <a:latin typeface="+mn-ea"/>
              </a:rPr>
              <a:t>　　・事情書　　　　　　など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グループ化 53">
            <a:extLst>
              <a:ext uri="{FF2B5EF4-FFF2-40B4-BE49-F238E27FC236}">
                <a16:creationId xmlns:a16="http://schemas.microsoft.com/office/drawing/2014/main" id="{13EC8680-928E-4F4B-8F2E-0B74625E8C51}"/>
              </a:ext>
            </a:extLst>
          </p:cNvPr>
          <p:cNvGrpSpPr>
            <a:grpSpLocks/>
          </p:cNvGrpSpPr>
          <p:nvPr/>
        </p:nvGrpSpPr>
        <p:grpSpPr bwMode="auto">
          <a:xfrm>
            <a:off x="0" y="3175"/>
            <a:ext cx="9144000" cy="6738938"/>
            <a:chOff x="-1" y="0"/>
            <a:chExt cx="9144001" cy="6737471"/>
          </a:xfrm>
        </p:grpSpPr>
        <p:grpSp>
          <p:nvGrpSpPr>
            <p:cNvPr id="30754" name="グループ化 54">
              <a:extLst>
                <a:ext uri="{FF2B5EF4-FFF2-40B4-BE49-F238E27FC236}">
                  <a16:creationId xmlns:a16="http://schemas.microsoft.com/office/drawing/2014/main" id="{694DD482-930D-46DA-A921-2832840C02EB}"/>
                </a:ext>
              </a:extLst>
            </p:cNvPr>
            <p:cNvGrpSpPr>
              <a:grpSpLocks/>
            </p:cNvGrpSpPr>
            <p:nvPr/>
          </p:nvGrpSpPr>
          <p:grpSpPr bwMode="auto">
            <a:xfrm>
              <a:off x="-1" y="0"/>
              <a:ext cx="9144001" cy="6737471"/>
              <a:chOff x="-1" y="0"/>
              <a:chExt cx="9144001" cy="6737471"/>
            </a:xfrm>
          </p:grpSpPr>
          <p:grpSp>
            <p:nvGrpSpPr>
              <p:cNvPr id="30756" name="グループ化 56">
                <a:extLst>
                  <a:ext uri="{FF2B5EF4-FFF2-40B4-BE49-F238E27FC236}">
                    <a16:creationId xmlns:a16="http://schemas.microsoft.com/office/drawing/2014/main" id="{76601DC9-7A20-4014-A01A-94D30502198B}"/>
                  </a:ext>
                </a:extLst>
              </p:cNvPr>
              <p:cNvGrpSpPr>
                <a:grpSpLocks/>
              </p:cNvGrpSpPr>
              <p:nvPr/>
            </p:nvGrpSpPr>
            <p:grpSpPr bwMode="auto">
              <a:xfrm>
                <a:off x="-1" y="0"/>
                <a:ext cx="9144001" cy="584680"/>
                <a:chOff x="-1" y="0"/>
                <a:chExt cx="9144001" cy="584680"/>
              </a:xfrm>
            </p:grpSpPr>
            <p:pic>
              <p:nvPicPr>
                <p:cNvPr id="30760" name="図 60">
                  <a:extLst>
                    <a:ext uri="{FF2B5EF4-FFF2-40B4-BE49-F238E27FC236}">
                      <a16:creationId xmlns:a16="http://schemas.microsoft.com/office/drawing/2014/main" id="{2CF64C64-1712-4B18-8449-FC7A0A0C96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25559F7D-E018-4505-B438-D2191186E7AF}"/>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917DD6E6-77C7-47EC-BD15-1AFEB179FEFD}"/>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CD83C18C-C118-4036-9D8D-242BF852822E}"/>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0757" name="グループ化 57">
                <a:extLst>
                  <a:ext uri="{FF2B5EF4-FFF2-40B4-BE49-F238E27FC236}">
                    <a16:creationId xmlns:a16="http://schemas.microsoft.com/office/drawing/2014/main" id="{4D3CE2A6-FAD0-4D2C-A4E8-6566C74D86CC}"/>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B6AA4243-9780-4034-BF36-341A69CD02F6}"/>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83942D4A-6B49-42BF-B8E0-FDB4098D2987}"/>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A48D4A9C-8F55-4B13-99EA-26B16990100E}"/>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22</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30723" name="縦書きテキスト プレースホルダー 2">
            <a:extLst>
              <a:ext uri="{FF2B5EF4-FFF2-40B4-BE49-F238E27FC236}">
                <a16:creationId xmlns:a16="http://schemas.microsoft.com/office/drawing/2014/main" id="{4C03B430-96E4-4E8B-8E1D-65D451F1FFED}"/>
              </a:ext>
            </a:extLst>
          </p:cNvPr>
          <p:cNvSpPr txBox="1">
            <a:spLocks noChangeArrowheads="1"/>
          </p:cNvSpPr>
          <p:nvPr/>
        </p:nvSpPr>
        <p:spPr bwMode="auto">
          <a:xfrm>
            <a:off x="250825" y="592137"/>
            <a:ext cx="8642350" cy="199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800" b="1" dirty="0">
                <a:latin typeface="HG丸ｺﾞｼｯｸM-PRO" panose="020F0600000000000000" pitchFamily="50" charset="-128"/>
                <a:ea typeface="HG丸ｺﾞｼｯｸM-PRO" panose="020F0600000000000000" pitchFamily="50" charset="-128"/>
              </a:rPr>
              <a:t>Ⅱ</a:t>
            </a:r>
            <a:r>
              <a:rPr lang="ja-JP" altLang="en-US" sz="1800" b="1" dirty="0">
                <a:latin typeface="HG丸ｺﾞｼｯｸM-PRO" panose="020F0600000000000000" pitchFamily="50" charset="-128"/>
                <a:ea typeface="HG丸ｺﾞｼｯｸM-PRO" panose="020F0600000000000000" pitchFamily="50" charset="-128"/>
              </a:rPr>
              <a:t>．申込書　  票に必要書類がすべてのり付けされているか。</a:t>
            </a:r>
            <a:endParaRPr lang="en-US" altLang="ja-JP" sz="18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800" b="1"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①保護者の収入に関する証明書等　</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注）氏名の部分が切れないようにコピーしてください。</a:t>
            </a: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次のいずれかを必ずのり付けしてください！</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en-US" altLang="ja-JP" sz="16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令和５年度（直近）のもので、保護者全員分</a:t>
            </a:r>
            <a:r>
              <a:rPr lang="en-US" altLang="ja-JP" sz="1600" u="sng" dirty="0">
                <a:solidFill>
                  <a:srgbClr val="FF0000"/>
                </a:solidFill>
                <a:latin typeface="HG丸ｺﾞｼｯｸM-PRO" panose="020F0600000000000000" pitchFamily="50" charset="-128"/>
                <a:ea typeface="HG丸ｺﾞｼｯｸM-PRO" panose="020F0600000000000000" pitchFamily="50" charset="-128"/>
              </a:rPr>
              <a:t>※</a:t>
            </a:r>
          </a:p>
          <a:p>
            <a:pPr eaLnBrk="1" hangingPunct="1">
              <a:buFont typeface="Arial" panose="020B0604020202020204" pitchFamily="34" charset="0"/>
              <a:buNone/>
            </a:pPr>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但し、１～３の証明書において扶養親族該当区分の控除対象配偶者欄に次の記号が記載さてて</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いる場合は、配偶者の証明書は不要です。     ～「＊」・「★」・「１」・「有」～　</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2591250F-47C0-477A-A6C2-4AA917737F4D}"/>
              </a:ext>
            </a:extLst>
          </p:cNvPr>
          <p:cNvSpPr/>
          <p:nvPr/>
        </p:nvSpPr>
        <p:spPr>
          <a:xfrm>
            <a:off x="281033" y="107950"/>
            <a:ext cx="321791" cy="3492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4D43A67A-99CD-4275-950B-32DCAEF01002}"/>
              </a:ext>
            </a:extLst>
          </p:cNvPr>
          <p:cNvSpPr/>
          <p:nvPr/>
        </p:nvSpPr>
        <p:spPr>
          <a:xfrm>
            <a:off x="672527" y="65088"/>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0753" name="縦書きテキスト プレースホルダー 2">
            <a:extLst>
              <a:ext uri="{FF2B5EF4-FFF2-40B4-BE49-F238E27FC236}">
                <a16:creationId xmlns:a16="http://schemas.microsoft.com/office/drawing/2014/main" id="{FF1A59A5-C7BA-427B-BF19-951167AF21C2}"/>
              </a:ext>
            </a:extLst>
          </p:cNvPr>
          <p:cNvSpPr txBox="1">
            <a:spLocks noChangeArrowheads="1"/>
          </p:cNvSpPr>
          <p:nvPr/>
        </p:nvSpPr>
        <p:spPr bwMode="auto">
          <a:xfrm>
            <a:off x="755650" y="5968627"/>
            <a:ext cx="6911975" cy="57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u="sng" dirty="0">
                <a:latin typeface="HG丸ｺﾞｼｯｸM-PRO" panose="020F0600000000000000" pitchFamily="50" charset="-128"/>
                <a:ea typeface="HG丸ｺﾞｼｯｸM-PRO" panose="020F0600000000000000" pitchFamily="50" charset="-128"/>
              </a:rPr>
              <a:t>源泉徴収票、確定申告書、非課税通知書等は</a:t>
            </a:r>
            <a:r>
              <a:rPr lang="ja-JP" altLang="en-US" sz="1200" dirty="0">
                <a:latin typeface="HG丸ｺﾞｼｯｸM-PRO" panose="020F0600000000000000" pitchFamily="50" charset="-128"/>
                <a:ea typeface="HG丸ｺﾞｼｯｸM-PRO" panose="020F0600000000000000" pitchFamily="50" charset="-128"/>
              </a:rPr>
              <a:t>、証明書として</a:t>
            </a:r>
            <a:r>
              <a:rPr lang="ja-JP" altLang="en-US" sz="1200" u="sng" dirty="0">
                <a:latin typeface="HG丸ｺﾞｼｯｸM-PRO" panose="020F0600000000000000" pitchFamily="50" charset="-128"/>
                <a:ea typeface="HG丸ｺﾞｼｯｸM-PRO" panose="020F0600000000000000" pitchFamily="50" charset="-128"/>
              </a:rPr>
              <a:t>使用できません</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上記１、２の両方の収入がある方は、両方の証明書が必要です。</a:t>
            </a:r>
            <a:endParaRPr lang="en-US" altLang="ja-JP" sz="1200" dirty="0">
              <a:latin typeface="HG丸ｺﾞｼｯｸM-PRO" panose="020F0600000000000000" pitchFamily="50" charset="-128"/>
              <a:ea typeface="HG丸ｺﾞｼｯｸM-PRO" panose="020F0600000000000000" pitchFamily="50" charset="-128"/>
            </a:endParaRPr>
          </a:p>
        </p:txBody>
      </p:sp>
      <p:graphicFrame>
        <p:nvGraphicFramePr>
          <p:cNvPr id="20" name="表 19">
            <a:extLst>
              <a:ext uri="{FF2B5EF4-FFF2-40B4-BE49-F238E27FC236}">
                <a16:creationId xmlns:a16="http://schemas.microsoft.com/office/drawing/2014/main" id="{3D8E0871-F86D-46F5-B4B1-9D3AC58C98D9}"/>
              </a:ext>
            </a:extLst>
          </p:cNvPr>
          <p:cNvGraphicFramePr>
            <a:graphicFrameLocks noGrp="1"/>
          </p:cNvGraphicFramePr>
          <p:nvPr>
            <p:extLst>
              <p:ext uri="{D42A27DB-BD31-4B8C-83A1-F6EECF244321}">
                <p14:modId xmlns:p14="http://schemas.microsoft.com/office/powerpoint/2010/main" val="1655332280"/>
              </p:ext>
            </p:extLst>
          </p:nvPr>
        </p:nvGraphicFramePr>
        <p:xfrm>
          <a:off x="674713" y="2636838"/>
          <a:ext cx="7857727" cy="3309465"/>
        </p:xfrm>
        <a:graphic>
          <a:graphicData uri="http://schemas.openxmlformats.org/drawingml/2006/table">
            <a:tbl>
              <a:tblPr firstRow="1" bandRow="1">
                <a:tableStyleId>{5C22544A-7EE6-4342-B048-85BDC9FD1C3A}</a:tableStyleId>
              </a:tblPr>
              <a:tblGrid>
                <a:gridCol w="251010">
                  <a:extLst>
                    <a:ext uri="{9D8B030D-6E8A-4147-A177-3AD203B41FA5}">
                      <a16:colId xmlns:a16="http://schemas.microsoft.com/office/drawing/2014/main" val="20000"/>
                    </a:ext>
                  </a:extLst>
                </a:gridCol>
                <a:gridCol w="2006662">
                  <a:extLst>
                    <a:ext uri="{9D8B030D-6E8A-4147-A177-3AD203B41FA5}">
                      <a16:colId xmlns:a16="http://schemas.microsoft.com/office/drawing/2014/main" val="20001"/>
                    </a:ext>
                  </a:extLst>
                </a:gridCol>
                <a:gridCol w="5600055">
                  <a:extLst>
                    <a:ext uri="{9D8B030D-6E8A-4147-A177-3AD203B41FA5}">
                      <a16:colId xmlns:a16="http://schemas.microsoft.com/office/drawing/2014/main" val="20002"/>
                    </a:ext>
                  </a:extLst>
                </a:gridCol>
              </a:tblGrid>
              <a:tr h="275444">
                <a:tc gridSpan="2">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保 護 者 の 職 業 形 態</a:t>
                      </a:r>
                    </a:p>
                  </a:txBody>
                  <a:tcPr marL="91450" marR="91450" marT="35998" marB="45717"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tc hMerge="1">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申    込    に    必    要    な    書    類</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BF7"/>
                    </a:solidFill>
                  </a:tcPr>
                </a:tc>
                <a:extLst>
                  <a:ext uri="{0D108BD9-81ED-4DB2-BD59-A6C34878D82A}">
                    <a16:rowId xmlns:a16="http://schemas.microsoft.com/office/drawing/2014/main" val="10000"/>
                  </a:ext>
                </a:extLst>
              </a:tr>
              <a:tr h="899949">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（サラリーマンなど）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・令和５年度 給与所得等にかかる市（町村）民税・ 府民税　</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特別徴収税額の決定・変更通知書（納税義務者用）</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1"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（＊）５月下旬から６月上旬に、勤務先から交付されたものです。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非課税の方についても、交付されています。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9036">
                <a:tc>
                  <a:txBody>
                    <a:bodyPr/>
                    <a:lstStyle/>
                    <a:p>
                      <a:pPr algn="ctr"/>
                      <a:r>
                        <a:rPr kumimoji="1" lang="en-US" altLang="ja-JP" sz="1200" b="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給与収入以外の方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（自営業者など）</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・令和５年度 市（町村）民税・ 府民税  納税通知書兼税額決定</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充当</a:t>
                      </a:r>
                      <a:r>
                        <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通知書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200" b="1" u="none"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00" b="1" u="none"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（＊）６月中に市町村の税務担当課から送付されたものです。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お住まいの地域により、非課税の方には送付されていない場合があります。</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9036">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３</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・上の１及び２の証明書</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　が提出できない方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・住民税が非課税等の方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・令和５年度 市（町村）民税・ 府民税課税証明書</a:t>
                      </a:r>
                      <a:endParaRPr kumimoji="1" lang="en-US" altLang="ja-JP" sz="1200" b="1"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u="none"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（＊）市区町村の窓口で交付をうけてください。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（市区町村により証明書の名称が異なります。）</a:t>
                      </a: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56000">
                <a:tc>
                  <a:txBody>
                    <a:bodyPr/>
                    <a:lstStyle/>
                    <a:p>
                      <a:pPr algn="ctr"/>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４</a:t>
                      </a:r>
                    </a:p>
                  </a:txBody>
                  <a:tcPr marL="91450" marR="91450" marT="35998" marB="45717"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生活保護世帯の方</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35998" marB="45717" anchor="ctr">
                    <a:lnL w="31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1" u="none" dirty="0">
                          <a:solidFill>
                            <a:schemeClr val="tx1"/>
                          </a:solidFill>
                          <a:latin typeface="HG丸ｺﾞｼｯｸM-PRO" panose="020F0600000000000000" pitchFamily="50" charset="-128"/>
                          <a:ea typeface="HG丸ｺﾞｼｯｸM-PRO" panose="020F0600000000000000" pitchFamily="50" charset="-128"/>
                        </a:rPr>
                        <a:t> ・生活保護受給（適用）証明書</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当会に提出する日から</a:t>
                      </a:r>
                      <a:r>
                        <a:rPr kumimoji="1" lang="en-US" altLang="ja-JP" sz="950" b="0" u="wavy" baseline="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950" b="0" u="wavy" baseline="0" dirty="0">
                          <a:solidFill>
                            <a:schemeClr val="tx1"/>
                          </a:solidFill>
                          <a:latin typeface="HG丸ｺﾞｼｯｸM-PRO" panose="020F0600000000000000" pitchFamily="50" charset="-128"/>
                          <a:ea typeface="HG丸ｺﾞｼｯｸM-PRO" panose="020F0600000000000000" pitchFamily="50" charset="-128"/>
                        </a:rPr>
                        <a:t>ケ月以内に発行されたもの</a:t>
                      </a:r>
                      <a:r>
                        <a:rPr kumimoji="1" lang="ja-JP" altLang="en-US" sz="950" b="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95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2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（＊）住所地の市区町村福祉事務所等で交付を受けてください。</a:t>
                      </a: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100" b="1" u="none"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100" b="1" u="sng" dirty="0">
                          <a:solidFill>
                            <a:srgbClr val="FF0000"/>
                          </a:solidFill>
                          <a:latin typeface="HG丸ｺﾞｼｯｸM-PRO" panose="020F0600000000000000" pitchFamily="50" charset="-128"/>
                          <a:ea typeface="HG丸ｺﾞｼｯｸM-PRO" panose="020F0600000000000000" pitchFamily="50" charset="-128"/>
                        </a:rPr>
                        <a:t>注）証明書には、生徒及び保護者（父母等）の氏名の記載が必要です。</a:t>
                      </a:r>
                      <a:endParaRPr kumimoji="1" lang="en-US" altLang="ja-JP" sz="1100" b="1" u="sng" dirty="0">
                        <a:solidFill>
                          <a:srgbClr val="FF0000"/>
                        </a:solidFill>
                        <a:latin typeface="HG丸ｺﾞｼｯｸM-PRO" panose="020F0600000000000000" pitchFamily="50" charset="-128"/>
                        <a:ea typeface="HG丸ｺﾞｼｯｸM-PRO" panose="020F0600000000000000" pitchFamily="50" charset="-128"/>
                      </a:endParaRPr>
                    </a:p>
                  </a:txBody>
                  <a:tcPr marL="91450" marR="91450" marT="35998" marB="45717"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正方形/長方形 1">
            <a:extLst>
              <a:ext uri="{FF2B5EF4-FFF2-40B4-BE49-F238E27FC236}">
                <a16:creationId xmlns:a16="http://schemas.microsoft.com/office/drawing/2014/main" id="{6A435B46-AD8E-BC0D-47A9-EAEC5226B201}"/>
              </a:ext>
            </a:extLst>
          </p:cNvPr>
          <p:cNvSpPr/>
          <p:nvPr/>
        </p:nvSpPr>
        <p:spPr>
          <a:xfrm>
            <a:off x="1559884" y="765672"/>
            <a:ext cx="288032" cy="280491"/>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400" b="1" dirty="0">
                <a:solidFill>
                  <a:schemeClr val="tx1"/>
                </a:solidFill>
              </a:rPr>
              <a:t>Ⅽ</a:t>
            </a:r>
            <a:endParaRPr kumimoji="1" lang="ja-JP" altLang="en-US" sz="1400" b="1" dirty="0">
              <a:solidFill>
                <a:schemeClr val="tx1"/>
              </a:solidFill>
            </a:endParaRPr>
          </a:p>
        </p:txBody>
      </p:sp>
    </p:spTree>
    <p:extLst>
      <p:ext uri="{BB962C8B-B14F-4D97-AF65-F5344CB8AC3E}">
        <p14:creationId xmlns:p14="http://schemas.microsoft.com/office/powerpoint/2010/main" val="144864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グループ化 53">
            <a:extLst>
              <a:ext uri="{FF2B5EF4-FFF2-40B4-BE49-F238E27FC236}">
                <a16:creationId xmlns:a16="http://schemas.microsoft.com/office/drawing/2014/main" id="{899C3814-3A82-46A2-A57C-DB2AA2C8DF12}"/>
              </a:ext>
            </a:extLst>
          </p:cNvPr>
          <p:cNvGrpSpPr>
            <a:grpSpLocks/>
          </p:cNvGrpSpPr>
          <p:nvPr/>
        </p:nvGrpSpPr>
        <p:grpSpPr bwMode="auto">
          <a:xfrm>
            <a:off x="0" y="3175"/>
            <a:ext cx="9144000" cy="6738938"/>
            <a:chOff x="-1" y="0"/>
            <a:chExt cx="9144001" cy="6737471"/>
          </a:xfrm>
        </p:grpSpPr>
        <p:grpSp>
          <p:nvGrpSpPr>
            <p:cNvPr id="31769" name="グループ化 54">
              <a:extLst>
                <a:ext uri="{FF2B5EF4-FFF2-40B4-BE49-F238E27FC236}">
                  <a16:creationId xmlns:a16="http://schemas.microsoft.com/office/drawing/2014/main" id="{E4E32B98-97B3-4828-AD28-25FEC3BD426A}"/>
                </a:ext>
              </a:extLst>
            </p:cNvPr>
            <p:cNvGrpSpPr>
              <a:grpSpLocks/>
            </p:cNvGrpSpPr>
            <p:nvPr/>
          </p:nvGrpSpPr>
          <p:grpSpPr bwMode="auto">
            <a:xfrm>
              <a:off x="-1" y="0"/>
              <a:ext cx="9144001" cy="6737471"/>
              <a:chOff x="-1" y="0"/>
              <a:chExt cx="9144001" cy="6737471"/>
            </a:xfrm>
          </p:grpSpPr>
          <p:grpSp>
            <p:nvGrpSpPr>
              <p:cNvPr id="31771" name="グループ化 56">
                <a:extLst>
                  <a:ext uri="{FF2B5EF4-FFF2-40B4-BE49-F238E27FC236}">
                    <a16:creationId xmlns:a16="http://schemas.microsoft.com/office/drawing/2014/main" id="{B55D42D3-7059-4876-8CCA-D13BB1429956}"/>
                  </a:ext>
                </a:extLst>
              </p:cNvPr>
              <p:cNvGrpSpPr>
                <a:grpSpLocks/>
              </p:cNvGrpSpPr>
              <p:nvPr/>
            </p:nvGrpSpPr>
            <p:grpSpPr bwMode="auto">
              <a:xfrm>
                <a:off x="-1" y="0"/>
                <a:ext cx="9144001" cy="584680"/>
                <a:chOff x="-1" y="0"/>
                <a:chExt cx="9144001" cy="584680"/>
              </a:xfrm>
            </p:grpSpPr>
            <p:pic>
              <p:nvPicPr>
                <p:cNvPr id="31775" name="図 60">
                  <a:extLst>
                    <a:ext uri="{FF2B5EF4-FFF2-40B4-BE49-F238E27FC236}">
                      <a16:creationId xmlns:a16="http://schemas.microsoft.com/office/drawing/2014/main" id="{D656FC66-9E3D-4F8D-8035-64A0EAB19AD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F46ADBCF-22BD-49A5-8579-DFBD751A3E4F}"/>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F0054913-8308-4077-8EAF-7BCDB4A0C866}"/>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ACBD909D-10AD-4AC8-8A95-DCD24209138F}"/>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1772" name="グループ化 57">
                <a:extLst>
                  <a:ext uri="{FF2B5EF4-FFF2-40B4-BE49-F238E27FC236}">
                    <a16:creationId xmlns:a16="http://schemas.microsoft.com/office/drawing/2014/main" id="{90A5EE34-FD54-44C1-A119-2B42172FEC08}"/>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7F17F957-1717-48F8-AFFC-27A809F815F7}"/>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A79CFC17-9F0F-4EEE-BC83-43DD97740BC2}"/>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1A0D53EE-41AA-4A60-B323-4F30046FD269}"/>
                </a:ext>
              </a:extLst>
            </p:cNvPr>
            <p:cNvSpPr/>
            <p:nvPr/>
          </p:nvSpPr>
          <p:spPr>
            <a:xfrm>
              <a:off x="8411745" y="6301003"/>
              <a:ext cx="705268"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23</a:t>
              </a:r>
            </a:p>
          </p:txBody>
        </p:sp>
      </p:grpSp>
      <p:sp>
        <p:nvSpPr>
          <p:cNvPr id="28" name="四角形: 角を丸くする 27">
            <a:extLst>
              <a:ext uri="{FF2B5EF4-FFF2-40B4-BE49-F238E27FC236}">
                <a16:creationId xmlns:a16="http://schemas.microsoft.com/office/drawing/2014/main" id="{F0E6353E-2D7E-4A82-AE4D-00BD76259C93}"/>
              </a:ext>
            </a:extLst>
          </p:cNvPr>
          <p:cNvSpPr/>
          <p:nvPr/>
        </p:nvSpPr>
        <p:spPr>
          <a:xfrm>
            <a:off x="250825" y="92869"/>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00D87B41-A888-4B5B-B66F-537C952565E1}"/>
              </a:ext>
            </a:extLst>
          </p:cNvPr>
          <p:cNvSpPr/>
          <p:nvPr/>
        </p:nvSpPr>
        <p:spPr>
          <a:xfrm>
            <a:off x="862013" y="65088"/>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1749" name="縦書きテキスト プレースホルダー 2">
            <a:extLst>
              <a:ext uri="{FF2B5EF4-FFF2-40B4-BE49-F238E27FC236}">
                <a16:creationId xmlns:a16="http://schemas.microsoft.com/office/drawing/2014/main" id="{21B1118B-0E48-44A6-8F0F-2060FA5BCBC0}"/>
              </a:ext>
            </a:extLst>
          </p:cNvPr>
          <p:cNvSpPr txBox="1">
            <a:spLocks noChangeArrowheads="1"/>
          </p:cNvSpPr>
          <p:nvPr/>
        </p:nvSpPr>
        <p:spPr bwMode="auto">
          <a:xfrm>
            <a:off x="250825" y="549275"/>
            <a:ext cx="85312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① 保護者の収入に関する証明書等</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次の事情に該当する場合は、収入に関する証明書に加えて次の書類が必要です。</a:t>
            </a: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graphicFrame>
        <p:nvGraphicFramePr>
          <p:cNvPr id="22" name="表 21">
            <a:extLst>
              <a:ext uri="{FF2B5EF4-FFF2-40B4-BE49-F238E27FC236}">
                <a16:creationId xmlns:a16="http://schemas.microsoft.com/office/drawing/2014/main" id="{07D2EC0E-E0F3-4DD2-A8D9-149B306A928F}"/>
              </a:ext>
            </a:extLst>
          </p:cNvPr>
          <p:cNvGraphicFramePr>
            <a:graphicFrameLocks noGrp="1"/>
          </p:cNvGraphicFramePr>
          <p:nvPr>
            <p:extLst>
              <p:ext uri="{D42A27DB-BD31-4B8C-83A1-F6EECF244321}">
                <p14:modId xmlns:p14="http://schemas.microsoft.com/office/powerpoint/2010/main" val="164606808"/>
              </p:ext>
            </p:extLst>
          </p:nvPr>
        </p:nvGraphicFramePr>
        <p:xfrm>
          <a:off x="457200" y="1484313"/>
          <a:ext cx="8229600" cy="3103713"/>
        </p:xfrm>
        <a:graphic>
          <a:graphicData uri="http://schemas.openxmlformats.org/drawingml/2006/table">
            <a:tbl>
              <a:tblPr firstRow="1" bandRow="1">
                <a:tableStyleId>{5C22544A-7EE6-4342-B048-85BDC9FD1C3A}</a:tableStyleId>
              </a:tblPr>
              <a:tblGrid>
                <a:gridCol w="3837120">
                  <a:extLst>
                    <a:ext uri="{9D8B030D-6E8A-4147-A177-3AD203B41FA5}">
                      <a16:colId xmlns:a16="http://schemas.microsoft.com/office/drawing/2014/main" val="20000"/>
                    </a:ext>
                  </a:extLst>
                </a:gridCol>
                <a:gridCol w="4392480">
                  <a:extLst>
                    <a:ext uri="{9D8B030D-6E8A-4147-A177-3AD203B41FA5}">
                      <a16:colId xmlns:a16="http://schemas.microsoft.com/office/drawing/2014/main" val="20001"/>
                    </a:ext>
                  </a:extLst>
                </a:gridCol>
              </a:tblGrid>
              <a:tr h="295713">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事　　情　　内　　容</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必　　要　　書　　類</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EBF7"/>
                    </a:solidFill>
                  </a:tcPr>
                </a:tc>
                <a:extLst>
                  <a:ext uri="{0D108BD9-81ED-4DB2-BD59-A6C34878D82A}">
                    <a16:rowId xmlns:a16="http://schemas.microsoft.com/office/drawing/2014/main" val="10000"/>
                  </a:ext>
                </a:extLst>
              </a:tr>
              <a:tr h="1188000">
                <a:tc>
                  <a:txBody>
                    <a:bodyPr/>
                    <a:lstStyle/>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ひとり親家庭の場合</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収入に関する証明書でひとり親が確認できな</a:t>
                      </a:r>
                      <a:endParaRPr kumimoji="1" lang="en-US" altLang="ja-JP" sz="1350" b="0"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　い場合　（本人該当区分の</a:t>
                      </a:r>
                      <a:r>
                        <a:rPr kumimoji="1" lang="ja-JP" altLang="en-US" sz="1350" b="0" u="sng" dirty="0">
                          <a:solidFill>
                            <a:schemeClr val="tx1"/>
                          </a:solidFill>
                          <a:latin typeface="HG丸ｺﾞｼｯｸM-PRO" panose="020F0600000000000000" pitchFamily="50" charset="-128"/>
                          <a:ea typeface="HG丸ｺﾞｼｯｸM-PRO" panose="020F0600000000000000" pitchFamily="50" charset="-128"/>
                        </a:rPr>
                        <a:t>寡婦・ひとり親欄</a:t>
                      </a:r>
                      <a:endParaRPr kumimoji="1" lang="en-US" altLang="ja-JP" sz="1350" b="0" u="sng" dirty="0">
                        <a:solidFill>
                          <a:schemeClr val="tx1"/>
                        </a:solidFill>
                        <a:latin typeface="HG丸ｺﾞｼｯｸM-PRO" panose="020F0600000000000000" pitchFamily="50" charset="-128"/>
                        <a:ea typeface="HG丸ｺﾞｼｯｸM-PRO" panose="020F0600000000000000" pitchFamily="50" charset="-128"/>
                      </a:endParaRPr>
                    </a:p>
                    <a:p>
                      <a:pPr algn="l">
                        <a:lnSpc>
                          <a:spcPts val="1800"/>
                        </a:lnSpc>
                      </a:pPr>
                      <a:r>
                        <a:rPr kumimoji="1" lang="ja-JP" altLang="en-US" sz="1350" b="0" u="none"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50" b="0" u="sng" dirty="0">
                          <a:solidFill>
                            <a:schemeClr val="tx1"/>
                          </a:solidFill>
                          <a:latin typeface="HG丸ｺﾞｼｯｸM-PRO" panose="020F0600000000000000" pitchFamily="50" charset="-128"/>
                          <a:ea typeface="HG丸ｺﾞｼｯｸM-PRO" panose="020F0600000000000000" pitchFamily="50" charset="-128"/>
                        </a:rPr>
                        <a:t>に＊印や★印等が表示されていない場合</a:t>
                      </a:r>
                      <a:r>
                        <a:rPr kumimoji="1" lang="ja-JP" altLang="en-US" sz="1350" b="0" dirty="0">
                          <a:solidFill>
                            <a:schemeClr val="tx1"/>
                          </a:solidFill>
                          <a:latin typeface="HG丸ｺﾞｼｯｸM-PRO" panose="020F0600000000000000" pitchFamily="50" charset="-128"/>
                          <a:ea typeface="HG丸ｺﾞｼｯｸM-PRO" panose="020F0600000000000000" pitchFamily="50" charset="-128"/>
                        </a:rPr>
                        <a:t>）</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ひとり親家庭医療証</a:t>
                      </a:r>
                      <a:r>
                        <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のコピー</a:t>
                      </a:r>
                      <a:endParaRPr kumimoji="1" lang="en-US" altLang="ja-JP" sz="1400" b="1" u="sng"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又は</a:t>
                      </a:r>
                      <a:endParaRPr kumimoji="1" lang="en-US" altLang="ja-JP" sz="1400" b="0"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300" b="0"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u="sng" dirty="0">
                          <a:solidFill>
                            <a:schemeClr val="tx1"/>
                          </a:solidFill>
                          <a:latin typeface="HG丸ｺﾞｼｯｸM-PRO" panose="020F0600000000000000" pitchFamily="50" charset="-128"/>
                          <a:ea typeface="HG丸ｺﾞｼｯｸM-PRO" panose="020F0600000000000000" pitchFamily="50" charset="-128"/>
                        </a:rPr>
                        <a:t>続柄を表示した世帯全員の住民票の原本 </a:t>
                      </a:r>
                      <a:endParaRPr kumimoji="1" lang="en-US" altLang="ja-JP" sz="1400" b="0" u="none"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海外勤務などで、住民税が非課税の場合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・令和４年中の給与支払証明書</a:t>
                      </a:r>
                      <a:r>
                        <a:rPr kumimoji="1" lang="ja-JP" altLang="en-US" sz="1300" b="0" dirty="0">
                          <a:solidFill>
                            <a:schemeClr val="tx1"/>
                          </a:solidFill>
                          <a:latin typeface="HG丸ｺﾞｼｯｸM-PRO" panose="020F0600000000000000" pitchFamily="50" charset="-128"/>
                          <a:ea typeface="HG丸ｺﾞｼｯｸM-PRO" panose="020F0600000000000000" pitchFamily="50" charset="-128"/>
                        </a:rPr>
                        <a:t>（育英会所定の様式）</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8000">
                <a:tc>
                  <a:txBody>
                    <a:bodyPr/>
                    <a:lstStyle/>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解雇等による失職・転職、</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その他著しい収入減が見込まれる場合</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・申込時から１年以内に交付された</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雇用保険受給</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資格者証</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又は</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離職票（証明書）</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のコピー</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・退職日までの源泉徴収票</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l"/>
                      <a:endParaRPr kumimoji="1" lang="en-US" altLang="ja-JP" sz="400" b="1" dirty="0">
                        <a:solidFill>
                          <a:schemeClr val="tx1"/>
                        </a:solidFill>
                        <a:latin typeface="HG丸ｺﾞｼｯｸM-PRO" panose="020F0600000000000000" pitchFamily="50" charset="-128"/>
                        <a:ea typeface="HG丸ｺﾞｼｯｸM-PRO" panose="020F0600000000000000" pitchFamily="50" charset="-128"/>
                      </a:endParaRPr>
                    </a:p>
                    <a:p>
                      <a:pPr algn="l"/>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・今年の収入見込証明書等</a:t>
                      </a:r>
                    </a:p>
                  </a:txBody>
                  <a:tcPr marL="91450" marR="91450" marT="25199"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4" name="四角形: 角を丸くする 23">
            <a:extLst>
              <a:ext uri="{FF2B5EF4-FFF2-40B4-BE49-F238E27FC236}">
                <a16:creationId xmlns:a16="http://schemas.microsoft.com/office/drawing/2014/main" id="{E0340569-566C-4DC7-84A1-C6DF030DC7C1}"/>
              </a:ext>
            </a:extLst>
          </p:cNvPr>
          <p:cNvSpPr/>
          <p:nvPr/>
        </p:nvSpPr>
        <p:spPr>
          <a:xfrm>
            <a:off x="755576" y="5162187"/>
            <a:ext cx="7656169" cy="1075125"/>
          </a:xfrm>
          <a:prstGeom prst="roundRect">
            <a:avLst>
              <a:gd name="adj" fmla="val 12711"/>
            </a:avLst>
          </a:prstGeom>
          <a:solidFill>
            <a:srgbClr val="DBEEF4"/>
          </a:solidFill>
          <a:ln w="38100" cmpd="sng">
            <a:solidFill>
              <a:srgbClr val="42A7C6"/>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anchor="ctr"/>
          <a:lstStyle/>
          <a:p>
            <a:pPr eaLnBrk="1" fontAlgn="auto" hangingPunct="1">
              <a:lnSpc>
                <a:spcPts val="2000"/>
              </a:lnSpc>
              <a:spcBef>
                <a:spcPts val="0"/>
              </a:spcBef>
              <a:spcAft>
                <a:spcPts val="0"/>
              </a:spcAft>
              <a:defRPr/>
            </a:pPr>
            <a:r>
              <a:rPr lang="ja-JP" altLang="en-US" sz="1400" b="1" spc="100" dirty="0">
                <a:solidFill>
                  <a:schemeClr val="tx1"/>
                </a:solidFill>
                <a:latin typeface="HG丸ｺﾞｼｯｸM-PRO" panose="020F0600000000000000" pitchFamily="50" charset="-128"/>
                <a:ea typeface="HG丸ｺﾞｼｯｸM-PRO" panose="020F0600000000000000" pitchFamily="50" charset="-128"/>
              </a:rPr>
              <a:t>　ひとり親家庭の場合は、</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の「寡婦・ひとり親」欄に記号</a:t>
            </a: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が</a:t>
            </a:r>
            <a:endParaRPr lang="en-US" altLang="ja-JP" sz="1400" spc="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　あるか（次ページ以降参照）、ない場合は</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ひとり親家庭医療証</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のコピー</a:t>
            </a: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、又は</a:t>
            </a:r>
            <a:endParaRPr lang="en-US" altLang="ja-JP" sz="1400" spc="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　</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u="sng" spc="100" dirty="0">
                <a:solidFill>
                  <a:schemeClr val="tx1"/>
                </a:solidFill>
                <a:latin typeface="HG丸ｺﾞｼｯｸM-PRO" panose="020F0600000000000000" pitchFamily="50" charset="-128"/>
                <a:ea typeface="HG丸ｺﾞｼｯｸM-PRO" panose="020F0600000000000000" pitchFamily="50" charset="-128"/>
              </a:rPr>
              <a:t>続柄が表示されている世帯全員の住民票の原本</a:t>
            </a:r>
            <a:r>
              <a:rPr lang="en-US" altLang="ja-JP" sz="1400" b="1" u="sng" spc="1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spc="100" dirty="0">
                <a:solidFill>
                  <a:schemeClr val="tx1"/>
                </a:solidFill>
                <a:latin typeface="HG丸ｺﾞｼｯｸM-PRO" panose="020F0600000000000000" pitchFamily="50" charset="-128"/>
                <a:ea typeface="HG丸ｺﾞｼｯｸM-PRO" panose="020F0600000000000000" pitchFamily="50" charset="-128"/>
              </a:rPr>
              <a:t>の提出が必要です。</a:t>
            </a:r>
            <a:endParaRPr lang="en-US" altLang="ja-JP" sz="1400" b="1" spc="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F1779164-625C-4EE9-93C2-28C6E692282B}"/>
              </a:ext>
            </a:extLst>
          </p:cNvPr>
          <p:cNvSpPr/>
          <p:nvPr/>
        </p:nvSpPr>
        <p:spPr>
          <a:xfrm>
            <a:off x="1050925" y="4868863"/>
            <a:ext cx="7050088" cy="360362"/>
          </a:xfrm>
          <a:prstGeom prst="roundRect">
            <a:avLst/>
          </a:prstGeom>
          <a:solidFill>
            <a:srgbClr val="FF0000"/>
          </a:solidFill>
          <a:ln w="44450" cmpd="dbl">
            <a:gradFill flip="none" rotWithShape="1">
              <a:gsLst>
                <a:gs pos="0">
                  <a:schemeClr val="bg1"/>
                </a:gs>
                <a:gs pos="0">
                  <a:schemeClr val="accent1">
                    <a:lumMod val="45000"/>
                    <a:lumOff val="55000"/>
                  </a:schemeClr>
                </a:gs>
                <a:gs pos="0">
                  <a:schemeClr val="accent1">
                    <a:lumMod val="45000"/>
                    <a:lumOff val="55000"/>
                  </a:schemeClr>
                </a:gs>
                <a:gs pos="0">
                  <a:srgbClr val="FFFF00"/>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500" b="1" dirty="0">
                <a:solidFill>
                  <a:schemeClr val="bg1"/>
                </a:solidFill>
                <a:latin typeface="HG丸ｺﾞｼｯｸM-PRO" panose="020F0600000000000000" pitchFamily="50" charset="-128"/>
                <a:ea typeface="HG丸ｺﾞｼｯｸM-PRO" panose="020F0600000000000000" pitchFamily="50" charset="-128"/>
              </a:rPr>
              <a:t>ひとり親家庭（母子・父子世帯）の提出書類不備が多く見られます！</a:t>
            </a:r>
            <a:endParaRPr lang="en-US" altLang="ja-JP" sz="1500" b="1" dirty="0">
              <a:solidFill>
                <a:schemeClr val="bg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B8802D9-A4CF-4EEE-9DA8-AF1D732A3AC6}"/>
              </a:ext>
            </a:extLst>
          </p:cNvPr>
          <p:cNvPicPr>
            <a:picLocks noChangeAspect="1"/>
          </p:cNvPicPr>
          <p:nvPr/>
        </p:nvPicPr>
        <p:blipFill>
          <a:blip r:embed="rId2" cstate="print"/>
          <a:stretch>
            <a:fillRect/>
          </a:stretch>
        </p:blipFill>
        <p:spPr>
          <a:xfrm>
            <a:off x="648841" y="1916113"/>
            <a:ext cx="7980363" cy="1570037"/>
          </a:xfrm>
          <a:prstGeom prst="rect">
            <a:avLst/>
          </a:prstGeom>
          <a:ln w="6350">
            <a:solidFill>
              <a:schemeClr val="tx1"/>
            </a:solidFill>
          </a:ln>
          <a:effectLst>
            <a:outerShdw blurRad="50800" dist="38100" dir="2700000" algn="tl" rotWithShape="0">
              <a:prstClr val="black">
                <a:alpha val="40000"/>
              </a:prstClr>
            </a:outerShdw>
          </a:effectLst>
        </p:spPr>
      </p:pic>
      <p:grpSp>
        <p:nvGrpSpPr>
          <p:cNvPr id="32771" name="グループ化 53">
            <a:extLst>
              <a:ext uri="{FF2B5EF4-FFF2-40B4-BE49-F238E27FC236}">
                <a16:creationId xmlns:a16="http://schemas.microsoft.com/office/drawing/2014/main" id="{25C7AA2B-81DC-4459-A1E9-8D5819DD6F34}"/>
              </a:ext>
            </a:extLst>
          </p:cNvPr>
          <p:cNvGrpSpPr>
            <a:grpSpLocks/>
          </p:cNvGrpSpPr>
          <p:nvPr/>
        </p:nvGrpSpPr>
        <p:grpSpPr bwMode="auto">
          <a:xfrm>
            <a:off x="0" y="3175"/>
            <a:ext cx="9144000" cy="6738938"/>
            <a:chOff x="-1" y="0"/>
            <a:chExt cx="9144001" cy="6737471"/>
          </a:xfrm>
        </p:grpSpPr>
        <p:grpSp>
          <p:nvGrpSpPr>
            <p:cNvPr id="32784" name="グループ化 54">
              <a:extLst>
                <a:ext uri="{FF2B5EF4-FFF2-40B4-BE49-F238E27FC236}">
                  <a16:creationId xmlns:a16="http://schemas.microsoft.com/office/drawing/2014/main" id="{50976F4C-6129-4065-A74F-D2E84F3CE3BE}"/>
                </a:ext>
              </a:extLst>
            </p:cNvPr>
            <p:cNvGrpSpPr>
              <a:grpSpLocks/>
            </p:cNvGrpSpPr>
            <p:nvPr/>
          </p:nvGrpSpPr>
          <p:grpSpPr bwMode="auto">
            <a:xfrm>
              <a:off x="-1" y="0"/>
              <a:ext cx="9144001" cy="6737471"/>
              <a:chOff x="-1" y="0"/>
              <a:chExt cx="9144001" cy="6737471"/>
            </a:xfrm>
          </p:grpSpPr>
          <p:grpSp>
            <p:nvGrpSpPr>
              <p:cNvPr id="32786" name="グループ化 56">
                <a:extLst>
                  <a:ext uri="{FF2B5EF4-FFF2-40B4-BE49-F238E27FC236}">
                    <a16:creationId xmlns:a16="http://schemas.microsoft.com/office/drawing/2014/main" id="{5382A26D-AF4F-4539-B3BA-A664BFCB55DC}"/>
                  </a:ext>
                </a:extLst>
              </p:cNvPr>
              <p:cNvGrpSpPr>
                <a:grpSpLocks/>
              </p:cNvGrpSpPr>
              <p:nvPr/>
            </p:nvGrpSpPr>
            <p:grpSpPr bwMode="auto">
              <a:xfrm>
                <a:off x="-1" y="0"/>
                <a:ext cx="9144001" cy="584680"/>
                <a:chOff x="-1" y="0"/>
                <a:chExt cx="9144001" cy="584680"/>
              </a:xfrm>
            </p:grpSpPr>
            <p:pic>
              <p:nvPicPr>
                <p:cNvPr id="32790" name="図 60">
                  <a:extLst>
                    <a:ext uri="{FF2B5EF4-FFF2-40B4-BE49-F238E27FC236}">
                      <a16:creationId xmlns:a16="http://schemas.microsoft.com/office/drawing/2014/main" id="{8A5AF6DC-5FF6-4BF3-8F07-265A33A6D9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7D78B6BF-BE56-4399-9CBA-71366B9C5FE0}"/>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288C2F07-6FD2-48AB-BDD3-C5B4A8F63F9D}"/>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1E905BF0-0BE5-4BB1-A369-C59D95E1941F}"/>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2787" name="グループ化 57">
                <a:extLst>
                  <a:ext uri="{FF2B5EF4-FFF2-40B4-BE49-F238E27FC236}">
                    <a16:creationId xmlns:a16="http://schemas.microsoft.com/office/drawing/2014/main" id="{0B233D07-D19D-498E-810C-B305BA4C7BA4}"/>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71DB9FE9-3808-4EE7-B2B4-6BCA3C59FA54}"/>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0488868D-E8D1-4861-846F-C9889008F8C3}"/>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A6235248-DC80-40BB-9684-6138E50E7781}"/>
                </a:ext>
              </a:extLst>
            </p:cNvPr>
            <p:cNvSpPr/>
            <p:nvPr/>
          </p:nvSpPr>
          <p:spPr>
            <a:xfrm>
              <a:off x="8388424" y="6301003"/>
              <a:ext cx="728589"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24</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0AD3FFEC-D75D-4978-B293-72AC426C9BFC}"/>
              </a:ext>
            </a:extLst>
          </p:cNvPr>
          <p:cNvSpPr/>
          <p:nvPr/>
        </p:nvSpPr>
        <p:spPr>
          <a:xfrm>
            <a:off x="251005" y="107950"/>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76A7F430-2D25-4D63-9901-A7528D199A70}"/>
              </a:ext>
            </a:extLst>
          </p:cNvPr>
          <p:cNvSpPr/>
          <p:nvPr/>
        </p:nvSpPr>
        <p:spPr>
          <a:xfrm>
            <a:off x="720279" y="40755"/>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19" name="縦書きテキスト プレースホルダー 2">
            <a:extLst>
              <a:ext uri="{FF2B5EF4-FFF2-40B4-BE49-F238E27FC236}">
                <a16:creationId xmlns:a16="http://schemas.microsoft.com/office/drawing/2014/main" id="{CF89FC13-D7F4-418E-B660-5DA7C3BE80EE}"/>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１．給与収入の方（サラリーマンなど</a:t>
            </a:r>
            <a:r>
              <a:rPr lang="ja-JP" altLang="en-US" sz="1600" b="1" dirty="0">
                <a:latin typeface="HG丸ｺﾞｼｯｸM-PRO" panose="020F0600000000000000" pitchFamily="50" charset="-128"/>
                <a:ea typeface="HG丸ｺﾞｼｯｸM-PRO" panose="020F0600000000000000" pitchFamily="50" charset="-128"/>
              </a:rPr>
              <a:t>）</a:t>
            </a:r>
            <a:endParaRPr lang="en-US" altLang="zh-TW" sz="2000" dirty="0">
              <a:latin typeface="HG丸ｺﾞｼｯｸM-PRO" panose="020F0600000000000000" pitchFamily="50" charset="-128"/>
              <a:ea typeface="HG丸ｺﾞｼｯｸM-PRO" panose="020F0600000000000000" pitchFamily="50" charset="-128"/>
            </a:endParaRPr>
          </a:p>
        </p:txBody>
      </p:sp>
      <p:sp>
        <p:nvSpPr>
          <p:cNvPr id="26" name="吹き出し: 四角形 25">
            <a:extLst>
              <a:ext uri="{FF2B5EF4-FFF2-40B4-BE49-F238E27FC236}">
                <a16:creationId xmlns:a16="http://schemas.microsoft.com/office/drawing/2014/main" id="{D2C43A82-CE9A-4604-B504-3BA3D886DD78}"/>
              </a:ext>
            </a:extLst>
          </p:cNvPr>
          <p:cNvSpPr/>
          <p:nvPr/>
        </p:nvSpPr>
        <p:spPr>
          <a:xfrm>
            <a:off x="720279" y="4044950"/>
            <a:ext cx="4608512" cy="1806575"/>
          </a:xfrm>
          <a:prstGeom prst="wedgeRectCallout">
            <a:avLst>
              <a:gd name="adj1" fmla="val 19062"/>
              <a:gd name="adj2" fmla="val -104461"/>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四角形: 角を丸くする 26">
            <a:extLst>
              <a:ext uri="{FF2B5EF4-FFF2-40B4-BE49-F238E27FC236}">
                <a16:creationId xmlns:a16="http://schemas.microsoft.com/office/drawing/2014/main" id="{7CAE0D84-307C-434F-A1AA-EBC2802B5396}"/>
              </a:ext>
            </a:extLst>
          </p:cNvPr>
          <p:cNvSpPr/>
          <p:nvPr/>
        </p:nvSpPr>
        <p:spPr>
          <a:xfrm>
            <a:off x="2915791" y="2649538"/>
            <a:ext cx="1189038" cy="376237"/>
          </a:xfrm>
          <a:prstGeom prst="roundRect">
            <a:avLst>
              <a:gd name="adj" fmla="val 702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pic>
        <p:nvPicPr>
          <p:cNvPr id="32778" name="図 2">
            <a:extLst>
              <a:ext uri="{FF2B5EF4-FFF2-40B4-BE49-F238E27FC236}">
                <a16:creationId xmlns:a16="http://schemas.microsoft.com/office/drawing/2014/main" id="{F8C71941-167C-4EDE-8D54-703E778AF7E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179" y="4191000"/>
            <a:ext cx="418306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矢印: 折線 30">
            <a:extLst>
              <a:ext uri="{FF2B5EF4-FFF2-40B4-BE49-F238E27FC236}">
                <a16:creationId xmlns:a16="http://schemas.microsoft.com/office/drawing/2014/main" id="{B8A014EF-89C4-4A49-9991-4C8A03AC8E63}"/>
              </a:ext>
            </a:extLst>
          </p:cNvPr>
          <p:cNvSpPr/>
          <p:nvPr/>
        </p:nvSpPr>
        <p:spPr>
          <a:xfrm rot="10800000">
            <a:off x="4655691" y="5157788"/>
            <a:ext cx="2303463" cy="411162"/>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2" name="四角形: 角を丸くする 31">
            <a:extLst>
              <a:ext uri="{FF2B5EF4-FFF2-40B4-BE49-F238E27FC236}">
                <a16:creationId xmlns:a16="http://schemas.microsoft.com/office/drawing/2014/main" id="{791C841F-0418-4656-8FD8-027004CE3E64}"/>
              </a:ext>
            </a:extLst>
          </p:cNvPr>
          <p:cNvSpPr/>
          <p:nvPr/>
        </p:nvSpPr>
        <p:spPr>
          <a:xfrm>
            <a:off x="5768529" y="5020469"/>
            <a:ext cx="2767012" cy="71278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2" name="四角形: 角を丸くする 1">
            <a:extLst>
              <a:ext uri="{FF2B5EF4-FFF2-40B4-BE49-F238E27FC236}">
                <a16:creationId xmlns:a16="http://schemas.microsoft.com/office/drawing/2014/main" id="{9DF5380A-074B-4963-9118-2FEB8D22C531}"/>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CD332495-6ACD-4FF1-890E-C05DCFB2A364}"/>
              </a:ext>
            </a:extLst>
          </p:cNvPr>
          <p:cNvSpPr/>
          <p:nvPr/>
        </p:nvSpPr>
        <p:spPr>
          <a:xfrm>
            <a:off x="2673770"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3" name="四角形: 角を丸くする 32">
            <a:extLst>
              <a:ext uri="{FF2B5EF4-FFF2-40B4-BE49-F238E27FC236}">
                <a16:creationId xmlns:a16="http://schemas.microsoft.com/office/drawing/2014/main" id="{82F056A0-6896-42E8-A485-F99DB7D2FD9E}"/>
              </a:ext>
            </a:extLst>
          </p:cNvPr>
          <p:cNvSpPr/>
          <p:nvPr/>
        </p:nvSpPr>
        <p:spPr>
          <a:xfrm>
            <a:off x="4181825" y="5328528"/>
            <a:ext cx="473866" cy="262647"/>
          </a:xfrm>
          <a:prstGeom prst="roundRect">
            <a:avLst>
              <a:gd name="adj" fmla="val 7022"/>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0" name="四角形: 角を丸くする 29">
            <a:extLst>
              <a:ext uri="{FF2B5EF4-FFF2-40B4-BE49-F238E27FC236}">
                <a16:creationId xmlns:a16="http://schemas.microsoft.com/office/drawing/2014/main" id="{48A1318B-D10F-4369-9242-E83C02EF5BA2}"/>
              </a:ext>
            </a:extLst>
          </p:cNvPr>
          <p:cNvSpPr/>
          <p:nvPr/>
        </p:nvSpPr>
        <p:spPr>
          <a:xfrm>
            <a:off x="4187379" y="4397375"/>
            <a:ext cx="460800" cy="1220788"/>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5" name="縦書きテキスト プレースホルダー 2">
            <a:extLst>
              <a:ext uri="{FF2B5EF4-FFF2-40B4-BE49-F238E27FC236}">
                <a16:creationId xmlns:a16="http://schemas.microsoft.com/office/drawing/2014/main" id="{B891C246-A599-4618-ABCA-67752307DFDF}"/>
              </a:ext>
            </a:extLst>
          </p:cNvPr>
          <p:cNvSpPr txBox="1">
            <a:spLocks noChangeArrowheads="1"/>
          </p:cNvSpPr>
          <p:nvPr/>
        </p:nvSpPr>
        <p:spPr bwMode="auto">
          <a:xfrm>
            <a:off x="107503" y="1557338"/>
            <a:ext cx="84280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・給与所得にかかる市民税・府民税  特別徴収税額の決定・変更通知書（見本）</a:t>
            </a:r>
            <a:r>
              <a:rPr lang="ja-JP" altLang="en-US" sz="1200" dirty="0">
                <a:latin typeface="HG丸ｺﾞｼｯｸM-PRO" panose="020F0600000000000000" pitchFamily="50" charset="-128"/>
                <a:ea typeface="HG丸ｺﾞｼｯｸM-PRO" panose="020F0600000000000000" pitchFamily="50" charset="-128"/>
              </a:rPr>
              <a:t>［大阪市の例］</a:t>
            </a:r>
            <a:endParaRPr lang="en-US" altLang="zh-TW"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FD89ABE4-CE7C-D49C-B006-47C3C7EDC682}"/>
              </a:ext>
            </a:extLst>
          </p:cNvPr>
          <p:cNvSpPr/>
          <p:nvPr/>
        </p:nvSpPr>
        <p:spPr>
          <a:xfrm>
            <a:off x="1030463" y="1926655"/>
            <a:ext cx="45719" cy="72008"/>
          </a:xfrm>
          <a:prstGeom prst="round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4" name="正方形/長方形 3">
            <a:extLst>
              <a:ext uri="{FF2B5EF4-FFF2-40B4-BE49-F238E27FC236}">
                <a16:creationId xmlns:a16="http://schemas.microsoft.com/office/drawing/2014/main" id="{51613145-2014-CBD7-B163-B28C3EB194F3}"/>
              </a:ext>
            </a:extLst>
          </p:cNvPr>
          <p:cNvSpPr/>
          <p:nvPr/>
        </p:nvSpPr>
        <p:spPr>
          <a:xfrm>
            <a:off x="5862192" y="3292476"/>
            <a:ext cx="77960" cy="64516"/>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0" name="縦書きテキスト プレースホルダー 2">
            <a:extLst>
              <a:ext uri="{FF2B5EF4-FFF2-40B4-BE49-F238E27FC236}">
                <a16:creationId xmlns:a16="http://schemas.microsoft.com/office/drawing/2014/main" id="{30AE95DC-BD4A-43F7-B298-30C33ED1A871}"/>
              </a:ext>
            </a:extLst>
          </p:cNvPr>
          <p:cNvSpPr txBox="1">
            <a:spLocks noChangeArrowheads="1"/>
          </p:cNvSpPr>
          <p:nvPr/>
        </p:nvSpPr>
        <p:spPr bwMode="auto">
          <a:xfrm>
            <a:off x="214313" y="1557338"/>
            <a:ext cx="5797550" cy="441325"/>
          </a:xfrm>
          <a:prstGeom prst="rect">
            <a:avLst/>
          </a:prstGeom>
          <a:solidFill>
            <a:schemeClr val="bg1"/>
          </a:solidFill>
          <a:ln>
            <a:noFill/>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・納税通知書兼税額（充当）通知書（見本）</a:t>
            </a:r>
            <a:r>
              <a:rPr lang="ja-JP" altLang="en-US" sz="1200" dirty="0">
                <a:latin typeface="HG丸ｺﾞｼｯｸM-PRO" panose="020F0600000000000000" pitchFamily="50" charset="-128"/>
                <a:ea typeface="HG丸ｺﾞｼｯｸM-PRO" panose="020F0600000000000000" pitchFamily="50" charset="-128"/>
              </a:rPr>
              <a:t>［大阪市の例］</a:t>
            </a:r>
            <a:endParaRPr lang="en-US" altLang="zh-TW"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2345B9F7-6A42-43C9-8C59-CF62CDA18C7C}"/>
              </a:ext>
            </a:extLst>
          </p:cNvPr>
          <p:cNvPicPr>
            <a:picLocks noChangeAspect="1"/>
          </p:cNvPicPr>
          <p:nvPr/>
        </p:nvPicPr>
        <p:blipFill>
          <a:blip r:embed="rId2" cstate="print"/>
          <a:stretch>
            <a:fillRect/>
          </a:stretch>
        </p:blipFill>
        <p:spPr>
          <a:xfrm>
            <a:off x="1187450" y="3679825"/>
            <a:ext cx="4916488" cy="2017713"/>
          </a:xfrm>
          <a:prstGeom prst="rect">
            <a:avLst/>
          </a:prstGeom>
          <a:ln w="6350">
            <a:solidFill>
              <a:schemeClr val="tx1"/>
            </a:solidFill>
          </a:ln>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26AA0749-4C41-46CA-913E-005D6FF561CE}"/>
              </a:ext>
            </a:extLst>
          </p:cNvPr>
          <p:cNvPicPr>
            <a:picLocks noChangeAspect="1"/>
          </p:cNvPicPr>
          <p:nvPr/>
        </p:nvPicPr>
        <p:blipFill>
          <a:blip r:embed="rId3" cstate="print"/>
          <a:stretch>
            <a:fillRect/>
          </a:stretch>
        </p:blipFill>
        <p:spPr>
          <a:xfrm>
            <a:off x="755650" y="1916113"/>
            <a:ext cx="4916488" cy="2574925"/>
          </a:xfrm>
          <a:prstGeom prst="rect">
            <a:avLst/>
          </a:prstGeom>
          <a:ln w="12700">
            <a:solidFill>
              <a:schemeClr val="tx1"/>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F003E76B-B4F4-49FB-9822-595A7625C4DA}"/>
              </a:ext>
            </a:extLst>
          </p:cNvPr>
          <p:cNvPicPr>
            <a:picLocks noChangeAspect="1"/>
          </p:cNvPicPr>
          <p:nvPr/>
        </p:nvPicPr>
        <p:blipFill>
          <a:blip r:embed="rId4" cstate="print"/>
          <a:stretch>
            <a:fillRect/>
          </a:stretch>
        </p:blipFill>
        <p:spPr>
          <a:xfrm>
            <a:off x="3594100" y="2082800"/>
            <a:ext cx="4829175" cy="2298700"/>
          </a:xfrm>
          <a:prstGeom prst="rect">
            <a:avLst/>
          </a:prstGeom>
          <a:ln w="6350">
            <a:solidFill>
              <a:schemeClr val="tx1"/>
            </a:solidFill>
          </a:ln>
          <a:effectLst>
            <a:outerShdw blurRad="50800" dist="38100" dir="2700000" algn="tl" rotWithShape="0">
              <a:prstClr val="black">
                <a:alpha val="40000"/>
              </a:prstClr>
            </a:outerShdw>
          </a:effectLst>
        </p:spPr>
      </p:pic>
      <p:sp>
        <p:nvSpPr>
          <p:cNvPr id="42" name="吹き出し: 四角形 41">
            <a:extLst>
              <a:ext uri="{FF2B5EF4-FFF2-40B4-BE49-F238E27FC236}">
                <a16:creationId xmlns:a16="http://schemas.microsoft.com/office/drawing/2014/main" id="{7E3991F0-67F7-4221-AC41-2BE4602C8B63}"/>
              </a:ext>
            </a:extLst>
          </p:cNvPr>
          <p:cNvSpPr/>
          <p:nvPr/>
        </p:nvSpPr>
        <p:spPr>
          <a:xfrm>
            <a:off x="4730750" y="4311650"/>
            <a:ext cx="3455988" cy="1795463"/>
          </a:xfrm>
          <a:prstGeom prst="wedgeRectCallout">
            <a:avLst>
              <a:gd name="adj1" fmla="val 17616"/>
              <a:gd name="adj2" fmla="val -109329"/>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nvGrpSpPr>
          <p:cNvPr id="33798" name="グループ化 53">
            <a:extLst>
              <a:ext uri="{FF2B5EF4-FFF2-40B4-BE49-F238E27FC236}">
                <a16:creationId xmlns:a16="http://schemas.microsoft.com/office/drawing/2014/main" id="{AB9F6710-5059-4AB3-9C70-BD6D7D11A84F}"/>
              </a:ext>
            </a:extLst>
          </p:cNvPr>
          <p:cNvGrpSpPr>
            <a:grpSpLocks/>
          </p:cNvGrpSpPr>
          <p:nvPr/>
        </p:nvGrpSpPr>
        <p:grpSpPr bwMode="auto">
          <a:xfrm>
            <a:off x="0" y="3175"/>
            <a:ext cx="9144000" cy="6738938"/>
            <a:chOff x="-1" y="0"/>
            <a:chExt cx="9144001" cy="6737471"/>
          </a:xfrm>
        </p:grpSpPr>
        <p:grpSp>
          <p:nvGrpSpPr>
            <p:cNvPr id="33811" name="グループ化 54">
              <a:extLst>
                <a:ext uri="{FF2B5EF4-FFF2-40B4-BE49-F238E27FC236}">
                  <a16:creationId xmlns:a16="http://schemas.microsoft.com/office/drawing/2014/main" id="{31046617-0BE0-4CE8-BA70-794842110743}"/>
                </a:ext>
              </a:extLst>
            </p:cNvPr>
            <p:cNvGrpSpPr>
              <a:grpSpLocks/>
            </p:cNvGrpSpPr>
            <p:nvPr/>
          </p:nvGrpSpPr>
          <p:grpSpPr bwMode="auto">
            <a:xfrm>
              <a:off x="-1" y="0"/>
              <a:ext cx="9144001" cy="6737471"/>
              <a:chOff x="-1" y="0"/>
              <a:chExt cx="9144001" cy="6737471"/>
            </a:xfrm>
          </p:grpSpPr>
          <p:grpSp>
            <p:nvGrpSpPr>
              <p:cNvPr id="33813" name="グループ化 56">
                <a:extLst>
                  <a:ext uri="{FF2B5EF4-FFF2-40B4-BE49-F238E27FC236}">
                    <a16:creationId xmlns:a16="http://schemas.microsoft.com/office/drawing/2014/main" id="{FA0D18FF-A579-4B0E-96E4-3EDB258ACE02}"/>
                  </a:ext>
                </a:extLst>
              </p:cNvPr>
              <p:cNvGrpSpPr>
                <a:grpSpLocks/>
              </p:cNvGrpSpPr>
              <p:nvPr/>
            </p:nvGrpSpPr>
            <p:grpSpPr bwMode="auto">
              <a:xfrm>
                <a:off x="-1" y="0"/>
                <a:ext cx="9144001" cy="584680"/>
                <a:chOff x="-1" y="0"/>
                <a:chExt cx="9144001" cy="584680"/>
              </a:xfrm>
            </p:grpSpPr>
            <p:pic>
              <p:nvPicPr>
                <p:cNvPr id="33817" name="図 60">
                  <a:extLst>
                    <a:ext uri="{FF2B5EF4-FFF2-40B4-BE49-F238E27FC236}">
                      <a16:creationId xmlns:a16="http://schemas.microsoft.com/office/drawing/2014/main" id="{A6C973F2-2A3A-49A1-B06A-CF927C5906E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657DC02B-F6D3-4AF7-B9D3-5038C1F69E27}"/>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342F3DE2-9009-4363-99BE-634130C3FDB1}"/>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85E52FF3-3D31-453E-BB8E-153D1D2391E9}"/>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3814" name="グループ化 57">
                <a:extLst>
                  <a:ext uri="{FF2B5EF4-FFF2-40B4-BE49-F238E27FC236}">
                    <a16:creationId xmlns:a16="http://schemas.microsoft.com/office/drawing/2014/main" id="{26C82E34-0A13-441C-BFBE-DE3362CDC8BE}"/>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8991066C-EFEE-4DF6-9B37-6748B26EC371}"/>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ECE4132E-D675-42D7-83E5-8DFFB0DDE238}"/>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0716F626-7E45-42F5-AC11-7EAA230BF8BC}"/>
                </a:ext>
              </a:extLst>
            </p:cNvPr>
            <p:cNvSpPr/>
            <p:nvPr/>
          </p:nvSpPr>
          <p:spPr>
            <a:xfrm>
              <a:off x="8532440" y="6301003"/>
              <a:ext cx="584573"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25</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47BF1659-6B13-4696-84A7-44E0C2700993}"/>
              </a:ext>
            </a:extLst>
          </p:cNvPr>
          <p:cNvSpPr/>
          <p:nvPr/>
        </p:nvSpPr>
        <p:spPr>
          <a:xfrm>
            <a:off x="251520" y="107950"/>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D6A8C0D7-112C-4884-BD02-CB246086F8B0}"/>
              </a:ext>
            </a:extLst>
          </p:cNvPr>
          <p:cNvSpPr/>
          <p:nvPr/>
        </p:nvSpPr>
        <p:spPr>
          <a:xfrm>
            <a:off x="736600" y="51618"/>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8" name="四角形: 角を丸くする 37">
            <a:extLst>
              <a:ext uri="{FF2B5EF4-FFF2-40B4-BE49-F238E27FC236}">
                <a16:creationId xmlns:a16="http://schemas.microsoft.com/office/drawing/2014/main" id="{EBB481F1-31B2-4F22-ACA9-85C1C5865B51}"/>
              </a:ext>
            </a:extLst>
          </p:cNvPr>
          <p:cNvSpPr/>
          <p:nvPr/>
        </p:nvSpPr>
        <p:spPr>
          <a:xfrm>
            <a:off x="5911850" y="2511425"/>
            <a:ext cx="1331913" cy="692150"/>
          </a:xfrm>
          <a:prstGeom prst="roundRect">
            <a:avLst>
              <a:gd name="adj" fmla="val 6313"/>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3803" name="縦書きテキスト プレースホルダー 2">
            <a:extLst>
              <a:ext uri="{FF2B5EF4-FFF2-40B4-BE49-F238E27FC236}">
                <a16:creationId xmlns:a16="http://schemas.microsoft.com/office/drawing/2014/main" id="{624B17CF-6F0B-409B-9EDD-E86F72C7E49F}"/>
              </a:ext>
            </a:extLst>
          </p:cNvPr>
          <p:cNvSpPr txBox="1">
            <a:spLocks noChangeArrowheads="1"/>
          </p:cNvSpPr>
          <p:nvPr/>
        </p:nvSpPr>
        <p:spPr bwMode="auto">
          <a:xfrm>
            <a:off x="7327900" y="2063750"/>
            <a:ext cx="1436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（その１）</a:t>
            </a:r>
            <a:endParaRPr lang="en-US" altLang="zh-TW"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pic>
        <p:nvPicPr>
          <p:cNvPr id="33805" name="図 17">
            <a:extLst>
              <a:ext uri="{FF2B5EF4-FFF2-40B4-BE49-F238E27FC236}">
                <a16:creationId xmlns:a16="http://schemas.microsoft.com/office/drawing/2014/main" id="{F3AB191F-544F-44DE-8EC1-FF384CADB78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5850" y="4456113"/>
            <a:ext cx="311943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矢印: 折線 39">
            <a:extLst>
              <a:ext uri="{FF2B5EF4-FFF2-40B4-BE49-F238E27FC236}">
                <a16:creationId xmlns:a16="http://schemas.microsoft.com/office/drawing/2014/main" id="{9ECFADEF-2A3D-4E2D-A369-8AC9F85D7E8E}"/>
              </a:ext>
            </a:extLst>
          </p:cNvPr>
          <p:cNvSpPr/>
          <p:nvPr/>
        </p:nvSpPr>
        <p:spPr>
          <a:xfrm rot="10800000" flipH="1">
            <a:off x="2620963" y="5391150"/>
            <a:ext cx="4860925" cy="420688"/>
          </a:xfrm>
          <a:prstGeom prst="bentArrow">
            <a:avLst>
              <a:gd name="adj1" fmla="val 25000"/>
              <a:gd name="adj2" fmla="val 25000"/>
              <a:gd name="adj3" fmla="val 35853"/>
              <a:gd name="adj4" fmla="val 43750"/>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3" name="四角形: 角を丸くする 42">
            <a:extLst>
              <a:ext uri="{FF2B5EF4-FFF2-40B4-BE49-F238E27FC236}">
                <a16:creationId xmlns:a16="http://schemas.microsoft.com/office/drawing/2014/main" id="{9586D01A-67D3-40DD-A16F-03737ECB425F}"/>
              </a:ext>
            </a:extLst>
          </p:cNvPr>
          <p:cNvSpPr/>
          <p:nvPr/>
        </p:nvSpPr>
        <p:spPr>
          <a:xfrm>
            <a:off x="1763713" y="5270500"/>
            <a:ext cx="2765425"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30" name="四角形: 角を丸くする 29">
            <a:extLst>
              <a:ext uri="{FF2B5EF4-FFF2-40B4-BE49-F238E27FC236}">
                <a16:creationId xmlns:a16="http://schemas.microsoft.com/office/drawing/2014/main" id="{39A9C927-6533-43BC-94F7-7EF9EF91A597}"/>
              </a:ext>
            </a:extLst>
          </p:cNvPr>
          <p:cNvSpPr/>
          <p:nvPr/>
        </p:nvSpPr>
        <p:spPr>
          <a:xfrm>
            <a:off x="2710918" y="936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2" name="縦書きテキスト プレースホルダー 2">
            <a:extLst>
              <a:ext uri="{FF2B5EF4-FFF2-40B4-BE49-F238E27FC236}">
                <a16:creationId xmlns:a16="http://schemas.microsoft.com/office/drawing/2014/main" id="{D5FB6325-E81C-4A5D-A3BF-DD9C71466939}"/>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２．給与収入以外の方（自営業者など）</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C3B6DEB5-790C-4045-A531-E7D87D1CC114}"/>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四角形: 角を丸くする 30">
            <a:extLst>
              <a:ext uri="{FF2B5EF4-FFF2-40B4-BE49-F238E27FC236}">
                <a16:creationId xmlns:a16="http://schemas.microsoft.com/office/drawing/2014/main" id="{338A782A-C035-43DB-B19F-D0C44E66E62C}"/>
              </a:ext>
            </a:extLst>
          </p:cNvPr>
          <p:cNvSpPr/>
          <p:nvPr/>
        </p:nvSpPr>
        <p:spPr>
          <a:xfrm>
            <a:off x="7496175" y="5626894"/>
            <a:ext cx="306000" cy="184945"/>
          </a:xfrm>
          <a:prstGeom prst="roundRect">
            <a:avLst>
              <a:gd name="adj" fmla="val 7022"/>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9" name="四角形: 角を丸くする 38">
            <a:extLst>
              <a:ext uri="{FF2B5EF4-FFF2-40B4-BE49-F238E27FC236}">
                <a16:creationId xmlns:a16="http://schemas.microsoft.com/office/drawing/2014/main" id="{9BF02C0C-E5C3-4B18-A692-CC01F4C06776}"/>
              </a:ext>
            </a:extLst>
          </p:cNvPr>
          <p:cNvSpPr/>
          <p:nvPr/>
        </p:nvSpPr>
        <p:spPr>
          <a:xfrm>
            <a:off x="7496175" y="4956412"/>
            <a:ext cx="306000" cy="846137"/>
          </a:xfrm>
          <a:prstGeom prst="roundRect">
            <a:avLst>
              <a:gd name="adj" fmla="val 8344"/>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 name="正方形/長方形 1">
            <a:extLst>
              <a:ext uri="{FF2B5EF4-FFF2-40B4-BE49-F238E27FC236}">
                <a16:creationId xmlns:a16="http://schemas.microsoft.com/office/drawing/2014/main" id="{B1E3CE0E-B2D0-62E3-5E46-532A0F73DAC4}"/>
              </a:ext>
            </a:extLst>
          </p:cNvPr>
          <p:cNvSpPr/>
          <p:nvPr/>
        </p:nvSpPr>
        <p:spPr>
          <a:xfrm>
            <a:off x="1003177" y="2211350"/>
            <a:ext cx="72008" cy="72008"/>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79E3D1C-157C-4E21-B146-BD3216298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70" y="1932502"/>
            <a:ext cx="3120495" cy="4180212"/>
          </a:xfrm>
          <a:prstGeom prst="rect">
            <a:avLst/>
          </a:prstGeom>
          <a:solidFill>
            <a:schemeClr val="bg1"/>
          </a:solidFill>
          <a:ln w="6350">
            <a:noFill/>
          </a:ln>
          <a:effectLst>
            <a:outerShdw blurRad="50800" dist="38100" algn="l" rotWithShape="0">
              <a:schemeClr val="bg1">
                <a:alpha val="40000"/>
              </a:schemeClr>
            </a:outerShdw>
          </a:effectLst>
        </p:spPr>
      </p:pic>
      <p:sp>
        <p:nvSpPr>
          <p:cNvPr id="34831" name="縦書きテキスト プレースホルダー 2">
            <a:extLst>
              <a:ext uri="{FF2B5EF4-FFF2-40B4-BE49-F238E27FC236}">
                <a16:creationId xmlns:a16="http://schemas.microsoft.com/office/drawing/2014/main" id="{5476EC02-EE5C-4847-97E2-C2412CB2E77C}"/>
              </a:ext>
            </a:extLst>
          </p:cNvPr>
          <p:cNvSpPr txBox="1">
            <a:spLocks noChangeArrowheads="1"/>
          </p:cNvSpPr>
          <p:nvPr/>
        </p:nvSpPr>
        <p:spPr bwMode="auto">
          <a:xfrm>
            <a:off x="214313" y="1557338"/>
            <a:ext cx="57975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・市民税・府民税証明書（見本）</a:t>
            </a:r>
            <a:r>
              <a:rPr lang="ja-JP" altLang="en-US" sz="1200" dirty="0">
                <a:latin typeface="HG丸ｺﾞｼｯｸM-PRO" panose="020F0600000000000000" pitchFamily="50" charset="-128"/>
                <a:ea typeface="HG丸ｺﾞｼｯｸM-PRO" panose="020F0600000000000000" pitchFamily="50" charset="-128"/>
              </a:rPr>
              <a:t>［大阪市の例］</a:t>
            </a:r>
            <a:endParaRPr lang="en-US" altLang="zh-TW"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grpSp>
        <p:nvGrpSpPr>
          <p:cNvPr id="34819" name="グループ化 53">
            <a:extLst>
              <a:ext uri="{FF2B5EF4-FFF2-40B4-BE49-F238E27FC236}">
                <a16:creationId xmlns:a16="http://schemas.microsoft.com/office/drawing/2014/main" id="{11108C08-9DB3-49D1-ABE5-69957D5F47B9}"/>
              </a:ext>
            </a:extLst>
          </p:cNvPr>
          <p:cNvGrpSpPr>
            <a:grpSpLocks/>
          </p:cNvGrpSpPr>
          <p:nvPr/>
        </p:nvGrpSpPr>
        <p:grpSpPr bwMode="auto">
          <a:xfrm>
            <a:off x="0" y="3175"/>
            <a:ext cx="9144000" cy="6738938"/>
            <a:chOff x="-1" y="0"/>
            <a:chExt cx="9144001" cy="6737471"/>
          </a:xfrm>
        </p:grpSpPr>
        <p:grpSp>
          <p:nvGrpSpPr>
            <p:cNvPr id="34833" name="グループ化 54">
              <a:extLst>
                <a:ext uri="{FF2B5EF4-FFF2-40B4-BE49-F238E27FC236}">
                  <a16:creationId xmlns:a16="http://schemas.microsoft.com/office/drawing/2014/main" id="{842834BB-BFC7-4CA6-A27F-0F9A1FC538DB}"/>
                </a:ext>
              </a:extLst>
            </p:cNvPr>
            <p:cNvGrpSpPr>
              <a:grpSpLocks/>
            </p:cNvGrpSpPr>
            <p:nvPr/>
          </p:nvGrpSpPr>
          <p:grpSpPr bwMode="auto">
            <a:xfrm>
              <a:off x="-1" y="0"/>
              <a:ext cx="9144001" cy="6737471"/>
              <a:chOff x="-1" y="0"/>
              <a:chExt cx="9144001" cy="6737471"/>
            </a:xfrm>
          </p:grpSpPr>
          <p:grpSp>
            <p:nvGrpSpPr>
              <p:cNvPr id="34835" name="グループ化 56">
                <a:extLst>
                  <a:ext uri="{FF2B5EF4-FFF2-40B4-BE49-F238E27FC236}">
                    <a16:creationId xmlns:a16="http://schemas.microsoft.com/office/drawing/2014/main" id="{DD2E7A7E-A2A3-4447-B2B8-44B16F5CCC03}"/>
                  </a:ext>
                </a:extLst>
              </p:cNvPr>
              <p:cNvGrpSpPr>
                <a:grpSpLocks/>
              </p:cNvGrpSpPr>
              <p:nvPr/>
            </p:nvGrpSpPr>
            <p:grpSpPr bwMode="auto">
              <a:xfrm>
                <a:off x="-1" y="0"/>
                <a:ext cx="9144001" cy="584680"/>
                <a:chOff x="-1" y="0"/>
                <a:chExt cx="9144001" cy="584680"/>
              </a:xfrm>
            </p:grpSpPr>
            <p:pic>
              <p:nvPicPr>
                <p:cNvPr id="34839" name="図 60">
                  <a:extLst>
                    <a:ext uri="{FF2B5EF4-FFF2-40B4-BE49-F238E27FC236}">
                      <a16:creationId xmlns:a16="http://schemas.microsoft.com/office/drawing/2014/main" id="{3833558B-32B7-4026-823E-4DC2FA7E72E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928F14DE-F816-4BD0-B6D9-D5B85266D901}"/>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2336BEBA-DE26-44B9-8EDF-FC4564C6F6E9}"/>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AD9EAA09-E59E-46E8-BB1C-292DB23B59AC}"/>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4836" name="グループ化 57">
                <a:extLst>
                  <a:ext uri="{FF2B5EF4-FFF2-40B4-BE49-F238E27FC236}">
                    <a16:creationId xmlns:a16="http://schemas.microsoft.com/office/drawing/2014/main" id="{DDB480E1-2F85-4144-9723-281281C4AB87}"/>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8A47A190-4E85-467A-B10B-F265B1CBB471}"/>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ED93B6F1-361A-4C9F-B90B-35861DC8DF39}"/>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69BD76AA-833C-433E-8F79-B9A08497F27C}"/>
                </a:ext>
              </a:extLst>
            </p:cNvPr>
            <p:cNvSpPr/>
            <p:nvPr/>
          </p:nvSpPr>
          <p:spPr>
            <a:xfrm>
              <a:off x="8532813" y="6301003"/>
              <a:ext cx="584200"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26</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04EB8FFD-BB59-41F6-87B4-2FB4BB2056FB}"/>
              </a:ext>
            </a:extLst>
          </p:cNvPr>
          <p:cNvSpPr/>
          <p:nvPr/>
        </p:nvSpPr>
        <p:spPr>
          <a:xfrm>
            <a:off x="214313" y="107950"/>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8DB4615F-7362-4AE5-A307-27C4F90604AF}"/>
              </a:ext>
            </a:extLst>
          </p:cNvPr>
          <p:cNvSpPr/>
          <p:nvPr/>
        </p:nvSpPr>
        <p:spPr>
          <a:xfrm>
            <a:off x="736600" y="41496"/>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27" name="四角形: 角を丸くする 26">
            <a:extLst>
              <a:ext uri="{FF2B5EF4-FFF2-40B4-BE49-F238E27FC236}">
                <a16:creationId xmlns:a16="http://schemas.microsoft.com/office/drawing/2014/main" id="{D22AC63E-054D-4839-B8F2-5C6A2EBD54EB}"/>
              </a:ext>
            </a:extLst>
          </p:cNvPr>
          <p:cNvSpPr/>
          <p:nvPr/>
        </p:nvSpPr>
        <p:spPr>
          <a:xfrm>
            <a:off x="2781821" y="56630"/>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sp>
        <p:nvSpPr>
          <p:cNvPr id="32" name="縦書きテキスト プレースホルダー 2">
            <a:extLst>
              <a:ext uri="{FF2B5EF4-FFF2-40B4-BE49-F238E27FC236}">
                <a16:creationId xmlns:a16="http://schemas.microsoft.com/office/drawing/2014/main" id="{67942824-562B-44B0-80DB-606D1896BB45}"/>
              </a:ext>
            </a:extLst>
          </p:cNvPr>
          <p:cNvSpPr txBox="1">
            <a:spLocks/>
          </p:cNvSpPr>
          <p:nvPr/>
        </p:nvSpPr>
        <p:spPr>
          <a:xfrm>
            <a:off x="251520" y="1109116"/>
            <a:ext cx="8758916" cy="447676"/>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３．前記１及び２の証明書が提出できない方、住民税が非課税の方</a:t>
            </a:r>
            <a:endParaRPr lang="en-US" altLang="zh-TW" sz="2000"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EAE3C912-2DDD-4E48-ABFE-435CABFED071}"/>
              </a:ext>
            </a:extLst>
          </p:cNvPr>
          <p:cNvSpPr/>
          <p:nvPr/>
        </p:nvSpPr>
        <p:spPr>
          <a:xfrm>
            <a:off x="2051720" y="675207"/>
            <a:ext cx="5112568" cy="378567"/>
          </a:xfrm>
          <a:prstGeom prst="roundRect">
            <a:avLst/>
          </a:prstGeom>
          <a:solidFill>
            <a:schemeClr val="accent1">
              <a:lumMod val="20000"/>
              <a:lumOff val="80000"/>
            </a:schemeClr>
          </a:solidFill>
          <a:ln w="285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収入に関する証明書</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の「寡婦・ひとり親」欄</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四角形: 角を丸くする 34">
            <a:extLst>
              <a:ext uri="{FF2B5EF4-FFF2-40B4-BE49-F238E27FC236}">
                <a16:creationId xmlns:a16="http://schemas.microsoft.com/office/drawing/2014/main" id="{55995A8D-DDBE-432A-A84C-BD2CFAAA81C0}"/>
              </a:ext>
            </a:extLst>
          </p:cNvPr>
          <p:cNvSpPr/>
          <p:nvPr/>
        </p:nvSpPr>
        <p:spPr>
          <a:xfrm>
            <a:off x="2591864" y="4509120"/>
            <a:ext cx="684000" cy="396000"/>
          </a:xfrm>
          <a:prstGeom prst="roundRect">
            <a:avLst>
              <a:gd name="adj" fmla="val 3702"/>
            </a:avLst>
          </a:prstGeom>
          <a:solidFill>
            <a:srgbClr val="00B0F0">
              <a:alpha val="50980"/>
            </a:srgbClr>
          </a:solidFill>
          <a:ln w="19050" cmpd="sng">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38" name="正方形/長方形 37">
            <a:extLst>
              <a:ext uri="{FF2B5EF4-FFF2-40B4-BE49-F238E27FC236}">
                <a16:creationId xmlns:a16="http://schemas.microsoft.com/office/drawing/2014/main" id="{715CA913-C9F2-4A27-B379-21F9F425478E}"/>
              </a:ext>
            </a:extLst>
          </p:cNvPr>
          <p:cNvSpPr/>
          <p:nvPr/>
        </p:nvSpPr>
        <p:spPr>
          <a:xfrm>
            <a:off x="4314825" y="4715530"/>
            <a:ext cx="4217988" cy="1341214"/>
          </a:xfrm>
          <a:prstGeom prst="rect">
            <a:avLst/>
          </a:prstGeom>
          <a:no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市区町村により表示方法が異なります。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所得控除の内訳</a:t>
            </a:r>
            <a:r>
              <a:rPr lang="en-US" altLang="ja-JP" sz="1500" dirty="0">
                <a:solidFill>
                  <a:schemeClr val="tx1"/>
                </a:solidFill>
                <a:latin typeface="HG丸ｺﾞｼｯｸM-PRO" panose="020F0600000000000000" pitchFamily="50" charset="-128"/>
                <a:ea typeface="HG丸ｺﾞｼｯｸM-PRO" panose="020F0600000000000000" pitchFamily="50" charset="-128"/>
              </a:rPr>
              <a:t>』</a:t>
            </a:r>
            <a:r>
              <a:rPr lang="ja-JP" altLang="en-US" sz="1500" dirty="0">
                <a:solidFill>
                  <a:schemeClr val="tx1"/>
                </a:solidFill>
                <a:latin typeface="HG丸ｺﾞｼｯｸM-PRO" panose="020F0600000000000000" pitchFamily="50" charset="-128"/>
                <a:ea typeface="HG丸ｺﾞｼｯｸM-PRO" panose="020F0600000000000000" pitchFamily="50" charset="-128"/>
              </a:rPr>
              <a:t>欄に「寡婦」などの文言と</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ja-JP" altLang="en-US" sz="1500" dirty="0">
                <a:solidFill>
                  <a:schemeClr val="tx1"/>
                </a:solidFill>
                <a:latin typeface="HG丸ｺﾞｼｯｸM-PRO" panose="020F0600000000000000" pitchFamily="50" charset="-128"/>
                <a:ea typeface="HG丸ｺﾞｼｯｸM-PRO" panose="020F0600000000000000" pitchFamily="50" charset="-128"/>
              </a:rPr>
              <a:t> 併せて金額（</a:t>
            </a:r>
            <a:r>
              <a:rPr lang="en-US" altLang="ja-JP" sz="1500" dirty="0">
                <a:solidFill>
                  <a:schemeClr val="tx1"/>
                </a:solidFill>
                <a:latin typeface="HG丸ｺﾞｼｯｸM-PRO" panose="020F0600000000000000" pitchFamily="50" charset="-128"/>
                <a:ea typeface="HG丸ｺﾞｼｯｸM-PRO" panose="020F0600000000000000" pitchFamily="50" charset="-128"/>
              </a:rPr>
              <a:t>260,000</a:t>
            </a:r>
            <a:r>
              <a:rPr lang="ja-JP" altLang="en-US" sz="1500" dirty="0">
                <a:solidFill>
                  <a:schemeClr val="tx1"/>
                </a:solidFill>
                <a:latin typeface="HG丸ｺﾞｼｯｸM-PRO" panose="020F0600000000000000" pitchFamily="50" charset="-128"/>
                <a:ea typeface="HG丸ｺﾞｼｯｸM-PRO" panose="020F0600000000000000" pitchFamily="50" charset="-128"/>
              </a:rPr>
              <a:t>円など）が表示されて  </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200"/>
              </a:lnSpc>
              <a:spcBef>
                <a:spcPts val="0"/>
              </a:spcBef>
              <a:spcAft>
                <a:spcPts val="0"/>
              </a:spcAft>
              <a:defRPr/>
            </a:pPr>
            <a:r>
              <a:rPr lang="en-US" altLang="ja-JP" sz="1500" dirty="0">
                <a:solidFill>
                  <a:schemeClr val="tx1"/>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solidFill>
                <a:latin typeface="HG丸ｺﾞｼｯｸM-PRO" panose="020F0600000000000000" pitchFamily="50" charset="-128"/>
                <a:ea typeface="HG丸ｺﾞｼｯｸM-PRO" panose="020F0600000000000000" pitchFamily="50" charset="-128"/>
              </a:rPr>
              <a:t>いる場合などがあります。</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39" name="グループ化 38">
            <a:extLst>
              <a:ext uri="{FF2B5EF4-FFF2-40B4-BE49-F238E27FC236}">
                <a16:creationId xmlns:a16="http://schemas.microsoft.com/office/drawing/2014/main" id="{32441B98-17E3-45BE-A2DF-8248B3F4A278}"/>
              </a:ext>
            </a:extLst>
          </p:cNvPr>
          <p:cNvGrpSpPr/>
          <p:nvPr/>
        </p:nvGrpSpPr>
        <p:grpSpPr>
          <a:xfrm>
            <a:off x="2987823" y="2492896"/>
            <a:ext cx="2258113" cy="1341214"/>
            <a:chOff x="2987823" y="2635928"/>
            <a:chExt cx="2258113" cy="1341214"/>
          </a:xfrm>
        </p:grpSpPr>
        <p:sp>
          <p:nvSpPr>
            <p:cNvPr id="40" name="吹き出し: 四角形 39">
              <a:extLst>
                <a:ext uri="{FF2B5EF4-FFF2-40B4-BE49-F238E27FC236}">
                  <a16:creationId xmlns:a16="http://schemas.microsoft.com/office/drawing/2014/main" id="{AC1E3C6B-0CCA-4792-BE6C-45909132E3B5}"/>
                </a:ext>
              </a:extLst>
            </p:cNvPr>
            <p:cNvSpPr/>
            <p:nvPr/>
          </p:nvSpPr>
          <p:spPr>
            <a:xfrm>
              <a:off x="2987823" y="2635928"/>
              <a:ext cx="2258113" cy="1341214"/>
            </a:xfrm>
            <a:prstGeom prst="wedgeRectCallout">
              <a:avLst>
                <a:gd name="adj1" fmla="val -45133"/>
                <a:gd name="adj2" fmla="val 96799"/>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pic>
          <p:nvPicPr>
            <p:cNvPr id="41" name="図 40">
              <a:extLst>
                <a:ext uri="{FF2B5EF4-FFF2-40B4-BE49-F238E27FC236}">
                  <a16:creationId xmlns:a16="http://schemas.microsoft.com/office/drawing/2014/main" id="{47ACAF8D-E191-45AE-BF97-6942AFAF4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2766454"/>
              <a:ext cx="1882456" cy="1099565"/>
            </a:xfrm>
            <a:prstGeom prst="rect">
              <a:avLst/>
            </a:prstGeom>
          </p:spPr>
        </p:pic>
        <p:sp>
          <p:nvSpPr>
            <p:cNvPr id="42" name="四角形: 角を丸くする 41">
              <a:extLst>
                <a:ext uri="{FF2B5EF4-FFF2-40B4-BE49-F238E27FC236}">
                  <a16:creationId xmlns:a16="http://schemas.microsoft.com/office/drawing/2014/main" id="{F2DAB779-690A-4A32-9A3B-AC499F5B9476}"/>
                </a:ext>
              </a:extLst>
            </p:cNvPr>
            <p:cNvSpPr/>
            <p:nvPr/>
          </p:nvSpPr>
          <p:spPr>
            <a:xfrm>
              <a:off x="3851920" y="3647940"/>
              <a:ext cx="223200" cy="198000"/>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3" name="四角形: 角を丸くする 42">
              <a:extLst>
                <a:ext uri="{FF2B5EF4-FFF2-40B4-BE49-F238E27FC236}">
                  <a16:creationId xmlns:a16="http://schemas.microsoft.com/office/drawing/2014/main" id="{E80300BE-033C-4ECE-A2F2-E2FD303BDD53}"/>
                </a:ext>
              </a:extLst>
            </p:cNvPr>
            <p:cNvSpPr/>
            <p:nvPr/>
          </p:nvSpPr>
          <p:spPr>
            <a:xfrm>
              <a:off x="4523818" y="3647062"/>
              <a:ext cx="233999" cy="198878"/>
            </a:xfrm>
            <a:prstGeom prst="roundRect">
              <a:avLst>
                <a:gd name="adj" fmla="val 730"/>
              </a:avLst>
            </a:prstGeom>
            <a:solidFill>
              <a:srgbClr val="00B0F0">
                <a:alpha val="49020"/>
              </a:srgbClr>
            </a:solidFill>
            <a:ln w="1905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noFill/>
              </a:endParaRPr>
            </a:p>
          </p:txBody>
        </p:sp>
        <p:sp>
          <p:nvSpPr>
            <p:cNvPr id="44" name="四角形: 角を丸くする 43">
              <a:extLst>
                <a:ext uri="{FF2B5EF4-FFF2-40B4-BE49-F238E27FC236}">
                  <a16:creationId xmlns:a16="http://schemas.microsoft.com/office/drawing/2014/main" id="{2C9F6572-6756-436B-ADAB-4A880AD65026}"/>
                </a:ext>
              </a:extLst>
            </p:cNvPr>
            <p:cNvSpPr/>
            <p:nvPr/>
          </p:nvSpPr>
          <p:spPr>
            <a:xfrm>
              <a:off x="3823224" y="2766454"/>
              <a:ext cx="954000" cy="1099565"/>
            </a:xfrm>
            <a:prstGeom prst="roundRect">
              <a:avLst>
                <a:gd name="adj" fmla="val 4903"/>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sp>
        <p:nvSpPr>
          <p:cNvPr id="46" name="矢印: 折線 45">
            <a:extLst>
              <a:ext uri="{FF2B5EF4-FFF2-40B4-BE49-F238E27FC236}">
                <a16:creationId xmlns:a16="http://schemas.microsoft.com/office/drawing/2014/main" id="{9E4F6803-E9D4-4E22-9D01-09753A082446}"/>
              </a:ext>
            </a:extLst>
          </p:cNvPr>
          <p:cNvSpPr/>
          <p:nvPr/>
        </p:nvSpPr>
        <p:spPr>
          <a:xfrm rot="10800000">
            <a:off x="5006880" y="3313577"/>
            <a:ext cx="2339713" cy="414360"/>
          </a:xfrm>
          <a:prstGeom prst="bentArrow">
            <a:avLst>
              <a:gd name="adj1" fmla="val 25000"/>
              <a:gd name="adj2" fmla="val 25000"/>
              <a:gd name="adj3" fmla="val 35853"/>
              <a:gd name="adj4" fmla="val 32984"/>
            </a:avLst>
          </a:prstGeom>
          <a:solidFill>
            <a:srgbClr val="FF000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9" name="四角形: 角を丸くする 48">
            <a:extLst>
              <a:ext uri="{FF2B5EF4-FFF2-40B4-BE49-F238E27FC236}">
                <a16:creationId xmlns:a16="http://schemas.microsoft.com/office/drawing/2014/main" id="{8EC77FB6-F697-462F-8B76-7034C28CD920}"/>
              </a:ext>
            </a:extLst>
          </p:cNvPr>
          <p:cNvSpPr/>
          <p:nvPr/>
        </p:nvSpPr>
        <p:spPr>
          <a:xfrm>
            <a:off x="5680075" y="3213100"/>
            <a:ext cx="2767013" cy="71278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ここに「＊」印や「〇」印等が</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あれば、「ひとり親家庭」です。</a:t>
            </a:r>
          </a:p>
        </p:txBody>
      </p:sp>
      <p:sp>
        <p:nvSpPr>
          <p:cNvPr id="2" name="正方形/長方形 1">
            <a:extLst>
              <a:ext uri="{FF2B5EF4-FFF2-40B4-BE49-F238E27FC236}">
                <a16:creationId xmlns:a16="http://schemas.microsoft.com/office/drawing/2014/main" id="{EB7E9FFC-2542-1980-7746-D9896FB11F6B}"/>
              </a:ext>
            </a:extLst>
          </p:cNvPr>
          <p:cNvSpPr/>
          <p:nvPr/>
        </p:nvSpPr>
        <p:spPr>
          <a:xfrm>
            <a:off x="1930028" y="1967231"/>
            <a:ext cx="72008" cy="77469"/>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4" name="正方形/長方形 3">
            <a:extLst>
              <a:ext uri="{FF2B5EF4-FFF2-40B4-BE49-F238E27FC236}">
                <a16:creationId xmlns:a16="http://schemas.microsoft.com/office/drawing/2014/main" id="{35C2CC73-E527-478B-EF7E-F39CBDEDF4D5}"/>
              </a:ext>
            </a:extLst>
          </p:cNvPr>
          <p:cNvSpPr/>
          <p:nvPr/>
        </p:nvSpPr>
        <p:spPr>
          <a:xfrm>
            <a:off x="2117706" y="2078533"/>
            <a:ext cx="51741" cy="72008"/>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 name="正方形/長方形 4">
            <a:extLst>
              <a:ext uri="{FF2B5EF4-FFF2-40B4-BE49-F238E27FC236}">
                <a16:creationId xmlns:a16="http://schemas.microsoft.com/office/drawing/2014/main" id="{2CB7BC58-8E76-1C6B-D49D-D99FB938BBC7}"/>
              </a:ext>
            </a:extLst>
          </p:cNvPr>
          <p:cNvSpPr/>
          <p:nvPr/>
        </p:nvSpPr>
        <p:spPr>
          <a:xfrm>
            <a:off x="1003797" y="6000920"/>
            <a:ext cx="54719" cy="63806"/>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3">
            <a:extLst>
              <a:ext uri="{FF2B5EF4-FFF2-40B4-BE49-F238E27FC236}">
                <a16:creationId xmlns:a16="http://schemas.microsoft.com/office/drawing/2014/main" id="{526D4D36-A6B8-4A48-8F5F-80B389CF4E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5829" y="1543050"/>
            <a:ext cx="3314700" cy="4713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35843" name="グループ化 53">
            <a:extLst>
              <a:ext uri="{FF2B5EF4-FFF2-40B4-BE49-F238E27FC236}">
                <a16:creationId xmlns:a16="http://schemas.microsoft.com/office/drawing/2014/main" id="{B4B527AD-B831-4C52-BACB-BBF44DAEFBE1}"/>
              </a:ext>
            </a:extLst>
          </p:cNvPr>
          <p:cNvGrpSpPr>
            <a:grpSpLocks/>
          </p:cNvGrpSpPr>
          <p:nvPr/>
        </p:nvGrpSpPr>
        <p:grpSpPr bwMode="auto">
          <a:xfrm>
            <a:off x="0" y="3175"/>
            <a:ext cx="9144000" cy="6738938"/>
            <a:chOff x="-1" y="0"/>
            <a:chExt cx="9144001" cy="6737471"/>
          </a:xfrm>
        </p:grpSpPr>
        <p:grpSp>
          <p:nvGrpSpPr>
            <p:cNvPr id="35876" name="グループ化 54">
              <a:extLst>
                <a:ext uri="{FF2B5EF4-FFF2-40B4-BE49-F238E27FC236}">
                  <a16:creationId xmlns:a16="http://schemas.microsoft.com/office/drawing/2014/main" id="{509BD637-0D4A-4DB4-8549-C492A0C3BD1A}"/>
                </a:ext>
              </a:extLst>
            </p:cNvPr>
            <p:cNvGrpSpPr>
              <a:grpSpLocks/>
            </p:cNvGrpSpPr>
            <p:nvPr/>
          </p:nvGrpSpPr>
          <p:grpSpPr bwMode="auto">
            <a:xfrm>
              <a:off x="-1" y="0"/>
              <a:ext cx="9144001" cy="6737471"/>
              <a:chOff x="-1" y="0"/>
              <a:chExt cx="9144001" cy="6737471"/>
            </a:xfrm>
          </p:grpSpPr>
          <p:grpSp>
            <p:nvGrpSpPr>
              <p:cNvPr id="35878" name="グループ化 56">
                <a:extLst>
                  <a:ext uri="{FF2B5EF4-FFF2-40B4-BE49-F238E27FC236}">
                    <a16:creationId xmlns:a16="http://schemas.microsoft.com/office/drawing/2014/main" id="{0C37AFA6-60C2-4010-8E7E-B3260267AC75}"/>
                  </a:ext>
                </a:extLst>
              </p:cNvPr>
              <p:cNvGrpSpPr>
                <a:grpSpLocks/>
              </p:cNvGrpSpPr>
              <p:nvPr/>
            </p:nvGrpSpPr>
            <p:grpSpPr bwMode="auto">
              <a:xfrm>
                <a:off x="-1" y="0"/>
                <a:ext cx="9144001" cy="584680"/>
                <a:chOff x="-1" y="0"/>
                <a:chExt cx="9144001" cy="584680"/>
              </a:xfrm>
            </p:grpSpPr>
            <p:pic>
              <p:nvPicPr>
                <p:cNvPr id="35882" name="図 60">
                  <a:extLst>
                    <a:ext uri="{FF2B5EF4-FFF2-40B4-BE49-F238E27FC236}">
                      <a16:creationId xmlns:a16="http://schemas.microsoft.com/office/drawing/2014/main" id="{E9A5F7D3-481C-4ADD-BB66-A58ABBD8068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FC6F0C3F-B85C-4F1B-BC46-6FA74EA45F69}"/>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13C766E3-F4A3-48C7-BF7B-FA842832FC0C}"/>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78E5EF1E-AB6E-43C7-8A6E-8160AE581E22}"/>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5879" name="グループ化 57">
                <a:extLst>
                  <a:ext uri="{FF2B5EF4-FFF2-40B4-BE49-F238E27FC236}">
                    <a16:creationId xmlns:a16="http://schemas.microsoft.com/office/drawing/2014/main" id="{4EED8A99-F803-496B-B137-2C33F383D9EF}"/>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D5CCA080-9398-4872-A410-B9E5F4E39D7D}"/>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40B1E9E6-2234-4173-928D-4FB4E7A38C9D}"/>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63F9BEA5-918C-45F2-91D8-FF8AE03133C2}"/>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27</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61FA6079-85D3-46C6-A758-964BAE5E185E}"/>
              </a:ext>
            </a:extLst>
          </p:cNvPr>
          <p:cNvSpPr/>
          <p:nvPr/>
        </p:nvSpPr>
        <p:spPr>
          <a:xfrm>
            <a:off x="128505" y="94949"/>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8F932459-767B-411A-8EF5-EB9BF662A1F2}"/>
              </a:ext>
            </a:extLst>
          </p:cNvPr>
          <p:cNvSpPr/>
          <p:nvPr/>
        </p:nvSpPr>
        <p:spPr>
          <a:xfrm>
            <a:off x="585987" y="52086"/>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5846" name="縦書きテキスト プレースホルダー 2">
            <a:extLst>
              <a:ext uri="{FF2B5EF4-FFF2-40B4-BE49-F238E27FC236}">
                <a16:creationId xmlns:a16="http://schemas.microsoft.com/office/drawing/2014/main" id="{3B188D07-2CD1-4F35-94C0-B80D23B6AB1D}"/>
              </a:ext>
            </a:extLst>
          </p:cNvPr>
          <p:cNvSpPr txBox="1">
            <a:spLocks noChangeArrowheads="1"/>
          </p:cNvSpPr>
          <p:nvPr/>
        </p:nvSpPr>
        <p:spPr bwMode="auto">
          <a:xfrm>
            <a:off x="250825" y="549275"/>
            <a:ext cx="88661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② 生徒本人及び保護者の住民票</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800" dirty="0">
                <a:solidFill>
                  <a:srgbClr val="FF0000"/>
                </a:solidFill>
                <a:latin typeface="HG丸ｺﾞｼｯｸM-PRO" panose="020F0600000000000000" pitchFamily="50" charset="-128"/>
                <a:ea typeface="HG丸ｺﾞｼｯｸM-PRO" panose="020F0600000000000000" pitchFamily="50" charset="-128"/>
              </a:rPr>
              <a:t>以下の点の確認をお願いします</a:t>
            </a:r>
            <a:r>
              <a:rPr lang="ja-JP" altLang="en-US" sz="1800" dirty="0">
                <a:latin typeface="HG丸ｺﾞｼｯｸM-PRO" panose="020F0600000000000000" pitchFamily="50" charset="-128"/>
                <a:ea typeface="HG丸ｺﾞｼｯｸM-PRO" panose="020F0600000000000000" pitchFamily="50" charset="-128"/>
              </a:rPr>
              <a:t>。</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sp>
        <p:nvSpPr>
          <p:cNvPr id="35" name="四角形: 角を丸くする 34">
            <a:extLst>
              <a:ext uri="{FF2B5EF4-FFF2-40B4-BE49-F238E27FC236}">
                <a16:creationId xmlns:a16="http://schemas.microsoft.com/office/drawing/2014/main" id="{9561EA1C-63DE-4258-8B94-43C26AE7E668}"/>
              </a:ext>
            </a:extLst>
          </p:cNvPr>
          <p:cNvSpPr/>
          <p:nvPr/>
        </p:nvSpPr>
        <p:spPr>
          <a:xfrm>
            <a:off x="3855044" y="6047978"/>
            <a:ext cx="649288" cy="152022"/>
          </a:xfrm>
          <a:prstGeom prst="roundRect">
            <a:avLst/>
          </a:prstGeom>
          <a:solidFill>
            <a:schemeClr val="bg1"/>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8" name="四角形: 角を丸くする 37">
            <a:extLst>
              <a:ext uri="{FF2B5EF4-FFF2-40B4-BE49-F238E27FC236}">
                <a16:creationId xmlns:a16="http://schemas.microsoft.com/office/drawing/2014/main" id="{99662BC2-37FE-4368-8174-73DF60814EF5}"/>
              </a:ext>
            </a:extLst>
          </p:cNvPr>
          <p:cNvSpPr/>
          <p:nvPr/>
        </p:nvSpPr>
        <p:spPr>
          <a:xfrm>
            <a:off x="6765355" y="5875338"/>
            <a:ext cx="371475" cy="152400"/>
          </a:xfrm>
          <a:prstGeom prst="roundRect">
            <a:avLst>
              <a:gd name="adj" fmla="val 2718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9" name="四角形: 角を丸くする 38">
            <a:extLst>
              <a:ext uri="{FF2B5EF4-FFF2-40B4-BE49-F238E27FC236}">
                <a16:creationId xmlns:a16="http://schemas.microsoft.com/office/drawing/2014/main" id="{28C1C7EB-5514-4EBE-9C25-B969D4B77784}"/>
              </a:ext>
            </a:extLst>
          </p:cNvPr>
          <p:cNvSpPr/>
          <p:nvPr/>
        </p:nvSpPr>
        <p:spPr>
          <a:xfrm>
            <a:off x="5288980" y="2414588"/>
            <a:ext cx="809625" cy="103187"/>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0" name="四角形: 角を丸くする 39">
            <a:extLst>
              <a:ext uri="{FF2B5EF4-FFF2-40B4-BE49-F238E27FC236}">
                <a16:creationId xmlns:a16="http://schemas.microsoft.com/office/drawing/2014/main" id="{4EED1747-CE97-42D1-9631-29EB389F472A}"/>
              </a:ext>
            </a:extLst>
          </p:cNvPr>
          <p:cNvSpPr/>
          <p:nvPr/>
        </p:nvSpPr>
        <p:spPr>
          <a:xfrm>
            <a:off x="4034855" y="3656013"/>
            <a:ext cx="3060700" cy="266700"/>
          </a:xfrm>
          <a:prstGeom prst="roundRect">
            <a:avLst>
              <a:gd name="adj" fmla="val 6514"/>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1" name="四角形: 角を丸くする 40">
            <a:extLst>
              <a:ext uri="{FF2B5EF4-FFF2-40B4-BE49-F238E27FC236}">
                <a16:creationId xmlns:a16="http://schemas.microsoft.com/office/drawing/2014/main" id="{8B70C449-EB50-49A9-8B3C-8654F7C5853F}"/>
              </a:ext>
            </a:extLst>
          </p:cNvPr>
          <p:cNvSpPr/>
          <p:nvPr/>
        </p:nvSpPr>
        <p:spPr>
          <a:xfrm>
            <a:off x="3887217" y="1984375"/>
            <a:ext cx="1008063" cy="168275"/>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2" name="四角形: 角を丸くする 41">
            <a:extLst>
              <a:ext uri="{FF2B5EF4-FFF2-40B4-BE49-F238E27FC236}">
                <a16:creationId xmlns:a16="http://schemas.microsoft.com/office/drawing/2014/main" id="{6ECA2FCD-5C52-4E12-8312-194F45E729E2}"/>
              </a:ext>
            </a:extLst>
          </p:cNvPr>
          <p:cNvSpPr/>
          <p:nvPr/>
        </p:nvSpPr>
        <p:spPr>
          <a:xfrm>
            <a:off x="4615880" y="2509838"/>
            <a:ext cx="681037" cy="8255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43" name="四角形: 角を丸くする 42">
            <a:extLst>
              <a:ext uri="{FF2B5EF4-FFF2-40B4-BE49-F238E27FC236}">
                <a16:creationId xmlns:a16="http://schemas.microsoft.com/office/drawing/2014/main" id="{04E9E038-E907-4BA5-B6AC-E2847BDDB63E}"/>
              </a:ext>
            </a:extLst>
          </p:cNvPr>
          <p:cNvSpPr/>
          <p:nvPr/>
        </p:nvSpPr>
        <p:spPr>
          <a:xfrm>
            <a:off x="4606355" y="3482975"/>
            <a:ext cx="698500"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cxnSp>
        <p:nvCxnSpPr>
          <p:cNvPr id="66" name="直線矢印コネクタ 65">
            <a:extLst>
              <a:ext uri="{FF2B5EF4-FFF2-40B4-BE49-F238E27FC236}">
                <a16:creationId xmlns:a16="http://schemas.microsoft.com/office/drawing/2014/main" id="{3C7B884D-57A4-4B93-8535-1BF24737514C}"/>
              </a:ext>
            </a:extLst>
          </p:cNvPr>
          <p:cNvCxnSpPr>
            <a:cxnSpLocks/>
            <a:stCxn id="25" idx="1"/>
            <a:endCxn id="39" idx="3"/>
          </p:cNvCxnSpPr>
          <p:nvPr/>
        </p:nvCxnSpPr>
        <p:spPr>
          <a:xfrm flipH="1">
            <a:off x="6098605" y="2190751"/>
            <a:ext cx="536575" cy="275431"/>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B331628B-831F-421E-A11A-37462C483837}"/>
              </a:ext>
            </a:extLst>
          </p:cNvPr>
          <p:cNvCxnSpPr>
            <a:cxnSpLocks/>
            <a:stCxn id="25" idx="1"/>
            <a:endCxn id="78" idx="0"/>
          </p:cNvCxnSpPr>
          <p:nvPr/>
        </p:nvCxnSpPr>
        <p:spPr>
          <a:xfrm flipH="1">
            <a:off x="5701730" y="2190751"/>
            <a:ext cx="933450" cy="120808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EE8C1E69-66E1-432D-A84D-14B4FDD2D46D}"/>
              </a:ext>
            </a:extLst>
          </p:cNvPr>
          <p:cNvCxnSpPr>
            <a:cxnSpLocks/>
            <a:stCxn id="25" idx="1"/>
            <a:endCxn id="79" idx="0"/>
          </p:cNvCxnSpPr>
          <p:nvPr/>
        </p:nvCxnSpPr>
        <p:spPr>
          <a:xfrm flipH="1">
            <a:off x="5693793" y="2190751"/>
            <a:ext cx="941387" cy="214947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18CEAFED-E144-49D4-A6A3-46E305FB8A70}"/>
              </a:ext>
            </a:extLst>
          </p:cNvPr>
          <p:cNvCxnSpPr>
            <a:cxnSpLocks/>
            <a:stCxn id="125" idx="3"/>
            <a:endCxn id="41" idx="1"/>
          </p:cNvCxnSpPr>
          <p:nvPr/>
        </p:nvCxnSpPr>
        <p:spPr>
          <a:xfrm flipV="1">
            <a:off x="3419872" y="2068513"/>
            <a:ext cx="467345" cy="50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1D861EC0-7C9C-4DC6-AFF3-FBA6DCE7D76A}"/>
              </a:ext>
            </a:extLst>
          </p:cNvPr>
          <p:cNvCxnSpPr>
            <a:cxnSpLocks/>
            <a:stCxn id="125" idx="3"/>
            <a:endCxn id="42" idx="1"/>
          </p:cNvCxnSpPr>
          <p:nvPr/>
        </p:nvCxnSpPr>
        <p:spPr>
          <a:xfrm>
            <a:off x="3419872" y="2119313"/>
            <a:ext cx="1196008" cy="43180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32C4BDE8-C36F-48B9-9477-A8A25F10BC52}"/>
              </a:ext>
            </a:extLst>
          </p:cNvPr>
          <p:cNvCxnSpPr>
            <a:cxnSpLocks/>
            <a:stCxn id="125" idx="3"/>
            <a:endCxn id="43" idx="0"/>
          </p:cNvCxnSpPr>
          <p:nvPr/>
        </p:nvCxnSpPr>
        <p:spPr>
          <a:xfrm>
            <a:off x="3419872" y="2119313"/>
            <a:ext cx="1535733" cy="136366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57884CD9-55ED-4552-A714-ACECA0275AC9}"/>
              </a:ext>
            </a:extLst>
          </p:cNvPr>
          <p:cNvCxnSpPr>
            <a:cxnSpLocks/>
            <a:stCxn id="125" idx="3"/>
            <a:endCxn id="77" idx="0"/>
          </p:cNvCxnSpPr>
          <p:nvPr/>
        </p:nvCxnSpPr>
        <p:spPr>
          <a:xfrm>
            <a:off x="3419872" y="2119313"/>
            <a:ext cx="1542791" cy="231084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四角形: 角を丸くする 76">
            <a:extLst>
              <a:ext uri="{FF2B5EF4-FFF2-40B4-BE49-F238E27FC236}">
                <a16:creationId xmlns:a16="http://schemas.microsoft.com/office/drawing/2014/main" id="{031A888D-F8FF-4A13-A626-B2852440DC21}"/>
              </a:ext>
            </a:extLst>
          </p:cNvPr>
          <p:cNvSpPr/>
          <p:nvPr/>
        </p:nvSpPr>
        <p:spPr>
          <a:xfrm>
            <a:off x="4619994" y="4430162"/>
            <a:ext cx="685337" cy="95006"/>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78" name="四角形: 角を丸くする 77">
            <a:extLst>
              <a:ext uri="{FF2B5EF4-FFF2-40B4-BE49-F238E27FC236}">
                <a16:creationId xmlns:a16="http://schemas.microsoft.com/office/drawing/2014/main" id="{871677CD-8E04-47AB-B41A-5099524C9921}"/>
              </a:ext>
            </a:extLst>
          </p:cNvPr>
          <p:cNvSpPr/>
          <p:nvPr/>
        </p:nvSpPr>
        <p:spPr>
          <a:xfrm>
            <a:off x="5296917" y="3398838"/>
            <a:ext cx="809625" cy="101600"/>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79" name="四角形: 角を丸くする 78">
            <a:extLst>
              <a:ext uri="{FF2B5EF4-FFF2-40B4-BE49-F238E27FC236}">
                <a16:creationId xmlns:a16="http://schemas.microsoft.com/office/drawing/2014/main" id="{74F6BAE1-9F1A-45FD-88FA-5DACC2219D3C}"/>
              </a:ext>
            </a:extLst>
          </p:cNvPr>
          <p:cNvSpPr/>
          <p:nvPr/>
        </p:nvSpPr>
        <p:spPr>
          <a:xfrm>
            <a:off x="5288980" y="4340225"/>
            <a:ext cx="809625" cy="103188"/>
          </a:xfrm>
          <a:prstGeom prst="roundRect">
            <a:avLst/>
          </a:prstGeom>
          <a:solidFill>
            <a:srgbClr val="FF0000">
              <a:alpha val="20000"/>
            </a:srgbClr>
          </a:solid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5" name="四角形: 角を丸くする 24">
            <a:extLst>
              <a:ext uri="{FF2B5EF4-FFF2-40B4-BE49-F238E27FC236}">
                <a16:creationId xmlns:a16="http://schemas.microsoft.com/office/drawing/2014/main" id="{444A0D95-AEC8-4914-9760-885BCAA577BA}"/>
              </a:ext>
            </a:extLst>
          </p:cNvPr>
          <p:cNvSpPr/>
          <p:nvPr/>
        </p:nvSpPr>
        <p:spPr>
          <a:xfrm>
            <a:off x="6635180" y="1754188"/>
            <a:ext cx="2113284" cy="873125"/>
          </a:xfrm>
          <a:prstGeom prst="roundRect">
            <a:avLst>
              <a:gd name="adj" fmla="val 535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個人番号（マイナンバー）</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が表示されているものは、</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受付できません。</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0" name="四角形: 角を丸くする 79">
            <a:extLst>
              <a:ext uri="{FF2B5EF4-FFF2-40B4-BE49-F238E27FC236}">
                <a16:creationId xmlns:a16="http://schemas.microsoft.com/office/drawing/2014/main" id="{5CA956E0-67FC-456F-AA93-89A851EDD5A4}"/>
              </a:ext>
            </a:extLst>
          </p:cNvPr>
          <p:cNvSpPr/>
          <p:nvPr/>
        </p:nvSpPr>
        <p:spPr>
          <a:xfrm>
            <a:off x="395536" y="2927350"/>
            <a:ext cx="3236094" cy="2151063"/>
          </a:xfrm>
          <a:prstGeom prst="roundRect">
            <a:avLst>
              <a:gd name="adj" fmla="val 3522"/>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保護者が</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外国籍の方</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「在留資格」</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の表示が必要です。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但し、</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「在留カード」又は「特別永住者証</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明書（カード）」のコピーが添付されてい</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る場合は、非表示でも結構です</a:t>
            </a:r>
            <a:r>
              <a:rPr lang="ja-JP" altLang="en-US" sz="12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なお、</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申込資格がある在留資格は以下のみ</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となります。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　　　　　 ・日本人の配偶者等</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・永住者の配偶者等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定住者（</a:t>
            </a:r>
            <a:r>
              <a:rPr lang="en-US" altLang="ja-JP" sz="1200"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16" name="四角形: 角を丸くする 115">
            <a:extLst>
              <a:ext uri="{FF2B5EF4-FFF2-40B4-BE49-F238E27FC236}">
                <a16:creationId xmlns:a16="http://schemas.microsoft.com/office/drawing/2014/main" id="{8F76D1B1-97CC-45D8-B2A1-B1C48B4620AB}"/>
              </a:ext>
            </a:extLst>
          </p:cNvPr>
          <p:cNvSpPr/>
          <p:nvPr/>
        </p:nvSpPr>
        <p:spPr>
          <a:xfrm>
            <a:off x="459805" y="5316538"/>
            <a:ext cx="3030537" cy="896937"/>
          </a:xfrm>
          <a:prstGeom prst="roundRect">
            <a:avLst>
              <a:gd name="adj" fmla="val 0"/>
            </a:avLst>
          </a:prstGeom>
          <a:solidFill>
            <a:schemeClr val="bg1"/>
          </a:solidFill>
          <a:ln w="28575"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将来日本に永住する意思確認のための</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誓約書</a:t>
            </a:r>
            <a:r>
              <a:rPr lang="en-US" altLang="ja-JP" sz="1100" b="1" dirty="0">
                <a:solidFill>
                  <a:schemeClr val="tx1"/>
                </a:solidFill>
                <a:latin typeface="HG丸ｺﾞｼｯｸM-PRO" panose="020F0600000000000000" pitchFamily="50" charset="-128"/>
                <a:ea typeface="HG丸ｺﾞｼｯｸM-PRO" panose="020F0600000000000000" pitchFamily="50" charset="-128"/>
              </a:rPr>
              <a:t>』</a:t>
            </a:r>
            <a:r>
              <a:rPr lang="ja-JP" altLang="en-US" sz="1100" b="1" dirty="0">
                <a:solidFill>
                  <a:schemeClr val="tx1"/>
                </a:solidFill>
                <a:latin typeface="HG丸ｺﾞｼｯｸM-PRO" panose="020F0600000000000000" pitchFamily="50" charset="-128"/>
                <a:ea typeface="HG丸ｺﾞｼｯｸM-PRO" panose="020F0600000000000000" pitchFamily="50" charset="-128"/>
              </a:rPr>
              <a:t>の提出が必要</a:t>
            </a:r>
            <a:r>
              <a:rPr lang="ja-JP" altLang="en-US" sz="1100" dirty="0">
                <a:solidFill>
                  <a:schemeClr val="tx1"/>
                </a:solidFill>
                <a:latin typeface="HG丸ｺﾞｼｯｸM-PRO" panose="020F0600000000000000" pitchFamily="50" charset="-128"/>
                <a:ea typeface="HG丸ｺﾞｼｯｸM-PRO" panose="020F0600000000000000" pitchFamily="50" charset="-128"/>
              </a:rPr>
              <a:t>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anose="020F0600000000000000" pitchFamily="50" charset="-128"/>
                <a:ea typeface="HG丸ｺﾞｼｯｸM-PRO" panose="020F0600000000000000" pitchFamily="50" charset="-128"/>
              </a:rPr>
              <a:t> 所定の様式がありますので、ダウンロード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してください。</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19" name="直線矢印コネクタ 118">
            <a:extLst>
              <a:ext uri="{FF2B5EF4-FFF2-40B4-BE49-F238E27FC236}">
                <a16:creationId xmlns:a16="http://schemas.microsoft.com/office/drawing/2014/main" id="{12C0F5FA-5D7D-443E-8C09-CB2600211000}"/>
              </a:ext>
            </a:extLst>
          </p:cNvPr>
          <p:cNvCxnSpPr>
            <a:cxnSpLocks/>
            <a:stCxn id="118" idx="2"/>
            <a:endCxn id="38" idx="0"/>
          </p:cNvCxnSpPr>
          <p:nvPr/>
        </p:nvCxnSpPr>
        <p:spPr>
          <a:xfrm flipH="1">
            <a:off x="6951093" y="4738688"/>
            <a:ext cx="803435" cy="113665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8" name="四角形: 角を丸くする 117">
            <a:extLst>
              <a:ext uri="{FF2B5EF4-FFF2-40B4-BE49-F238E27FC236}">
                <a16:creationId xmlns:a16="http://schemas.microsoft.com/office/drawing/2014/main" id="{1ACDB708-C15B-4F58-A640-D3426D7B3F6E}"/>
              </a:ext>
            </a:extLst>
          </p:cNvPr>
          <p:cNvSpPr/>
          <p:nvPr/>
        </p:nvSpPr>
        <p:spPr>
          <a:xfrm>
            <a:off x="6760592" y="3573463"/>
            <a:ext cx="1987872" cy="1165225"/>
          </a:xfrm>
          <a:prstGeom prst="roundRect">
            <a:avLst>
              <a:gd name="adj" fmla="val 7798"/>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複数枚綴り</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の住民票は、</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全ての提出が必要です。</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解かれて一部のみが提出</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されている場合は、受付</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できません。</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21" name="直線矢印コネクタ 120">
            <a:extLst>
              <a:ext uri="{FF2B5EF4-FFF2-40B4-BE49-F238E27FC236}">
                <a16:creationId xmlns:a16="http://schemas.microsoft.com/office/drawing/2014/main" id="{9404CBAC-3D42-447E-97B7-2A3B89BADAC7}"/>
              </a:ext>
            </a:extLst>
          </p:cNvPr>
          <p:cNvCxnSpPr>
            <a:cxnSpLocks/>
            <a:endCxn id="35" idx="0"/>
          </p:cNvCxnSpPr>
          <p:nvPr/>
        </p:nvCxnSpPr>
        <p:spPr>
          <a:xfrm flipH="1">
            <a:off x="4179688" y="5465232"/>
            <a:ext cx="434181" cy="58274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0" name="四角形: 角を丸くする 119">
            <a:extLst>
              <a:ext uri="{FF2B5EF4-FFF2-40B4-BE49-F238E27FC236}">
                <a16:creationId xmlns:a16="http://schemas.microsoft.com/office/drawing/2014/main" id="{C7C98812-AAEF-4638-A2D4-05AA75B74CE7}"/>
              </a:ext>
            </a:extLst>
          </p:cNvPr>
          <p:cNvSpPr/>
          <p:nvPr/>
        </p:nvSpPr>
        <p:spPr>
          <a:xfrm>
            <a:off x="4107880" y="4941888"/>
            <a:ext cx="2768600" cy="612000"/>
          </a:xfrm>
          <a:prstGeom prst="roundRect">
            <a:avLst>
              <a:gd name="adj" fmla="val 9264"/>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当会に提出する日から</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３ヶ月以内</a:t>
            </a:r>
            <a:r>
              <a:rPr lang="ja-JP" altLang="en-US" sz="1200" dirty="0">
                <a:solidFill>
                  <a:schemeClr val="tx1"/>
                </a:solidFill>
                <a:latin typeface="HG丸ｺﾞｼｯｸM-PRO" panose="020F0600000000000000" pitchFamily="50" charset="-128"/>
                <a:ea typeface="HG丸ｺﾞｼｯｸM-PRO" panose="020F0600000000000000" pitchFamily="50" charset="-128"/>
              </a:rPr>
              <a:t>に</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発行された</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原本が</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必要です。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5" name="四角形: 角を丸くする 124">
            <a:extLst>
              <a:ext uri="{FF2B5EF4-FFF2-40B4-BE49-F238E27FC236}">
                <a16:creationId xmlns:a16="http://schemas.microsoft.com/office/drawing/2014/main" id="{5351C565-9D08-4E8C-86CE-5957353898E7}"/>
              </a:ext>
            </a:extLst>
          </p:cNvPr>
          <p:cNvSpPr/>
          <p:nvPr/>
        </p:nvSpPr>
        <p:spPr>
          <a:xfrm>
            <a:off x="592907" y="1673225"/>
            <a:ext cx="2826965" cy="89217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「ひとり親家庭」</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の証明書類を兼ね</a:t>
            </a:r>
            <a:endParaRPr lang="en-US" altLang="ja-JP" sz="1200"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u="sng" dirty="0">
                <a:solidFill>
                  <a:schemeClr val="tx1"/>
                </a:solidFill>
                <a:latin typeface="HG丸ｺﾞｼｯｸM-PRO" panose="020F0600000000000000" pitchFamily="50" charset="-128"/>
                <a:ea typeface="HG丸ｺﾞｼｯｸM-PRO" panose="020F0600000000000000" pitchFamily="50" charset="-128"/>
              </a:rPr>
              <a:t>ている</a:t>
            </a:r>
            <a:r>
              <a:rPr lang="ja-JP" altLang="en-US" sz="1200" dirty="0">
                <a:solidFill>
                  <a:schemeClr val="tx1"/>
                </a:solidFill>
                <a:latin typeface="HG丸ｺﾞｼｯｸM-PRO" panose="020F0600000000000000" pitchFamily="50" charset="-128"/>
                <a:ea typeface="HG丸ｺﾞｼｯｸM-PRO" panose="020F0600000000000000" pitchFamily="50" charset="-128"/>
              </a:rPr>
              <a:t>場合は、</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続柄表示がある世帯</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全員の住民票が必要</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です。</a:t>
            </a:r>
            <a:endParaRPr lang="en-US" altLang="zh-TW"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5" name="大かっこ 114">
            <a:extLst>
              <a:ext uri="{FF2B5EF4-FFF2-40B4-BE49-F238E27FC236}">
                <a16:creationId xmlns:a16="http://schemas.microsoft.com/office/drawing/2014/main" id="{9A94E5C3-BDC6-4ABF-A5D4-B9D31BCBB235}"/>
              </a:ext>
            </a:extLst>
          </p:cNvPr>
          <p:cNvSpPr/>
          <p:nvPr/>
        </p:nvSpPr>
        <p:spPr>
          <a:xfrm>
            <a:off x="539552" y="4545176"/>
            <a:ext cx="2952000" cy="432000"/>
          </a:xfrm>
          <a:prstGeom prst="bracketPair">
            <a:avLst>
              <a:gd name="adj" fmla="val 866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cxnSp>
        <p:nvCxnSpPr>
          <p:cNvPr id="155" name="直線矢印コネクタ 154">
            <a:extLst>
              <a:ext uri="{FF2B5EF4-FFF2-40B4-BE49-F238E27FC236}">
                <a16:creationId xmlns:a16="http://schemas.microsoft.com/office/drawing/2014/main" id="{8922C6C9-136A-49F8-8478-47C9AC0467D1}"/>
              </a:ext>
            </a:extLst>
          </p:cNvPr>
          <p:cNvCxnSpPr>
            <a:cxnSpLocks/>
          </p:cNvCxnSpPr>
          <p:nvPr/>
        </p:nvCxnSpPr>
        <p:spPr>
          <a:xfrm>
            <a:off x="2412430" y="4941888"/>
            <a:ext cx="0" cy="396875"/>
          </a:xfrm>
          <a:prstGeom prst="straightConnector1">
            <a:avLst/>
          </a:prstGeom>
          <a:ln w="666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線矢印コネクタ 162">
            <a:extLst>
              <a:ext uri="{FF2B5EF4-FFF2-40B4-BE49-F238E27FC236}">
                <a16:creationId xmlns:a16="http://schemas.microsoft.com/office/drawing/2014/main" id="{A2A97DD5-5E43-4382-BE8D-46BCB3D36967}"/>
              </a:ext>
            </a:extLst>
          </p:cNvPr>
          <p:cNvCxnSpPr>
            <a:cxnSpLocks/>
            <a:stCxn id="80" idx="3"/>
            <a:endCxn id="40" idx="1"/>
          </p:cNvCxnSpPr>
          <p:nvPr/>
        </p:nvCxnSpPr>
        <p:spPr>
          <a:xfrm flipV="1">
            <a:off x="3631630" y="3789363"/>
            <a:ext cx="403225" cy="213519"/>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4BD9C4C-BA8B-8158-9B36-2439AAA3FB0F}"/>
              </a:ext>
            </a:extLst>
          </p:cNvPr>
          <p:cNvSpPr/>
          <p:nvPr/>
        </p:nvSpPr>
        <p:spPr>
          <a:xfrm>
            <a:off x="3779913" y="6047978"/>
            <a:ext cx="721668" cy="9604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450" b="1" dirty="0">
                <a:solidFill>
                  <a:schemeClr val="tx1"/>
                </a:solidFill>
              </a:rPr>
              <a:t>令和〇年〇月〇〇日</a:t>
            </a:r>
            <a:endParaRPr kumimoji="1" lang="ja-JP" altLang="en-US" sz="450"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縦書きテキスト プレースホルダー 2">
            <a:extLst>
              <a:ext uri="{FF2B5EF4-FFF2-40B4-BE49-F238E27FC236}">
                <a16:creationId xmlns:a16="http://schemas.microsoft.com/office/drawing/2014/main" id="{F1292EB9-E90B-4E01-AF33-FE507BDE80A7}"/>
              </a:ext>
            </a:extLst>
          </p:cNvPr>
          <p:cNvSpPr txBox="1">
            <a:spLocks noChangeArrowheads="1"/>
          </p:cNvSpPr>
          <p:nvPr/>
        </p:nvSpPr>
        <p:spPr bwMode="auto">
          <a:xfrm>
            <a:off x="250825" y="1125538"/>
            <a:ext cx="8642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1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大阪府内に住所を有する者の保護する学生・生徒で、向学心に富みながら経済的</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理由により修学困難な者に、奨学金の貸付その他奨学上必要と認める事業等を行う</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ことにより、教育の機会均等に寄与するとともに、次代の社会を担う有用な人材の</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育成に資することを目的とし、この目的を達成するために奨学金の貸付・給付を行</a:t>
            </a:r>
            <a:endParaRPr lang="en-US" altLang="ja-JP" sz="17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っています。</a:t>
            </a:r>
            <a:endParaRPr lang="en-US" altLang="ja-JP" sz="1700" dirty="0">
              <a:latin typeface="HG丸ｺﾞｼｯｸM-PRO" panose="020F0600000000000000" pitchFamily="50" charset="-128"/>
              <a:ea typeface="HG丸ｺﾞｼｯｸM-PRO" panose="020F0600000000000000" pitchFamily="50" charset="-128"/>
            </a:endParaRPr>
          </a:p>
        </p:txBody>
      </p:sp>
      <p:grpSp>
        <p:nvGrpSpPr>
          <p:cNvPr id="10243" name="グループ化 52">
            <a:extLst>
              <a:ext uri="{FF2B5EF4-FFF2-40B4-BE49-F238E27FC236}">
                <a16:creationId xmlns:a16="http://schemas.microsoft.com/office/drawing/2014/main" id="{E7DE6A96-B901-40DA-8B07-F33219B3F6CD}"/>
              </a:ext>
            </a:extLst>
          </p:cNvPr>
          <p:cNvGrpSpPr>
            <a:grpSpLocks/>
          </p:cNvGrpSpPr>
          <p:nvPr/>
        </p:nvGrpSpPr>
        <p:grpSpPr bwMode="auto">
          <a:xfrm>
            <a:off x="467519" y="3078633"/>
            <a:ext cx="8208962" cy="3014663"/>
            <a:chOff x="395536" y="2996952"/>
            <a:chExt cx="8208910" cy="3014757"/>
          </a:xfrm>
        </p:grpSpPr>
        <p:sp>
          <p:nvSpPr>
            <p:cNvPr id="2" name="四角形: 角を丸くする 1">
              <a:extLst>
                <a:ext uri="{FF2B5EF4-FFF2-40B4-BE49-F238E27FC236}">
                  <a16:creationId xmlns:a16="http://schemas.microsoft.com/office/drawing/2014/main" id="{C3DF481B-574D-49E1-AC4F-AAF62D2C51E2}"/>
                </a:ext>
              </a:extLst>
            </p:cNvPr>
            <p:cNvSpPr/>
            <p:nvPr/>
          </p:nvSpPr>
          <p:spPr>
            <a:xfrm>
              <a:off x="3232549" y="2996952"/>
              <a:ext cx="1800200" cy="432051"/>
            </a:xfrm>
            <a:prstGeom prst="roundRect">
              <a:avLst/>
            </a:prstGeom>
            <a:solidFill>
              <a:srgbClr val="F68426">
                <a:alpha val="60000"/>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奨 学 金 事 業</a:t>
              </a:r>
            </a:p>
          </p:txBody>
        </p:sp>
        <p:sp>
          <p:nvSpPr>
            <p:cNvPr id="12" name="四角形: 角を丸くする 11">
              <a:extLst>
                <a:ext uri="{FF2B5EF4-FFF2-40B4-BE49-F238E27FC236}">
                  <a16:creationId xmlns:a16="http://schemas.microsoft.com/office/drawing/2014/main" id="{ADAA392B-5BFE-41DF-8147-7E80F908ECE8}"/>
                </a:ext>
              </a:extLst>
            </p:cNvPr>
            <p:cNvSpPr/>
            <p:nvPr/>
          </p:nvSpPr>
          <p:spPr>
            <a:xfrm>
              <a:off x="1187623" y="4095077"/>
              <a:ext cx="1618958" cy="432051"/>
            </a:xfrm>
            <a:prstGeom prst="roundRect">
              <a:avLst/>
            </a:prstGeom>
            <a:solidFill>
              <a:srgbClr val="558ED5">
                <a:alpha val="67843"/>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貸　　付</a:t>
              </a:r>
            </a:p>
          </p:txBody>
        </p:sp>
        <p:sp>
          <p:nvSpPr>
            <p:cNvPr id="13" name="四角形: 角を丸くする 12">
              <a:extLst>
                <a:ext uri="{FF2B5EF4-FFF2-40B4-BE49-F238E27FC236}">
                  <a16:creationId xmlns:a16="http://schemas.microsoft.com/office/drawing/2014/main" id="{4BD28351-04C5-41E8-9949-6659E60DB0BF}"/>
                </a:ext>
              </a:extLst>
            </p:cNvPr>
            <p:cNvSpPr/>
            <p:nvPr/>
          </p:nvSpPr>
          <p:spPr>
            <a:xfrm>
              <a:off x="5569527" y="4095076"/>
              <a:ext cx="1618958" cy="432051"/>
            </a:xfrm>
            <a:prstGeom prst="roundRect">
              <a:avLst/>
            </a:prstGeom>
            <a:solidFill>
              <a:srgbClr val="00D661">
                <a:alpha val="63922"/>
              </a:srgbClr>
            </a:solidFill>
            <a:ln w="34925" cmpd="thickThi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給　　付</a:t>
              </a:r>
            </a:p>
          </p:txBody>
        </p:sp>
        <p:sp>
          <p:nvSpPr>
            <p:cNvPr id="15" name="四角形: 角を丸くする 14">
              <a:extLst>
                <a:ext uri="{FF2B5EF4-FFF2-40B4-BE49-F238E27FC236}">
                  <a16:creationId xmlns:a16="http://schemas.microsoft.com/office/drawing/2014/main" id="{F9E51743-709E-4FE7-BC48-71AF143A0C09}"/>
                </a:ext>
              </a:extLst>
            </p:cNvPr>
            <p:cNvSpPr/>
            <p:nvPr/>
          </p:nvSpPr>
          <p:spPr>
            <a:xfrm>
              <a:off x="395536"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入学時増額</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16" name="四角形: 角を丸くする 15">
              <a:extLst>
                <a:ext uri="{FF2B5EF4-FFF2-40B4-BE49-F238E27FC236}">
                  <a16:creationId xmlns:a16="http://schemas.microsoft.com/office/drawing/2014/main" id="{78C3E73A-F727-42E2-8B69-29965E1DBC8F}"/>
                </a:ext>
              </a:extLst>
            </p:cNvPr>
            <p:cNvSpPr/>
            <p:nvPr/>
          </p:nvSpPr>
          <p:spPr>
            <a:xfrm>
              <a:off x="2253073" y="5283210"/>
              <a:ext cx="1296144" cy="720084"/>
            </a:xfrm>
            <a:prstGeom prst="roundRect">
              <a:avLst/>
            </a:prstGeom>
            <a:solidFill>
              <a:srgbClr val="C7DAF1"/>
            </a:solidFill>
            <a:ln w="34925" cmpd="thickThi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17" name="四角形: 角を丸くする 16">
              <a:extLst>
                <a:ext uri="{FF2B5EF4-FFF2-40B4-BE49-F238E27FC236}">
                  <a16:creationId xmlns:a16="http://schemas.microsoft.com/office/drawing/2014/main" id="{70D7F3A7-AD41-4FFD-B042-85CDB3FEF1B4}"/>
                </a:ext>
              </a:extLst>
            </p:cNvPr>
            <p:cNvSpPr/>
            <p:nvPr/>
          </p:nvSpPr>
          <p:spPr>
            <a:xfrm>
              <a:off x="4132649" y="5283210"/>
              <a:ext cx="1309357"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Ｕ Ｓ Ｊ</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18" name="四角形: 角を丸くする 17">
              <a:extLst>
                <a:ext uri="{FF2B5EF4-FFF2-40B4-BE49-F238E27FC236}">
                  <a16:creationId xmlns:a16="http://schemas.microsoft.com/office/drawing/2014/main" id="{796AC400-8A37-4B70-A98A-432F9455F059}"/>
                </a:ext>
              </a:extLst>
            </p:cNvPr>
            <p:cNvSpPr/>
            <p:nvPr/>
          </p:nvSpPr>
          <p:spPr>
            <a:xfrm>
              <a:off x="5734786" y="5291625"/>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夢みらい</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奨 学 金</a:t>
              </a:r>
            </a:p>
          </p:txBody>
        </p:sp>
        <p:sp>
          <p:nvSpPr>
            <p:cNvPr id="19" name="四角形: 角を丸くする 18">
              <a:extLst>
                <a:ext uri="{FF2B5EF4-FFF2-40B4-BE49-F238E27FC236}">
                  <a16:creationId xmlns:a16="http://schemas.microsoft.com/office/drawing/2014/main" id="{8BC34738-0882-44CD-8C78-4E6458782D8B}"/>
                </a:ext>
              </a:extLst>
            </p:cNvPr>
            <p:cNvSpPr/>
            <p:nvPr/>
          </p:nvSpPr>
          <p:spPr>
            <a:xfrm>
              <a:off x="7316006" y="5283210"/>
              <a:ext cx="1288440" cy="720084"/>
            </a:xfrm>
            <a:prstGeom prst="roundRect">
              <a:avLst/>
            </a:prstGeom>
            <a:solidFill>
              <a:srgbClr val="9BFFC8"/>
            </a:solidFill>
            <a:ln w="34925" cmpd="thickThin">
              <a:solidFill>
                <a:srgbClr val="00D66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400" b="1" dirty="0">
                  <a:solidFill>
                    <a:schemeClr val="tx1"/>
                  </a:solidFill>
                  <a:latin typeface="HG丸ｺﾞｼｯｸM-PRO" panose="020F0600000000000000" pitchFamily="50" charset="-128"/>
                  <a:ea typeface="HG丸ｺﾞｼｯｸM-PRO" panose="020F0600000000000000" pitchFamily="50" charset="-128"/>
                </a:rPr>
                <a:t>特別奨励金</a:t>
              </a:r>
              <a:endParaRPr lang="en-US" altLang="ja-JP" sz="14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0" name="コネクタ: カギ線 19">
              <a:extLst>
                <a:ext uri="{FF2B5EF4-FFF2-40B4-BE49-F238E27FC236}">
                  <a16:creationId xmlns:a16="http://schemas.microsoft.com/office/drawing/2014/main" id="{3EB5E413-33A6-41D5-BEF4-641DC2B2B5F2}"/>
                </a:ext>
              </a:extLst>
            </p:cNvPr>
            <p:cNvCxnSpPr>
              <a:cxnSpLocks/>
              <a:stCxn id="0" idx="0"/>
              <a:endCxn id="0" idx="2"/>
            </p:cNvCxnSpPr>
            <p:nvPr/>
          </p:nvCxnSpPr>
          <p:spPr>
            <a:xfrm rot="5400000" flipH="1" flipV="1">
              <a:off x="2731515" y="2694564"/>
              <a:ext cx="666771" cy="2135174"/>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コネクタ: カギ線 36">
              <a:extLst>
                <a:ext uri="{FF2B5EF4-FFF2-40B4-BE49-F238E27FC236}">
                  <a16:creationId xmlns:a16="http://schemas.microsoft.com/office/drawing/2014/main" id="{581354CD-6DE0-443B-A047-1E7BA54D8307}"/>
                </a:ext>
              </a:extLst>
            </p:cNvPr>
            <p:cNvCxnSpPr>
              <a:cxnSpLocks/>
              <a:stCxn id="0" idx="0"/>
              <a:endCxn id="0" idx="2"/>
            </p:cNvCxnSpPr>
            <p:nvPr/>
          </p:nvCxnSpPr>
          <p:spPr>
            <a:xfrm rot="16200000" flipV="1">
              <a:off x="4922251" y="2639002"/>
              <a:ext cx="666771" cy="2246298"/>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C90A1881-FCB2-407F-BA86-82062BC04918}"/>
                </a:ext>
              </a:extLst>
            </p:cNvPr>
            <p:cNvCxnSpPr>
              <a:cxnSpLocks/>
              <a:stCxn id="0" idx="0"/>
              <a:endCxn id="0" idx="2"/>
            </p:cNvCxnSpPr>
            <p:nvPr/>
          </p:nvCxnSpPr>
          <p:spPr>
            <a:xfrm rot="5400000" flipH="1" flipV="1">
              <a:off x="1142436" y="4428146"/>
              <a:ext cx="755674" cy="954081"/>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F7F4B17A-6906-4385-88B5-B9BD28DC9135}"/>
                </a:ext>
              </a:extLst>
            </p:cNvPr>
            <p:cNvCxnSpPr>
              <a:cxnSpLocks/>
              <a:stCxn id="0" idx="0"/>
              <a:endCxn id="0" idx="2"/>
            </p:cNvCxnSpPr>
            <p:nvPr/>
          </p:nvCxnSpPr>
          <p:spPr>
            <a:xfrm rot="16200000" flipV="1">
              <a:off x="2071117" y="4453545"/>
              <a:ext cx="755674" cy="903282"/>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68FA4021-220F-4868-B8A6-75806D2E8076}"/>
                </a:ext>
              </a:extLst>
            </p:cNvPr>
            <p:cNvCxnSpPr>
              <a:cxnSpLocks/>
              <a:stCxn id="0" idx="0"/>
              <a:endCxn id="0" idx="2"/>
            </p:cNvCxnSpPr>
            <p:nvPr/>
          </p:nvCxnSpPr>
          <p:spPr>
            <a:xfrm rot="5400000" flipH="1" flipV="1">
              <a:off x="5205616" y="4109854"/>
              <a:ext cx="755674" cy="1590665"/>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6359DD52-9466-454A-B89E-70886122E80E}"/>
                </a:ext>
              </a:extLst>
            </p:cNvPr>
            <p:cNvCxnSpPr>
              <a:cxnSpLocks/>
              <a:stCxn id="0" idx="0"/>
              <a:endCxn id="0" idx="2"/>
            </p:cNvCxnSpPr>
            <p:nvPr/>
          </p:nvCxnSpPr>
          <p:spPr>
            <a:xfrm rot="16200000" flipV="1">
              <a:off x="6791518" y="4114617"/>
              <a:ext cx="755674" cy="1581140"/>
            </a:xfrm>
            <a:prstGeom prst="bentConnector3">
              <a:avLst>
                <a:gd name="adj1"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09196F-DAA7-451F-A778-0ADA8B0FF307}"/>
                </a:ext>
              </a:extLst>
            </p:cNvPr>
            <p:cNvCxnSpPr>
              <a:cxnSpLocks/>
              <a:endCxn id="0" idx="0"/>
            </p:cNvCxnSpPr>
            <p:nvPr/>
          </p:nvCxnSpPr>
          <p:spPr>
            <a:xfrm>
              <a:off x="6378785" y="4905186"/>
              <a:ext cx="0" cy="3857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44" name="グループ化 48">
            <a:extLst>
              <a:ext uri="{FF2B5EF4-FFF2-40B4-BE49-F238E27FC236}">
                <a16:creationId xmlns:a16="http://schemas.microsoft.com/office/drawing/2014/main" id="{124EB7E2-1E19-49E0-A4F6-46279E3C0690}"/>
              </a:ext>
            </a:extLst>
          </p:cNvPr>
          <p:cNvGrpSpPr>
            <a:grpSpLocks/>
          </p:cNvGrpSpPr>
          <p:nvPr/>
        </p:nvGrpSpPr>
        <p:grpSpPr bwMode="auto">
          <a:xfrm>
            <a:off x="0" y="4763"/>
            <a:ext cx="9144000" cy="6737350"/>
            <a:chOff x="-1" y="0"/>
            <a:chExt cx="9144001" cy="6737471"/>
          </a:xfrm>
        </p:grpSpPr>
        <p:grpSp>
          <p:nvGrpSpPr>
            <p:cNvPr id="10247" name="グループ化 23">
              <a:extLst>
                <a:ext uri="{FF2B5EF4-FFF2-40B4-BE49-F238E27FC236}">
                  <a16:creationId xmlns:a16="http://schemas.microsoft.com/office/drawing/2014/main" id="{D76A004C-26B2-4A39-96D8-CD840BD47B66}"/>
                </a:ext>
              </a:extLst>
            </p:cNvPr>
            <p:cNvGrpSpPr>
              <a:grpSpLocks/>
            </p:cNvGrpSpPr>
            <p:nvPr/>
          </p:nvGrpSpPr>
          <p:grpSpPr bwMode="auto">
            <a:xfrm>
              <a:off x="-1" y="0"/>
              <a:ext cx="9144001" cy="6737471"/>
              <a:chOff x="-1" y="0"/>
              <a:chExt cx="9144001" cy="6737471"/>
            </a:xfrm>
          </p:grpSpPr>
          <p:grpSp>
            <p:nvGrpSpPr>
              <p:cNvPr id="10249" name="グループ化 24">
                <a:extLst>
                  <a:ext uri="{FF2B5EF4-FFF2-40B4-BE49-F238E27FC236}">
                    <a16:creationId xmlns:a16="http://schemas.microsoft.com/office/drawing/2014/main" id="{D0E7C85F-BAB1-4673-9985-9D1B89A6FBC6}"/>
                  </a:ext>
                </a:extLst>
              </p:cNvPr>
              <p:cNvGrpSpPr>
                <a:grpSpLocks/>
              </p:cNvGrpSpPr>
              <p:nvPr/>
            </p:nvGrpSpPr>
            <p:grpSpPr bwMode="auto">
              <a:xfrm>
                <a:off x="-1" y="0"/>
                <a:ext cx="9144001" cy="584680"/>
                <a:chOff x="-1" y="0"/>
                <a:chExt cx="9144001" cy="584680"/>
              </a:xfrm>
            </p:grpSpPr>
            <p:pic>
              <p:nvPicPr>
                <p:cNvPr id="10253" name="図 28">
                  <a:extLst>
                    <a:ext uri="{FF2B5EF4-FFF2-40B4-BE49-F238E27FC236}">
                      <a16:creationId xmlns:a16="http://schemas.microsoft.com/office/drawing/2014/main" id="{A66569B2-87A9-435A-83EC-AFEF3EB368E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a:extLst>
                    <a:ext uri="{FF2B5EF4-FFF2-40B4-BE49-F238E27FC236}">
                      <a16:creationId xmlns:a16="http://schemas.microsoft.com/office/drawing/2014/main" id="{0F81512E-6A70-4DA0-A6A3-B9F9E7A64C63}"/>
                    </a:ext>
                  </a:extLst>
                </p:cNvPr>
                <p:cNvSpPr/>
                <p:nvPr/>
              </p:nvSpPr>
              <p:spPr>
                <a:xfrm>
                  <a:off x="-1" y="503246"/>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52BC1C6C-2E50-4F52-95D4-C0FAF5903D38}"/>
                    </a:ext>
                  </a:extLst>
                </p:cNvPr>
                <p:cNvSpPr/>
                <p:nvPr/>
              </p:nvSpPr>
              <p:spPr>
                <a:xfrm>
                  <a:off x="-1" y="547697"/>
                  <a:ext cx="9144001" cy="3651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2" name="正方形/長方形 31">
                  <a:extLst>
                    <a:ext uri="{FF2B5EF4-FFF2-40B4-BE49-F238E27FC236}">
                      <a16:creationId xmlns:a16="http://schemas.microsoft.com/office/drawing/2014/main" id="{9728A721-129C-4119-9F2C-D28C97F5D695}"/>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大阪府育英会について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0250" name="グループ化 25">
                <a:extLst>
                  <a:ext uri="{FF2B5EF4-FFF2-40B4-BE49-F238E27FC236}">
                    <a16:creationId xmlns:a16="http://schemas.microsoft.com/office/drawing/2014/main" id="{F9EF7631-FDD3-4E98-A6D2-5627793473C8}"/>
                  </a:ext>
                </a:extLst>
              </p:cNvPr>
              <p:cNvGrpSpPr>
                <a:grpSpLocks/>
              </p:cNvGrpSpPr>
              <p:nvPr/>
            </p:nvGrpSpPr>
            <p:grpSpPr bwMode="auto">
              <a:xfrm>
                <a:off x="0" y="6669360"/>
                <a:ext cx="9144000" cy="68111"/>
                <a:chOff x="0" y="6669360"/>
                <a:chExt cx="9144000" cy="68111"/>
              </a:xfrm>
            </p:grpSpPr>
            <p:sp>
              <p:nvSpPr>
                <p:cNvPr id="27" name="正方形/長方形 26">
                  <a:extLst>
                    <a:ext uri="{FF2B5EF4-FFF2-40B4-BE49-F238E27FC236}">
                      <a16:creationId xmlns:a16="http://schemas.microsoft.com/office/drawing/2014/main" id="{09E616BB-D722-49F6-8D01-B7999EB86CD1}"/>
                    </a:ext>
                  </a:extLst>
                </p:cNvPr>
                <p:cNvSpPr/>
                <p:nvPr/>
              </p:nvSpPr>
              <p:spPr>
                <a:xfrm>
                  <a:off x="-1" y="6669207"/>
                  <a:ext cx="9144001" cy="3651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8" name="正方形/長方形 27">
                  <a:extLst>
                    <a:ext uri="{FF2B5EF4-FFF2-40B4-BE49-F238E27FC236}">
                      <a16:creationId xmlns:a16="http://schemas.microsoft.com/office/drawing/2014/main" id="{E3EC925F-AF32-4F34-87CE-4003A6660B95}"/>
                    </a:ext>
                  </a:extLst>
                </p:cNvPr>
                <p:cNvSpPr/>
                <p:nvPr/>
              </p:nvSpPr>
              <p:spPr>
                <a:xfrm>
                  <a:off x="-1" y="6691432"/>
                  <a:ext cx="9144001" cy="46039"/>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48" name="正方形/長方形 47">
              <a:extLst>
                <a:ext uri="{FF2B5EF4-FFF2-40B4-BE49-F238E27FC236}">
                  <a16:creationId xmlns:a16="http://schemas.microsoft.com/office/drawing/2014/main" id="{EC392686-E98A-4F46-AC2B-E3B53F78788A}"/>
                </a:ext>
              </a:extLst>
            </p:cNvPr>
            <p:cNvSpPr/>
            <p:nvPr/>
          </p:nvSpPr>
          <p:spPr>
            <a:xfrm>
              <a:off x="8748713" y="6304075"/>
              <a:ext cx="368300" cy="314331"/>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１</a:t>
              </a:r>
            </a:p>
          </p:txBody>
        </p:sp>
      </p:grpSp>
      <p:sp>
        <p:nvSpPr>
          <p:cNvPr id="3" name="四角形: 角を丸くする 2">
            <a:extLst>
              <a:ext uri="{FF2B5EF4-FFF2-40B4-BE49-F238E27FC236}">
                <a16:creationId xmlns:a16="http://schemas.microsoft.com/office/drawing/2014/main" id="{123EF35E-492B-421C-AEEC-510B12B185FF}"/>
              </a:ext>
            </a:extLst>
          </p:cNvPr>
          <p:cNvSpPr/>
          <p:nvPr/>
        </p:nvSpPr>
        <p:spPr>
          <a:xfrm>
            <a:off x="395288" y="1062806"/>
            <a:ext cx="8353425" cy="1862138"/>
          </a:xfrm>
          <a:prstGeom prst="roundRect">
            <a:avLst>
              <a:gd name="adj" fmla="val 33"/>
            </a:avLst>
          </a:prstGeom>
          <a:noFill/>
          <a:ln w="1905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D4D2D8F3-8D34-421F-9619-799E1BEFC636}"/>
              </a:ext>
            </a:extLst>
          </p:cNvPr>
          <p:cNvSpPr/>
          <p:nvPr/>
        </p:nvSpPr>
        <p:spPr>
          <a:xfrm>
            <a:off x="327025" y="765175"/>
            <a:ext cx="1620838" cy="360363"/>
          </a:xfrm>
          <a:prstGeom prst="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事 業 目 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グループ化 53">
            <a:extLst>
              <a:ext uri="{FF2B5EF4-FFF2-40B4-BE49-F238E27FC236}">
                <a16:creationId xmlns:a16="http://schemas.microsoft.com/office/drawing/2014/main" id="{DB614D0D-3CBB-4CE9-9530-1C8B93FF56FD}"/>
              </a:ext>
            </a:extLst>
          </p:cNvPr>
          <p:cNvGrpSpPr>
            <a:grpSpLocks/>
          </p:cNvGrpSpPr>
          <p:nvPr/>
        </p:nvGrpSpPr>
        <p:grpSpPr bwMode="auto">
          <a:xfrm>
            <a:off x="0" y="3175"/>
            <a:ext cx="9144000" cy="6738938"/>
            <a:chOff x="-1" y="0"/>
            <a:chExt cx="9144001" cy="6737471"/>
          </a:xfrm>
        </p:grpSpPr>
        <p:grpSp>
          <p:nvGrpSpPr>
            <p:cNvPr id="36888" name="グループ化 54">
              <a:extLst>
                <a:ext uri="{FF2B5EF4-FFF2-40B4-BE49-F238E27FC236}">
                  <a16:creationId xmlns:a16="http://schemas.microsoft.com/office/drawing/2014/main" id="{864562C7-85EE-43FE-9689-ABDC1E64D0E2}"/>
                </a:ext>
              </a:extLst>
            </p:cNvPr>
            <p:cNvGrpSpPr>
              <a:grpSpLocks/>
            </p:cNvGrpSpPr>
            <p:nvPr/>
          </p:nvGrpSpPr>
          <p:grpSpPr bwMode="auto">
            <a:xfrm>
              <a:off x="-1" y="0"/>
              <a:ext cx="9144001" cy="6737471"/>
              <a:chOff x="-1" y="0"/>
              <a:chExt cx="9144001" cy="6737471"/>
            </a:xfrm>
          </p:grpSpPr>
          <p:grpSp>
            <p:nvGrpSpPr>
              <p:cNvPr id="36890" name="グループ化 56">
                <a:extLst>
                  <a:ext uri="{FF2B5EF4-FFF2-40B4-BE49-F238E27FC236}">
                    <a16:creationId xmlns:a16="http://schemas.microsoft.com/office/drawing/2014/main" id="{59C74708-BED9-40EA-8A37-D7E8F88DA0DE}"/>
                  </a:ext>
                </a:extLst>
              </p:cNvPr>
              <p:cNvGrpSpPr>
                <a:grpSpLocks/>
              </p:cNvGrpSpPr>
              <p:nvPr/>
            </p:nvGrpSpPr>
            <p:grpSpPr bwMode="auto">
              <a:xfrm>
                <a:off x="-1" y="0"/>
                <a:ext cx="9144001" cy="584680"/>
                <a:chOff x="-1" y="0"/>
                <a:chExt cx="9144001" cy="584680"/>
              </a:xfrm>
            </p:grpSpPr>
            <p:pic>
              <p:nvPicPr>
                <p:cNvPr id="36894" name="図 60">
                  <a:extLst>
                    <a:ext uri="{FF2B5EF4-FFF2-40B4-BE49-F238E27FC236}">
                      <a16:creationId xmlns:a16="http://schemas.microsoft.com/office/drawing/2014/main" id="{37CCFDE4-E999-44A0-A407-EA85A85B27F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5EB8AC7C-F5D7-4A27-8712-B8FED5CBF7A0}"/>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452CBFE7-946E-4600-9DF2-C96732C83E93}"/>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2EDB70C9-8CC2-4C86-8117-F0EA0DA6CE65}"/>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6891" name="グループ化 57">
                <a:extLst>
                  <a:ext uri="{FF2B5EF4-FFF2-40B4-BE49-F238E27FC236}">
                    <a16:creationId xmlns:a16="http://schemas.microsoft.com/office/drawing/2014/main" id="{16131862-E4C0-48E9-85CC-ABE7E6C46635}"/>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F77567AB-B5AB-4BE3-AE93-3D8D3DE8C3C5}"/>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4DC9B76B-EDED-47A9-9104-B918EB0ABDD0}"/>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3538EBDD-FA8F-4A7A-8830-21EEDA57AA5B}"/>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28</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0A9A3052-125D-4A5D-AB41-03269F1EBEEE}"/>
              </a:ext>
            </a:extLst>
          </p:cNvPr>
          <p:cNvSpPr/>
          <p:nvPr/>
        </p:nvSpPr>
        <p:spPr>
          <a:xfrm>
            <a:off x="277598" y="119380"/>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B3D6AFF4-0F08-4D50-BBA7-F19DC6745B13}"/>
              </a:ext>
            </a:extLst>
          </p:cNvPr>
          <p:cNvSpPr/>
          <p:nvPr/>
        </p:nvSpPr>
        <p:spPr>
          <a:xfrm>
            <a:off x="863129" y="51743"/>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6869" name="縦書きテキスト プレースホルダー 2">
            <a:extLst>
              <a:ext uri="{FF2B5EF4-FFF2-40B4-BE49-F238E27FC236}">
                <a16:creationId xmlns:a16="http://schemas.microsoft.com/office/drawing/2014/main" id="{E6360BD3-0A60-407F-938D-2CBCBE576A79}"/>
              </a:ext>
            </a:extLst>
          </p:cNvPr>
          <p:cNvSpPr txBox="1">
            <a:spLocks noChangeArrowheads="1"/>
          </p:cNvSpPr>
          <p:nvPr/>
        </p:nvSpPr>
        <p:spPr bwMode="auto">
          <a:xfrm>
            <a:off x="250825" y="549275"/>
            <a:ext cx="886618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③ 生徒本人の通帳のコピー</a:t>
            </a:r>
            <a:endParaRPr lang="en-US" altLang="ja-JP" sz="1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生徒本人名義の通帳のコピーがのり付けされているか、確認をお願いします。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82" name="四角形吹き出し 21">
            <a:extLst>
              <a:ext uri="{FF2B5EF4-FFF2-40B4-BE49-F238E27FC236}">
                <a16:creationId xmlns:a16="http://schemas.microsoft.com/office/drawing/2014/main" id="{62C87C23-D14A-43CF-9EAE-B6909EE9BEC2}"/>
              </a:ext>
            </a:extLst>
          </p:cNvPr>
          <p:cNvSpPr/>
          <p:nvPr/>
        </p:nvSpPr>
        <p:spPr>
          <a:xfrm>
            <a:off x="5846763" y="2329765"/>
            <a:ext cx="2249487" cy="286981"/>
          </a:xfrm>
          <a:prstGeom prst="wedgeRectCallout">
            <a:avLst>
              <a:gd name="adj1" fmla="val 50818"/>
              <a:gd name="adj2" fmla="val 22487"/>
            </a:avLst>
          </a:prstGeom>
          <a:ln w="6350" cmpd="sng">
            <a:noFill/>
            <a:prstDash val="sysDot"/>
          </a:ln>
        </p:spPr>
        <p:style>
          <a:lnRef idx="2">
            <a:schemeClr val="accent6"/>
          </a:lnRef>
          <a:fillRef idx="1">
            <a:schemeClr val="lt1"/>
          </a:fillRef>
          <a:effectRef idx="0">
            <a:schemeClr val="accent6"/>
          </a:effectRef>
          <a:fontRef idx="minor">
            <a:schemeClr val="dk1"/>
          </a:fontRef>
        </p:style>
        <p:txBody>
          <a:bodyPr t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ja-JP" altLang="en-US" sz="1050" dirty="0">
                <a:latin typeface="HG丸ｺﾞｼｯｸM-PRO" panose="020F0600000000000000" pitchFamily="50" charset="-128"/>
                <a:ea typeface="HG丸ｺﾞｼｯｸM-PRO" panose="020F0600000000000000" pitchFamily="50" charset="-128"/>
              </a:rPr>
              <a:t>＜このページをコピー＞</a:t>
            </a:r>
            <a:endParaRPr lang="en-US" altLang="ja-JP" sz="1050" dirty="0">
              <a:latin typeface="HG丸ｺﾞｼｯｸM-PRO" panose="020F0600000000000000" pitchFamily="50" charset="-128"/>
              <a:ea typeface="HG丸ｺﾞｼｯｸM-PRO" panose="020F0600000000000000" pitchFamily="50" charset="-128"/>
            </a:endParaRPr>
          </a:p>
        </p:txBody>
      </p:sp>
      <p:sp>
        <p:nvSpPr>
          <p:cNvPr id="36872" name="縦書きテキスト プレースホルダー 2">
            <a:extLst>
              <a:ext uri="{FF2B5EF4-FFF2-40B4-BE49-F238E27FC236}">
                <a16:creationId xmlns:a16="http://schemas.microsoft.com/office/drawing/2014/main" id="{0815F920-68A6-4AF6-8489-59D91D29D79A}"/>
              </a:ext>
            </a:extLst>
          </p:cNvPr>
          <p:cNvSpPr txBox="1">
            <a:spLocks noChangeArrowheads="1"/>
          </p:cNvSpPr>
          <p:nvPr/>
        </p:nvSpPr>
        <p:spPr bwMode="auto">
          <a:xfrm>
            <a:off x="2501203" y="4725143"/>
            <a:ext cx="2514580" cy="5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b="1" dirty="0">
                <a:solidFill>
                  <a:srgbClr val="C00000"/>
                </a:solidFill>
                <a:latin typeface="HG丸ｺﾞｼｯｸM-PRO" panose="020F0600000000000000" pitchFamily="50" charset="-128"/>
                <a:ea typeface="HG丸ｺﾞｼｯｸM-PRO" panose="020F0600000000000000" pitchFamily="50" charset="-128"/>
              </a:rPr>
              <a:t>  ⚠下記銀行以外は不可</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85" name="縦書きテキスト プレースホルダー 2">
            <a:extLst>
              <a:ext uri="{FF2B5EF4-FFF2-40B4-BE49-F238E27FC236}">
                <a16:creationId xmlns:a16="http://schemas.microsoft.com/office/drawing/2014/main" id="{908D4A01-FE85-48CC-8918-A416353B6FF5}"/>
              </a:ext>
            </a:extLst>
          </p:cNvPr>
          <p:cNvSpPr txBox="1">
            <a:spLocks/>
          </p:cNvSpPr>
          <p:nvPr/>
        </p:nvSpPr>
        <p:spPr>
          <a:xfrm>
            <a:off x="899592" y="3324274"/>
            <a:ext cx="4905896" cy="11128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または　　があれば送金機能があります。</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a:t>
            </a:r>
            <a:r>
              <a:rPr lang="ja-JP" altLang="en-US" sz="1250" b="1" u="sng" dirty="0">
                <a:latin typeface="HG丸ｺﾞｼｯｸM-PRO" panose="020F0600000000000000" pitchFamily="50" charset="-128"/>
                <a:ea typeface="HG丸ｺﾞｼｯｸM-PRO" panose="020F0600000000000000" pitchFamily="50" charset="-128"/>
              </a:rPr>
              <a:t>振替口座開設に「○」印</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latin typeface="HG丸ｺﾞｼｯｸM-PRO" panose="020F0600000000000000" pitchFamily="50" charset="-128"/>
                <a:ea typeface="HG丸ｺﾞｼｯｸM-PRO" panose="020F0600000000000000" pitchFamily="50" charset="-128"/>
              </a:rPr>
              <a:t>　　　     上限額に</a:t>
            </a:r>
            <a:r>
              <a:rPr lang="ja-JP" altLang="en-US" sz="1250" b="1" u="sng" dirty="0">
                <a:latin typeface="HG丸ｺﾞｼｯｸM-PRO" panose="020F0600000000000000" pitchFamily="50" charset="-128"/>
                <a:ea typeface="HG丸ｺﾞｼｯｸM-PRO" panose="020F0600000000000000" pitchFamily="50" charset="-128"/>
              </a:rPr>
              <a:t>金額の印字</a:t>
            </a:r>
            <a:r>
              <a:rPr lang="ja-JP" altLang="en-US" sz="1250" b="1" dirty="0">
                <a:latin typeface="HG丸ｺﾞｼｯｸM-PRO" panose="020F0600000000000000" pitchFamily="50" charset="-128"/>
                <a:ea typeface="HG丸ｺﾞｼｯｸM-PRO" panose="020F0600000000000000" pitchFamily="50" charset="-128"/>
              </a:rPr>
              <a:t>がある</a:t>
            </a:r>
            <a:endParaRPr lang="en-US" altLang="ja-JP" sz="125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5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250" b="1" u="sng" dirty="0">
                <a:solidFill>
                  <a:srgbClr val="FF0000"/>
                </a:solidFill>
                <a:latin typeface="HG丸ｺﾞｼｯｸM-PRO" panose="020F0600000000000000" pitchFamily="50" charset="-128"/>
                <a:ea typeface="HG丸ｺﾞｼｯｸM-PRO" panose="020F0600000000000000" pitchFamily="50" charset="-128"/>
              </a:rPr>
              <a:t>どちらもない場合は、ゆうちょ銀行に問い合わせが必要です！　　</a:t>
            </a:r>
            <a:endParaRPr lang="en-US" altLang="ja-JP" sz="125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93" name="左大かっこ 92">
            <a:extLst>
              <a:ext uri="{FF2B5EF4-FFF2-40B4-BE49-F238E27FC236}">
                <a16:creationId xmlns:a16="http://schemas.microsoft.com/office/drawing/2014/main" id="{8A8664FC-F8C6-49F8-BB01-25FE4241D0EE}"/>
              </a:ext>
            </a:extLst>
          </p:cNvPr>
          <p:cNvSpPr/>
          <p:nvPr/>
        </p:nvSpPr>
        <p:spPr>
          <a:xfrm>
            <a:off x="1363861" y="3620994"/>
            <a:ext cx="46037" cy="522287"/>
          </a:xfrm>
          <a:prstGeom prst="leftBracket">
            <a:avLst>
              <a:gd name="adj" fmla="val 71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
        <p:nvSpPr>
          <p:cNvPr id="94" name="正方形/長方形 93">
            <a:extLst>
              <a:ext uri="{FF2B5EF4-FFF2-40B4-BE49-F238E27FC236}">
                <a16:creationId xmlns:a16="http://schemas.microsoft.com/office/drawing/2014/main" id="{FF5BBB2B-540A-4A69-8C2A-919665C5A646}"/>
              </a:ext>
            </a:extLst>
          </p:cNvPr>
          <p:cNvSpPr/>
          <p:nvPr/>
        </p:nvSpPr>
        <p:spPr>
          <a:xfrm>
            <a:off x="3856856" y="5261273"/>
            <a:ext cx="1219200" cy="1068387"/>
          </a:xfrm>
          <a:prstGeom prst="rect">
            <a:avLst/>
          </a:prstGeom>
          <a:no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・口座名義人</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・支店名</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・支店番号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1600"/>
              </a:lnSpc>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・口座番号</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5" name="四角形: 角を丸くする 94">
            <a:extLst>
              <a:ext uri="{FF2B5EF4-FFF2-40B4-BE49-F238E27FC236}">
                <a16:creationId xmlns:a16="http://schemas.microsoft.com/office/drawing/2014/main" id="{4A8722EC-9C32-4B83-A62C-140E9574BC8F}"/>
              </a:ext>
            </a:extLst>
          </p:cNvPr>
          <p:cNvSpPr/>
          <p:nvPr/>
        </p:nvSpPr>
        <p:spPr>
          <a:xfrm>
            <a:off x="827088" y="1457085"/>
            <a:ext cx="7489825" cy="879565"/>
          </a:xfrm>
          <a:prstGeom prst="roundRect">
            <a:avLst>
              <a:gd name="adj" fmla="val 7081"/>
            </a:avLst>
          </a:prstGeom>
          <a:solidFill>
            <a:srgbClr val="ED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lnSpc>
                <a:spcPts val="2000"/>
              </a:lnSpc>
              <a:spcBef>
                <a:spcPts val="0"/>
              </a:spcBef>
              <a:spcAft>
                <a:spcPts val="0"/>
              </a:spcAft>
              <a:defRPr/>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通帳がないタイプの口座</a:t>
            </a:r>
            <a:r>
              <a:rPr lang="ja-JP" altLang="en-US" sz="1400"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キャッシュカードのコピー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やインターネットバンキング </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en-US" altLang="ja-JP"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ログイン後に各銀行が用意している「</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通帳表紙イメージ</a:t>
            </a:r>
            <a:r>
              <a:rPr lang="ja-JP" altLang="en-US" sz="1400" dirty="0">
                <a:solidFill>
                  <a:schemeClr val="tx1"/>
                </a:solidFill>
                <a:latin typeface="HG丸ｺﾞｼｯｸM-PRO" panose="020F0600000000000000" pitchFamily="50" charset="-128"/>
                <a:ea typeface="HG丸ｺﾞｼｯｸM-PRO" panose="020F0600000000000000" pitchFamily="50" charset="-128"/>
              </a:rPr>
              <a:t>」や「</a:t>
            </a:r>
            <a:r>
              <a:rPr lang="ja-JP" altLang="en-US" sz="1400" u="sng" dirty="0">
                <a:solidFill>
                  <a:schemeClr val="tx1"/>
                </a:solidFill>
                <a:latin typeface="HG丸ｺﾞｼｯｸM-PRO" panose="020F0600000000000000" pitchFamily="50" charset="-128"/>
                <a:ea typeface="HG丸ｺﾞｼｯｸM-PRO" panose="020F0600000000000000" pitchFamily="50" charset="-128"/>
              </a:rPr>
              <a:t>口座番号連絡書</a:t>
            </a:r>
            <a:r>
              <a:rPr lang="ja-JP" altLang="en-US" sz="1400" dirty="0">
                <a:solidFill>
                  <a:schemeClr val="tx1"/>
                </a:solidFill>
                <a:latin typeface="HG丸ｺﾞｼｯｸM-PRO" panose="020F0600000000000000" pitchFamily="50" charset="-128"/>
                <a:ea typeface="HG丸ｺﾞｼｯｸM-PRO" panose="020F0600000000000000" pitchFamily="50" charset="-128"/>
              </a:rPr>
              <a:t>」などを</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000"/>
              </a:lnSpc>
              <a:spcBef>
                <a:spcPts val="0"/>
              </a:spcBef>
              <a:spcAft>
                <a:spcPts val="0"/>
              </a:spcAft>
              <a:defRPr/>
            </a:pPr>
            <a:r>
              <a:rPr lang="en-US" altLang="ja-JP" sz="1400" dirty="0">
                <a:solidFill>
                  <a:schemeClr val="tx1"/>
                </a:solidFill>
                <a:latin typeface="HG丸ｺﾞｼｯｸM-PRO" panose="020F0600000000000000" pitchFamily="50" charset="-128"/>
                <a:ea typeface="HG丸ｺﾞｼｯｸM-PRO" panose="020F0600000000000000" pitchFamily="50" charset="-128"/>
              </a:rPr>
              <a:t> </a:t>
            </a:r>
            <a:r>
              <a:rPr lang="ja-JP" altLang="en-US" sz="1400" dirty="0">
                <a:solidFill>
                  <a:schemeClr val="tx1"/>
                </a:solidFill>
                <a:latin typeface="HG丸ｺﾞｼｯｸM-PRO" panose="020F0600000000000000" pitchFamily="50" charset="-128"/>
                <a:ea typeface="HG丸ｺﾞｼｯｸM-PRO" panose="020F0600000000000000" pitchFamily="50" charset="-128"/>
              </a:rPr>
              <a:t>プリントアウトしたもので結構です。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7" name="縦書きテキスト プレースホルダー 2">
            <a:extLst>
              <a:ext uri="{FF2B5EF4-FFF2-40B4-BE49-F238E27FC236}">
                <a16:creationId xmlns:a16="http://schemas.microsoft.com/office/drawing/2014/main" id="{8DE0F00E-26E1-4017-B0CD-779BCBC9A3A4}"/>
              </a:ext>
            </a:extLst>
          </p:cNvPr>
          <p:cNvSpPr txBox="1">
            <a:spLocks/>
          </p:cNvSpPr>
          <p:nvPr/>
        </p:nvSpPr>
        <p:spPr>
          <a:xfrm>
            <a:off x="774700" y="5229523"/>
            <a:ext cx="1625600" cy="1171575"/>
          </a:xfrm>
          <a:prstGeom prst="rect">
            <a:avLst/>
          </a:prstGeom>
          <a:solidFill>
            <a:srgbClr val="EDF6F9"/>
          </a:solidFill>
          <a:ln w="19050">
            <a:solidFill>
              <a:schemeClr val="tx2">
                <a:lumMod val="60000"/>
                <a:lumOff val="40000"/>
              </a:schemeClr>
            </a:solidFill>
          </a:ln>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・三菱ＵＦＪ銀行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・三井住友銀行　　</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・りそな銀行</a:t>
            </a:r>
            <a:endParaRPr lang="en-US" altLang="ja-JP" sz="12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・関西みらい銀行</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200" b="1" dirty="0">
                <a:latin typeface="HG丸ｺﾞｼｯｸM-PRO" panose="020F0600000000000000" pitchFamily="50" charset="-128"/>
                <a:ea typeface="HG丸ｺﾞｼｯｸM-PRO" panose="020F0600000000000000" pitchFamily="50" charset="-128"/>
              </a:rPr>
              <a:t>・池田泉州銀行</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357F5D40-7294-493E-AE11-C4EB33C21991}"/>
              </a:ext>
            </a:extLst>
          </p:cNvPr>
          <p:cNvSpPr/>
          <p:nvPr/>
        </p:nvSpPr>
        <p:spPr>
          <a:xfrm>
            <a:off x="5076056" y="5597823"/>
            <a:ext cx="3816424" cy="576262"/>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が記載されているページ（通帳表紙の次のページ）のコピーを提出</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四角形: 角を丸くする 4">
            <a:extLst>
              <a:ext uri="{FF2B5EF4-FFF2-40B4-BE49-F238E27FC236}">
                <a16:creationId xmlns:a16="http://schemas.microsoft.com/office/drawing/2014/main" id="{415AC3C7-200F-4ABB-B85F-12C2B0EDBB74}"/>
              </a:ext>
            </a:extLst>
          </p:cNvPr>
          <p:cNvSpPr/>
          <p:nvPr/>
        </p:nvSpPr>
        <p:spPr>
          <a:xfrm>
            <a:off x="2312194" y="5531095"/>
            <a:ext cx="1162050" cy="550856"/>
          </a:xfrm>
          <a:prstGeom prst="roundRect">
            <a:avLst>
              <a:gd name="adj" fmla="val 9227"/>
            </a:avLst>
          </a:prstGeom>
          <a:solidFill>
            <a:srgbClr val="EDF6F9"/>
          </a:solidFill>
          <a:ln w="28575" cmpd="sng">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anchor="ctr"/>
          <a:lstStyle/>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普</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通</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預</a:t>
            </a:r>
            <a:r>
              <a:rPr lang="ja-JP" altLang="en-US" sz="10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金</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1300" b="1" dirty="0">
                <a:solidFill>
                  <a:schemeClr val="tx1"/>
                </a:solidFill>
                <a:latin typeface="HG丸ｺﾞｼｯｸM-PRO" panose="020F0600000000000000" pitchFamily="50" charset="-128"/>
                <a:ea typeface="HG丸ｺﾞｼｯｸM-PRO" panose="020F0600000000000000" pitchFamily="50" charset="-128"/>
              </a:rPr>
              <a:t>（総合口座）　　</a:t>
            </a:r>
            <a:endParaRPr lang="en-US" altLang="ja-JP" sz="1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5C50322F-CAB6-469A-AA16-5C6B812FB8BD}"/>
              </a:ext>
            </a:extLst>
          </p:cNvPr>
          <p:cNvSpPr/>
          <p:nvPr/>
        </p:nvSpPr>
        <p:spPr>
          <a:xfrm>
            <a:off x="3463156" y="5600998"/>
            <a:ext cx="392113" cy="420687"/>
          </a:xfrm>
          <a:prstGeom prst="rect">
            <a:avLst/>
          </a:prstGeom>
          <a:no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1200" b="1" dirty="0">
                <a:solidFill>
                  <a:schemeClr val="tx1"/>
                </a:solidFill>
                <a:latin typeface="HG丸ｺﾞｼｯｸM-PRO" panose="020F0600000000000000" pitchFamily="50" charset="-128"/>
                <a:ea typeface="HG丸ｺﾞｼｯｸM-PRO" panose="020F0600000000000000" pitchFamily="50" charset="-128"/>
              </a:rPr>
              <a:t>の</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6883" name="図 5">
            <a:extLst>
              <a:ext uri="{FF2B5EF4-FFF2-40B4-BE49-F238E27FC236}">
                <a16:creationId xmlns:a16="http://schemas.microsoft.com/office/drawing/2014/main" id="{A345D169-6CBA-43FD-9857-7291FEF20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2518321"/>
            <a:ext cx="2563812"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矢印: 下 2">
            <a:extLst>
              <a:ext uri="{FF2B5EF4-FFF2-40B4-BE49-F238E27FC236}">
                <a16:creationId xmlns:a16="http://schemas.microsoft.com/office/drawing/2014/main" id="{8616D62C-4EFE-4F98-A3F5-6FDB84672AD8}"/>
              </a:ext>
            </a:extLst>
          </p:cNvPr>
          <p:cNvSpPr/>
          <p:nvPr/>
        </p:nvSpPr>
        <p:spPr>
          <a:xfrm>
            <a:off x="6673130" y="4518619"/>
            <a:ext cx="171450" cy="423565"/>
          </a:xfrm>
          <a:prstGeom prst="downArrow">
            <a:avLst>
              <a:gd name="adj1" fmla="val 40211"/>
              <a:gd name="adj2" fmla="val 50000"/>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92" name="縦書きテキスト プレースホルダー 2">
            <a:extLst>
              <a:ext uri="{FF2B5EF4-FFF2-40B4-BE49-F238E27FC236}">
                <a16:creationId xmlns:a16="http://schemas.microsoft.com/office/drawing/2014/main" id="{C09271F9-23FB-405C-A87D-3071958154B9}"/>
              </a:ext>
            </a:extLst>
          </p:cNvPr>
          <p:cNvSpPr txBox="1">
            <a:spLocks/>
          </p:cNvSpPr>
          <p:nvPr/>
        </p:nvSpPr>
        <p:spPr>
          <a:xfrm>
            <a:off x="5724128" y="4490005"/>
            <a:ext cx="1656184" cy="235139"/>
          </a:xfrm>
          <a:prstGeom prst="rect">
            <a:avLst/>
          </a:prstGeom>
          <a:solidFill>
            <a:schemeClr val="bg1"/>
          </a:solidFill>
          <a:ln w="6350">
            <a:solidFill>
              <a:schemeClr val="tx1"/>
            </a:solidFill>
            <a:prstDash val="solid"/>
          </a:ln>
        </p:spPr>
        <p:txBody>
          <a:bodyPr lIns="36000" tIns="36000" bIns="36000"/>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預金種目</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は、普通預金</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7" name="楕円 6">
            <a:extLst>
              <a:ext uri="{FF2B5EF4-FFF2-40B4-BE49-F238E27FC236}">
                <a16:creationId xmlns:a16="http://schemas.microsoft.com/office/drawing/2014/main" id="{0A8B6399-9FC8-480C-BCF4-CEB4186E81E5}"/>
              </a:ext>
            </a:extLst>
          </p:cNvPr>
          <p:cNvSpPr/>
          <p:nvPr/>
        </p:nvSpPr>
        <p:spPr>
          <a:xfrm>
            <a:off x="1475780" y="36315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35" name="楕円 34">
            <a:extLst>
              <a:ext uri="{FF2B5EF4-FFF2-40B4-BE49-F238E27FC236}">
                <a16:creationId xmlns:a16="http://schemas.microsoft.com/office/drawing/2014/main" id="{ECE78DC5-9B09-468B-825B-5C0D6BB41C11}"/>
              </a:ext>
            </a:extLst>
          </p:cNvPr>
          <p:cNvSpPr/>
          <p:nvPr/>
        </p:nvSpPr>
        <p:spPr>
          <a:xfrm>
            <a:off x="1475780" y="389825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FABD65A2-7120-45A1-BDD1-6DC943E7912C}"/>
              </a:ext>
            </a:extLst>
          </p:cNvPr>
          <p:cNvSpPr/>
          <p:nvPr/>
        </p:nvSpPr>
        <p:spPr>
          <a:xfrm>
            <a:off x="578376" y="2492226"/>
            <a:ext cx="3090999" cy="356593"/>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ゆうちょ銀行（通常貯金）の場合　　</a:t>
            </a:r>
            <a:endParaRPr kumimoji="1" lang="ja-JP" altLang="en-US" sz="1400" b="1" dirty="0">
              <a:solidFill>
                <a:schemeClr val="tx1"/>
              </a:solidFill>
            </a:endParaRPr>
          </a:p>
        </p:txBody>
      </p:sp>
      <p:sp>
        <p:nvSpPr>
          <p:cNvPr id="84" name="四角形吹き出し 21">
            <a:extLst>
              <a:ext uri="{FF2B5EF4-FFF2-40B4-BE49-F238E27FC236}">
                <a16:creationId xmlns:a16="http://schemas.microsoft.com/office/drawing/2014/main" id="{442D100B-E965-4965-B3CD-FBCCDF262C3F}"/>
              </a:ext>
            </a:extLst>
          </p:cNvPr>
          <p:cNvSpPr/>
          <p:nvPr/>
        </p:nvSpPr>
        <p:spPr>
          <a:xfrm>
            <a:off x="872753" y="2937620"/>
            <a:ext cx="3267199" cy="347364"/>
          </a:xfrm>
          <a:prstGeom prst="wedgeRectCallout">
            <a:avLst>
              <a:gd name="adj1" fmla="val -42673"/>
              <a:gd name="adj2" fmla="val 25345"/>
            </a:avLst>
          </a:prstGeom>
          <a:ln w="19050" cmpd="sng">
            <a:solidFill>
              <a:srgbClr val="FF0000"/>
            </a:solidFill>
          </a:ln>
        </p:spPr>
        <p:style>
          <a:lnRef idx="2">
            <a:schemeClr val="accent6"/>
          </a:lnRef>
          <a:fillRef idx="1">
            <a:schemeClr val="lt1"/>
          </a:fillRef>
          <a:effectRef idx="0">
            <a:schemeClr val="accent6"/>
          </a:effectRef>
          <a:fontRef idx="minor">
            <a:schemeClr val="dk1"/>
          </a:fontRef>
        </p:style>
        <p:txBody>
          <a:bodyPr t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fontAlgn="auto" hangingPunct="1">
              <a:spcBef>
                <a:spcPts val="0"/>
              </a:spcBef>
              <a:spcAft>
                <a:spcPts val="0"/>
              </a:spcAft>
              <a:defRPr/>
            </a:pPr>
            <a:r>
              <a:rPr lang="en-US" altLang="ja-JP" sz="1350" b="1" dirty="0">
                <a:solidFill>
                  <a:srgbClr val="FF0000"/>
                </a:solidFill>
                <a:latin typeface="HG丸ｺﾞｼｯｸM-PRO" panose="020F0600000000000000" pitchFamily="50" charset="-128"/>
                <a:ea typeface="HG丸ｺﾞｼｯｸM-PRO" panose="020F0600000000000000" pitchFamily="50" charset="-128"/>
              </a:rPr>
              <a:t> </a:t>
            </a:r>
            <a:r>
              <a:rPr lang="en-US" altLang="ja-JP" sz="135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350" b="1" u="sng" dirty="0">
                <a:solidFill>
                  <a:srgbClr val="FF0000"/>
                </a:solidFill>
                <a:latin typeface="HG丸ｺﾞｼｯｸM-PRO" panose="020F0600000000000000" pitchFamily="50" charset="-128"/>
                <a:ea typeface="HG丸ｺﾞｼｯｸM-PRO" panose="020F0600000000000000" pitchFamily="50" charset="-128"/>
              </a:rPr>
              <a:t>送金機能がないと振込できません！</a:t>
            </a:r>
          </a:p>
        </p:txBody>
      </p:sp>
      <p:sp>
        <p:nvSpPr>
          <p:cNvPr id="36" name="四角形: 角を丸くする 35">
            <a:extLst>
              <a:ext uri="{FF2B5EF4-FFF2-40B4-BE49-F238E27FC236}">
                <a16:creationId xmlns:a16="http://schemas.microsoft.com/office/drawing/2014/main" id="{A6F28652-36EB-4E2E-805A-A9D6AD1B6630}"/>
              </a:ext>
            </a:extLst>
          </p:cNvPr>
          <p:cNvSpPr/>
          <p:nvPr/>
        </p:nvSpPr>
        <p:spPr>
          <a:xfrm>
            <a:off x="578377" y="4813944"/>
            <a:ext cx="1977400" cy="356400"/>
          </a:xfrm>
          <a:prstGeom prst="roundRect">
            <a:avLst>
              <a:gd name="adj" fmla="val 36588"/>
            </a:avLst>
          </a:prstGeom>
          <a:solidFill>
            <a:srgbClr val="002060"/>
          </a:solidFill>
          <a:ln w="57150"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tIns="43200" rtlCol="0" anchor="ctr"/>
          <a:lstStyle/>
          <a:p>
            <a:pPr algn="ctr"/>
            <a:r>
              <a:rPr lang="ja-JP" altLang="en-US" sz="1400" b="1" dirty="0">
                <a:latin typeface="HG丸ｺﾞｼｯｸM-PRO" panose="020F0600000000000000" pitchFamily="50" charset="-128"/>
                <a:ea typeface="HG丸ｺﾞｼｯｸM-PRO" panose="020F0600000000000000" pitchFamily="50" charset="-128"/>
              </a:rPr>
              <a:t>その他の銀行の場合　　</a:t>
            </a:r>
            <a:endParaRPr kumimoji="1" lang="ja-JP" altLang="en-US" sz="1400" b="1" dirty="0">
              <a:solidFill>
                <a:schemeClr val="tx1"/>
              </a:solidFill>
            </a:endParaRPr>
          </a:p>
        </p:txBody>
      </p:sp>
      <p:sp>
        <p:nvSpPr>
          <p:cNvPr id="37" name="楕円 36">
            <a:extLst>
              <a:ext uri="{FF2B5EF4-FFF2-40B4-BE49-F238E27FC236}">
                <a16:creationId xmlns:a16="http://schemas.microsoft.com/office/drawing/2014/main" id="{F6384D07-3806-4124-9449-9E385EE465CC}"/>
              </a:ext>
            </a:extLst>
          </p:cNvPr>
          <p:cNvSpPr/>
          <p:nvPr/>
        </p:nvSpPr>
        <p:spPr>
          <a:xfrm>
            <a:off x="1043608" y="3340813"/>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ja-JP" altLang="en-US" sz="900" b="1" dirty="0">
                <a:solidFill>
                  <a:schemeClr val="tx1"/>
                </a:solidFill>
                <a:latin typeface="HG丸ｺﾞｼｯｸM-PRO" panose="020F0600000000000000" pitchFamily="50" charset="-128"/>
                <a:ea typeface="HG丸ｺﾞｼｯｸM-PRO" panose="020F0600000000000000" pitchFamily="50" charset="-128"/>
              </a:rPr>
              <a:t>１</a:t>
            </a:r>
          </a:p>
        </p:txBody>
      </p:sp>
      <p:sp>
        <p:nvSpPr>
          <p:cNvPr id="38" name="楕円 37">
            <a:extLst>
              <a:ext uri="{FF2B5EF4-FFF2-40B4-BE49-F238E27FC236}">
                <a16:creationId xmlns:a16="http://schemas.microsoft.com/office/drawing/2014/main" id="{77DD09DE-BB4F-4597-8A77-62D2C79A74A5}"/>
              </a:ext>
            </a:extLst>
          </p:cNvPr>
          <p:cNvSpPr/>
          <p:nvPr/>
        </p:nvSpPr>
        <p:spPr>
          <a:xfrm>
            <a:off x="1835473" y="3343895"/>
            <a:ext cx="215900" cy="216000"/>
          </a:xfrm>
          <a:prstGeom prst="ellipse">
            <a:avLst/>
          </a:prstGeom>
          <a:solidFill>
            <a:schemeClr val="bg1">
              <a:lumMod val="85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 anchor="ctr"/>
          <a:lstStyle/>
          <a:p>
            <a:pPr algn="ctr" eaLnBrk="1" fontAlgn="auto" hangingPunct="1">
              <a:spcBef>
                <a:spcPts val="0"/>
              </a:spcBef>
              <a:spcAft>
                <a:spcPts val="0"/>
              </a:spcAft>
              <a:defRPr/>
            </a:pP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endParaRPr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397FCEBE-0D33-4FFB-A832-90B27A3EFB32}"/>
              </a:ext>
            </a:extLst>
          </p:cNvPr>
          <p:cNvGrpSpPr/>
          <p:nvPr/>
        </p:nvGrpSpPr>
        <p:grpSpPr>
          <a:xfrm>
            <a:off x="4765567" y="3630990"/>
            <a:ext cx="890639" cy="359250"/>
            <a:chOff x="4765567" y="3630990"/>
            <a:chExt cx="890639" cy="359250"/>
          </a:xfrm>
          <a:solidFill>
            <a:schemeClr val="accent1">
              <a:lumMod val="75000"/>
            </a:schemeClr>
          </a:solidFill>
        </p:grpSpPr>
        <p:sp>
          <p:nvSpPr>
            <p:cNvPr id="4" name="矢印: 山形 3">
              <a:extLst>
                <a:ext uri="{FF2B5EF4-FFF2-40B4-BE49-F238E27FC236}">
                  <a16:creationId xmlns:a16="http://schemas.microsoft.com/office/drawing/2014/main" id="{4C52F29C-DB7D-466D-82E8-002F0F9D890C}"/>
                </a:ext>
              </a:extLst>
            </p:cNvPr>
            <p:cNvSpPr/>
            <p:nvPr/>
          </p:nvSpPr>
          <p:spPr>
            <a:xfrm>
              <a:off x="4765567"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39" name="矢印: 山形 38">
              <a:extLst>
                <a:ext uri="{FF2B5EF4-FFF2-40B4-BE49-F238E27FC236}">
                  <a16:creationId xmlns:a16="http://schemas.microsoft.com/office/drawing/2014/main" id="{4A7F374F-A26B-4C82-9A23-58A28ED07EC0}"/>
                </a:ext>
              </a:extLst>
            </p:cNvPr>
            <p:cNvSpPr/>
            <p:nvPr/>
          </p:nvSpPr>
          <p:spPr>
            <a:xfrm>
              <a:off x="5015783" y="3631555"/>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42" name="矢印: 山形 41">
              <a:extLst>
                <a:ext uri="{FF2B5EF4-FFF2-40B4-BE49-F238E27FC236}">
                  <a16:creationId xmlns:a16="http://schemas.microsoft.com/office/drawing/2014/main" id="{DA9BF827-721D-4937-9936-6D67B703C669}"/>
                </a:ext>
              </a:extLst>
            </p:cNvPr>
            <p:cNvSpPr/>
            <p:nvPr/>
          </p:nvSpPr>
          <p:spPr>
            <a:xfrm>
              <a:off x="5264069" y="3630990"/>
              <a:ext cx="392137" cy="358685"/>
            </a:xfrm>
            <a:prstGeom prst="chevron">
              <a:avLst/>
            </a:pr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グループ化 53">
            <a:extLst>
              <a:ext uri="{FF2B5EF4-FFF2-40B4-BE49-F238E27FC236}">
                <a16:creationId xmlns:a16="http://schemas.microsoft.com/office/drawing/2014/main" id="{C9DCFD7E-8557-4BAC-9163-B48CD3F4AA4C}"/>
              </a:ext>
            </a:extLst>
          </p:cNvPr>
          <p:cNvGrpSpPr>
            <a:grpSpLocks/>
          </p:cNvGrpSpPr>
          <p:nvPr/>
        </p:nvGrpSpPr>
        <p:grpSpPr bwMode="auto">
          <a:xfrm>
            <a:off x="0" y="3175"/>
            <a:ext cx="9144000" cy="6738938"/>
            <a:chOff x="-1" y="0"/>
            <a:chExt cx="9144001" cy="6737471"/>
          </a:xfrm>
        </p:grpSpPr>
        <p:grpSp>
          <p:nvGrpSpPr>
            <p:cNvPr id="37899" name="グループ化 54">
              <a:extLst>
                <a:ext uri="{FF2B5EF4-FFF2-40B4-BE49-F238E27FC236}">
                  <a16:creationId xmlns:a16="http://schemas.microsoft.com/office/drawing/2014/main" id="{A67D1A8D-51B6-4F1C-827B-BB1ABEDCF851}"/>
                </a:ext>
              </a:extLst>
            </p:cNvPr>
            <p:cNvGrpSpPr>
              <a:grpSpLocks/>
            </p:cNvGrpSpPr>
            <p:nvPr/>
          </p:nvGrpSpPr>
          <p:grpSpPr bwMode="auto">
            <a:xfrm>
              <a:off x="-1" y="0"/>
              <a:ext cx="9144001" cy="6737471"/>
              <a:chOff x="-1" y="0"/>
              <a:chExt cx="9144001" cy="6737471"/>
            </a:xfrm>
          </p:grpSpPr>
          <p:grpSp>
            <p:nvGrpSpPr>
              <p:cNvPr id="37901" name="グループ化 56">
                <a:extLst>
                  <a:ext uri="{FF2B5EF4-FFF2-40B4-BE49-F238E27FC236}">
                    <a16:creationId xmlns:a16="http://schemas.microsoft.com/office/drawing/2014/main" id="{E7F58CB9-AE9C-4756-BC0F-316D3169F28B}"/>
                  </a:ext>
                </a:extLst>
              </p:cNvPr>
              <p:cNvGrpSpPr>
                <a:grpSpLocks/>
              </p:cNvGrpSpPr>
              <p:nvPr/>
            </p:nvGrpSpPr>
            <p:grpSpPr bwMode="auto">
              <a:xfrm>
                <a:off x="-1" y="0"/>
                <a:ext cx="9144001" cy="584680"/>
                <a:chOff x="-1" y="0"/>
                <a:chExt cx="9144001" cy="584680"/>
              </a:xfrm>
            </p:grpSpPr>
            <p:pic>
              <p:nvPicPr>
                <p:cNvPr id="37905" name="図 60">
                  <a:extLst>
                    <a:ext uri="{FF2B5EF4-FFF2-40B4-BE49-F238E27FC236}">
                      <a16:creationId xmlns:a16="http://schemas.microsoft.com/office/drawing/2014/main" id="{868DB75B-D8BC-46C5-AF20-E4BCC4D0D9A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6FED2D38-C689-42B3-BA42-B835E5C1470E}"/>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648ACF15-513C-4FAF-8E9E-BDA893E38D51}"/>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2E7771E3-DFE1-4D46-9050-1B1053630BCF}"/>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7902" name="グループ化 57">
                <a:extLst>
                  <a:ext uri="{FF2B5EF4-FFF2-40B4-BE49-F238E27FC236}">
                    <a16:creationId xmlns:a16="http://schemas.microsoft.com/office/drawing/2014/main" id="{0676D813-0BFC-411D-B030-B0C03EF78C2E}"/>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BAEEDAA6-C36C-4ABC-B661-B8AD8AFF74CC}"/>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04FEED6E-34D4-4468-B7A6-E0A14B03F7D6}"/>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25D18C0F-288E-45CE-B392-4CEAA81226AA}"/>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29</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79DDEA54-8F16-41B5-B22F-4A9A4ED15470}"/>
              </a:ext>
            </a:extLst>
          </p:cNvPr>
          <p:cNvSpPr/>
          <p:nvPr/>
        </p:nvSpPr>
        <p:spPr>
          <a:xfrm>
            <a:off x="250825" y="11747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en-US" altLang="ja-JP" b="1" dirty="0">
                <a:solidFill>
                  <a:schemeClr val="bg1"/>
                </a:solidFill>
                <a:latin typeface="HG丸ｺﾞｼｯｸM-PRO" panose="020F0600000000000000" pitchFamily="50" charset="-128"/>
                <a:ea typeface="HG丸ｺﾞｼｯｸM-PRO" panose="020F0600000000000000" pitchFamily="50" charset="-128"/>
              </a:rPr>
              <a:t>2</a:t>
            </a:r>
            <a:endParaRPr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0348EE06-5E08-41B8-98EF-3911F2A622E9}"/>
              </a:ext>
            </a:extLst>
          </p:cNvPr>
          <p:cNvSpPr/>
          <p:nvPr/>
        </p:nvSpPr>
        <p:spPr>
          <a:xfrm>
            <a:off x="756294" y="65088"/>
            <a:ext cx="23764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申込書類の提出</a:t>
            </a:r>
          </a:p>
        </p:txBody>
      </p:sp>
      <p:sp>
        <p:nvSpPr>
          <p:cNvPr id="37893" name="縦書きテキスト プレースホルダー 2">
            <a:extLst>
              <a:ext uri="{FF2B5EF4-FFF2-40B4-BE49-F238E27FC236}">
                <a16:creationId xmlns:a16="http://schemas.microsoft.com/office/drawing/2014/main" id="{1AF2A545-4121-4B4E-99DE-F1E9F490D9FA}"/>
              </a:ext>
            </a:extLst>
          </p:cNvPr>
          <p:cNvSpPr txBox="1">
            <a:spLocks noChangeArrowheads="1"/>
          </p:cNvSpPr>
          <p:nvPr/>
        </p:nvSpPr>
        <p:spPr bwMode="auto">
          <a:xfrm>
            <a:off x="250825" y="403335"/>
            <a:ext cx="8866188" cy="272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endParaRPr lang="en-US" altLang="ja-JP" sz="8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700" b="1" dirty="0">
                <a:latin typeface="HG丸ｺﾞｼｯｸM-PRO" panose="020F0600000000000000" pitchFamily="50" charset="-128"/>
                <a:ea typeface="HG丸ｺﾞｼｯｸM-PRO" panose="020F0600000000000000" pitchFamily="50" charset="-128"/>
              </a:rPr>
              <a:t>④ その他の書類</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b="1" dirty="0">
                <a:latin typeface="HG丸ｺﾞｼｯｸM-PRO" panose="020F0600000000000000" pitchFamily="50" charset="-128"/>
                <a:ea typeface="HG丸ｺﾞｼｯｸM-PRO" panose="020F0600000000000000" pitchFamily="50" charset="-128"/>
              </a:rPr>
              <a:t>　　「ひとり親家庭医療証」のコピーや事情書など</a:t>
            </a:r>
            <a:endParaRPr lang="en-US" altLang="ja-JP" sz="17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ひとり親家庭確認用の</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医療証</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のコピーや特別な事情がある場合の</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事情書</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関係書類</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など、忘れずにのり付けしてください。</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なお、</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Ｑ＆Ａ一覧</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によくある質問や特別な事情がある場合の必要書類の例を記載</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しておりますので、参考にしてください。</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ご不明な点があれば、育英会までご連絡ください。</a:t>
            </a: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DEB6DB01-43DA-466C-819E-05345A3844CC}"/>
              </a:ext>
            </a:extLst>
          </p:cNvPr>
          <p:cNvPicPr>
            <a:picLocks noChangeAspect="1"/>
          </p:cNvPicPr>
          <p:nvPr/>
        </p:nvPicPr>
        <p:blipFill>
          <a:blip r:embed="rId3" cstate="print"/>
          <a:stretch>
            <a:fillRect/>
          </a:stretch>
        </p:blipFill>
        <p:spPr>
          <a:xfrm>
            <a:off x="764821" y="3548636"/>
            <a:ext cx="3311525" cy="2224088"/>
          </a:xfrm>
          <a:prstGeom prst="rect">
            <a:avLst/>
          </a:prstGeom>
          <a:solidFill>
            <a:schemeClr val="bg1"/>
          </a:solidFill>
          <a:ln w="6350">
            <a:noFill/>
          </a:ln>
          <a:effectLst>
            <a:outerShdw blurRad="50800" dist="38100" algn="l" rotWithShape="0">
              <a:prstClr val="black">
                <a:alpha val="40000"/>
              </a:prstClr>
            </a:outerShdw>
          </a:effectLst>
        </p:spPr>
      </p:pic>
      <p:pic>
        <p:nvPicPr>
          <p:cNvPr id="9" name="図 8">
            <a:extLst>
              <a:ext uri="{FF2B5EF4-FFF2-40B4-BE49-F238E27FC236}">
                <a16:creationId xmlns:a16="http://schemas.microsoft.com/office/drawing/2014/main" id="{0FAAE4BD-6E3B-4700-BA3D-C739D11AB4A7}"/>
              </a:ext>
            </a:extLst>
          </p:cNvPr>
          <p:cNvPicPr>
            <a:picLocks noChangeAspect="1"/>
          </p:cNvPicPr>
          <p:nvPr/>
        </p:nvPicPr>
        <p:blipFill>
          <a:blip r:embed="rId4" cstate="print"/>
          <a:stretch>
            <a:fillRect/>
          </a:stretch>
        </p:blipFill>
        <p:spPr>
          <a:xfrm>
            <a:off x="4516244" y="3548287"/>
            <a:ext cx="3902075" cy="2760662"/>
          </a:xfrm>
          <a:prstGeom prst="rect">
            <a:avLst/>
          </a:prstGeom>
          <a:ln w="6350">
            <a:solidFill>
              <a:schemeClr val="tx1"/>
            </a:solidFill>
          </a:ln>
          <a:effectLst>
            <a:outerShdw blurRad="50800" dist="38100" algn="l" rotWithShape="0">
              <a:prstClr val="black">
                <a:alpha val="40000"/>
              </a:prstClr>
            </a:outerShdw>
          </a:effectLst>
        </p:spPr>
      </p:pic>
      <p:sp>
        <p:nvSpPr>
          <p:cNvPr id="37897" name="縦書きテキスト プレースホルダー 2">
            <a:extLst>
              <a:ext uri="{FF2B5EF4-FFF2-40B4-BE49-F238E27FC236}">
                <a16:creationId xmlns:a16="http://schemas.microsoft.com/office/drawing/2014/main" id="{BB279212-DE60-4DB3-BA0E-2A6B9AB31124}"/>
              </a:ext>
            </a:extLst>
          </p:cNvPr>
          <p:cNvSpPr txBox="1">
            <a:spLocks noChangeArrowheads="1"/>
          </p:cNvSpPr>
          <p:nvPr/>
        </p:nvSpPr>
        <p:spPr bwMode="auto">
          <a:xfrm>
            <a:off x="687355" y="3080640"/>
            <a:ext cx="27447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・ひとり親家庭医療証</a:t>
            </a:r>
            <a:endParaRPr lang="en-US" altLang="zh-TW" sz="1800" dirty="0">
              <a:latin typeface="HG丸ｺﾞｼｯｸM-PRO" panose="020F0600000000000000" pitchFamily="50" charset="-128"/>
              <a:ea typeface="HG丸ｺﾞｼｯｸM-PRO" panose="020F0600000000000000" pitchFamily="50" charset="-128"/>
            </a:endParaRPr>
          </a:p>
        </p:txBody>
      </p:sp>
      <p:sp>
        <p:nvSpPr>
          <p:cNvPr id="37898" name="縦書きテキスト プレースホルダー 2">
            <a:extLst>
              <a:ext uri="{FF2B5EF4-FFF2-40B4-BE49-F238E27FC236}">
                <a16:creationId xmlns:a16="http://schemas.microsoft.com/office/drawing/2014/main" id="{9F5BF0D2-459F-4DFF-BBCD-E21504686599}"/>
              </a:ext>
            </a:extLst>
          </p:cNvPr>
          <p:cNvSpPr txBox="1">
            <a:spLocks noChangeArrowheads="1"/>
          </p:cNvSpPr>
          <p:nvPr/>
        </p:nvSpPr>
        <p:spPr bwMode="auto">
          <a:xfrm>
            <a:off x="4416358" y="3103491"/>
            <a:ext cx="27447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・Ｑ＆Ａ一覧</a:t>
            </a:r>
            <a:endParaRPr lang="en-US" altLang="zh-TW" sz="1800" dirty="0">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58BBFB23-561B-4AE9-9572-93BF0E338C3D}"/>
              </a:ext>
            </a:extLst>
          </p:cNvPr>
          <p:cNvSpPr/>
          <p:nvPr/>
        </p:nvSpPr>
        <p:spPr>
          <a:xfrm>
            <a:off x="1324584" y="4570809"/>
            <a:ext cx="151072" cy="82327"/>
          </a:xfrm>
          <a:prstGeom prst="rect">
            <a:avLst/>
          </a:prstGeom>
          <a:solidFill>
            <a:schemeClr val="accent3">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4" name="正方形/長方形 3">
            <a:extLst>
              <a:ext uri="{FF2B5EF4-FFF2-40B4-BE49-F238E27FC236}">
                <a16:creationId xmlns:a16="http://schemas.microsoft.com/office/drawing/2014/main" id="{7ACC7193-BFB3-5727-81B0-924067FE807A}"/>
              </a:ext>
            </a:extLst>
          </p:cNvPr>
          <p:cNvSpPr/>
          <p:nvPr/>
        </p:nvSpPr>
        <p:spPr>
          <a:xfrm>
            <a:off x="1324584" y="4676091"/>
            <a:ext cx="151072" cy="82327"/>
          </a:xfrm>
          <a:prstGeom prst="rect">
            <a:avLst/>
          </a:prstGeom>
          <a:solidFill>
            <a:schemeClr val="accent3">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グループ化 53">
            <a:extLst>
              <a:ext uri="{FF2B5EF4-FFF2-40B4-BE49-F238E27FC236}">
                <a16:creationId xmlns:a16="http://schemas.microsoft.com/office/drawing/2014/main" id="{4AE607AB-DFC6-4451-81B2-4151D5F7B9F3}"/>
              </a:ext>
            </a:extLst>
          </p:cNvPr>
          <p:cNvGrpSpPr>
            <a:grpSpLocks/>
          </p:cNvGrpSpPr>
          <p:nvPr/>
        </p:nvGrpSpPr>
        <p:grpSpPr bwMode="auto">
          <a:xfrm>
            <a:off x="0" y="3175"/>
            <a:ext cx="9144000" cy="6738938"/>
            <a:chOff x="-1" y="0"/>
            <a:chExt cx="9144001" cy="6737471"/>
          </a:xfrm>
        </p:grpSpPr>
        <p:grpSp>
          <p:nvGrpSpPr>
            <p:cNvPr id="38922" name="グループ化 54">
              <a:extLst>
                <a:ext uri="{FF2B5EF4-FFF2-40B4-BE49-F238E27FC236}">
                  <a16:creationId xmlns:a16="http://schemas.microsoft.com/office/drawing/2014/main" id="{0EC46863-E938-4973-9F1F-22FC4C65E23D}"/>
                </a:ext>
              </a:extLst>
            </p:cNvPr>
            <p:cNvGrpSpPr>
              <a:grpSpLocks/>
            </p:cNvGrpSpPr>
            <p:nvPr/>
          </p:nvGrpSpPr>
          <p:grpSpPr bwMode="auto">
            <a:xfrm>
              <a:off x="-1" y="0"/>
              <a:ext cx="9144001" cy="6737471"/>
              <a:chOff x="-1" y="0"/>
              <a:chExt cx="9144001" cy="6737471"/>
            </a:xfrm>
          </p:grpSpPr>
          <p:grpSp>
            <p:nvGrpSpPr>
              <p:cNvPr id="38924" name="グループ化 56">
                <a:extLst>
                  <a:ext uri="{FF2B5EF4-FFF2-40B4-BE49-F238E27FC236}">
                    <a16:creationId xmlns:a16="http://schemas.microsoft.com/office/drawing/2014/main" id="{189DC60A-E5B2-4417-9AC6-61C695B1CB1E}"/>
                  </a:ext>
                </a:extLst>
              </p:cNvPr>
              <p:cNvGrpSpPr>
                <a:grpSpLocks/>
              </p:cNvGrpSpPr>
              <p:nvPr/>
            </p:nvGrpSpPr>
            <p:grpSpPr bwMode="auto">
              <a:xfrm>
                <a:off x="-1" y="0"/>
                <a:ext cx="9144001" cy="584680"/>
                <a:chOff x="-1" y="0"/>
                <a:chExt cx="9144001" cy="584680"/>
              </a:xfrm>
            </p:grpSpPr>
            <p:pic>
              <p:nvPicPr>
                <p:cNvPr id="38928" name="図 60">
                  <a:extLst>
                    <a:ext uri="{FF2B5EF4-FFF2-40B4-BE49-F238E27FC236}">
                      <a16:creationId xmlns:a16="http://schemas.microsoft.com/office/drawing/2014/main" id="{9A928069-4C42-4BC4-9410-099DE409A45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F078F20C-A1B6-4F43-B987-E722D581D81F}"/>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3DAA4C0F-6751-4897-9789-2F211C98F635}"/>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E0109CB7-8CBD-48AA-A9B0-E9A04F17E80B}"/>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38925" name="グループ化 57">
                <a:extLst>
                  <a:ext uri="{FF2B5EF4-FFF2-40B4-BE49-F238E27FC236}">
                    <a16:creationId xmlns:a16="http://schemas.microsoft.com/office/drawing/2014/main" id="{1081350B-C49D-4236-B549-E0904AB46348}"/>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8F8CC71B-072A-42FA-A81B-1A28E629ABF5}"/>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CA010D66-E397-41E2-92DA-B7E63DCD888B}"/>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261E08A9-03F6-4A96-990C-239B2A2122CC}"/>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30</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68401BB8-4E06-405E-9CFA-639660F74CDF}"/>
              </a:ext>
            </a:extLst>
          </p:cNvPr>
          <p:cNvSpPr/>
          <p:nvPr/>
        </p:nvSpPr>
        <p:spPr>
          <a:xfrm>
            <a:off x="240528" y="11747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３</a:t>
            </a:r>
          </a:p>
        </p:txBody>
      </p:sp>
      <p:sp>
        <p:nvSpPr>
          <p:cNvPr id="29" name="正方形/長方形 28">
            <a:extLst>
              <a:ext uri="{FF2B5EF4-FFF2-40B4-BE49-F238E27FC236}">
                <a16:creationId xmlns:a16="http://schemas.microsoft.com/office/drawing/2014/main" id="{5587ADCA-562E-4861-ABCC-D7B797CE56D4}"/>
              </a:ext>
            </a:extLst>
          </p:cNvPr>
          <p:cNvSpPr/>
          <p:nvPr/>
        </p:nvSpPr>
        <p:spPr>
          <a:xfrm>
            <a:off x="824797" y="52976"/>
            <a:ext cx="2579738" cy="44549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採用決定通知の送付</a:t>
            </a:r>
          </a:p>
        </p:txBody>
      </p:sp>
      <p:sp>
        <p:nvSpPr>
          <p:cNvPr id="3" name="四角形: 角を丸くする 2">
            <a:extLst>
              <a:ext uri="{FF2B5EF4-FFF2-40B4-BE49-F238E27FC236}">
                <a16:creationId xmlns:a16="http://schemas.microsoft.com/office/drawing/2014/main" id="{D158EFBF-1613-CB2D-130E-99E5E79D42BB}"/>
              </a:ext>
            </a:extLst>
          </p:cNvPr>
          <p:cNvSpPr/>
          <p:nvPr/>
        </p:nvSpPr>
        <p:spPr>
          <a:xfrm>
            <a:off x="1115616" y="836712"/>
            <a:ext cx="7344816" cy="800790"/>
          </a:xfrm>
          <a:prstGeom prst="round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tx1"/>
                </a:solidFill>
              </a:rPr>
              <a:t>１２月上旬に学校を通じて</a:t>
            </a:r>
            <a:r>
              <a:rPr kumimoji="1" lang="en-US" altLang="ja-JP" sz="1600" b="1" dirty="0">
                <a:solidFill>
                  <a:schemeClr val="tx1"/>
                </a:solidFill>
              </a:rPr>
              <a:t>『</a:t>
            </a:r>
            <a:r>
              <a:rPr kumimoji="1" lang="ja-JP" altLang="en-US" sz="1600" b="1" dirty="0">
                <a:solidFill>
                  <a:schemeClr val="tx1"/>
                </a:solidFill>
              </a:rPr>
              <a:t>予約奨学生貸付予定者決定通知書</a:t>
            </a:r>
            <a:r>
              <a:rPr kumimoji="1" lang="en-US" altLang="ja-JP" sz="1600" b="1" dirty="0">
                <a:solidFill>
                  <a:schemeClr val="tx1"/>
                </a:solidFill>
              </a:rPr>
              <a:t>』</a:t>
            </a:r>
            <a:r>
              <a:rPr kumimoji="1" lang="ja-JP" altLang="en-US" sz="1600" b="1" dirty="0">
                <a:solidFill>
                  <a:schemeClr val="tx1"/>
                </a:solidFill>
              </a:rPr>
              <a:t>を交付します。</a:t>
            </a:r>
          </a:p>
        </p:txBody>
      </p:sp>
      <p:pic>
        <p:nvPicPr>
          <p:cNvPr id="4" name="図 3">
            <a:extLst>
              <a:ext uri="{FF2B5EF4-FFF2-40B4-BE49-F238E27FC236}">
                <a16:creationId xmlns:a16="http://schemas.microsoft.com/office/drawing/2014/main" id="{2F48497D-DE89-700B-80B1-61F31E02AEBE}"/>
              </a:ext>
            </a:extLst>
          </p:cNvPr>
          <p:cNvPicPr>
            <a:picLocks noChangeAspect="1"/>
          </p:cNvPicPr>
          <p:nvPr/>
        </p:nvPicPr>
        <p:blipFill>
          <a:blip r:embed="rId3"/>
          <a:stretch>
            <a:fillRect/>
          </a:stretch>
        </p:blipFill>
        <p:spPr>
          <a:xfrm>
            <a:off x="1776686" y="1775223"/>
            <a:ext cx="3255697" cy="4392606"/>
          </a:xfrm>
          <a:prstGeom prst="rect">
            <a:avLst/>
          </a:prstGeom>
          <a:solidFill>
            <a:schemeClr val="bg1"/>
          </a:solidFill>
        </p:spPr>
      </p:pic>
      <p:sp>
        <p:nvSpPr>
          <p:cNvPr id="2" name="正方形/長方形 1">
            <a:extLst>
              <a:ext uri="{FF2B5EF4-FFF2-40B4-BE49-F238E27FC236}">
                <a16:creationId xmlns:a16="http://schemas.microsoft.com/office/drawing/2014/main" id="{3590B30A-067E-F394-A37D-FC411B6236B0}"/>
              </a:ext>
            </a:extLst>
          </p:cNvPr>
          <p:cNvSpPr/>
          <p:nvPr/>
        </p:nvSpPr>
        <p:spPr>
          <a:xfrm>
            <a:off x="2612446" y="2072706"/>
            <a:ext cx="1584176" cy="360040"/>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5" name="正方形/長方形 4">
            <a:extLst>
              <a:ext uri="{FF2B5EF4-FFF2-40B4-BE49-F238E27FC236}">
                <a16:creationId xmlns:a16="http://schemas.microsoft.com/office/drawing/2014/main" id="{5EFC6C18-E2B6-EF07-16D9-8CA71EB1D75F}"/>
              </a:ext>
            </a:extLst>
          </p:cNvPr>
          <p:cNvSpPr/>
          <p:nvPr/>
        </p:nvSpPr>
        <p:spPr>
          <a:xfrm>
            <a:off x="5192276" y="5039722"/>
            <a:ext cx="3096344" cy="1079102"/>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en-US" altLang="ja-JP" sz="1400" b="1" dirty="0">
                <a:solidFill>
                  <a:schemeClr val="tx1"/>
                </a:solidFill>
              </a:rPr>
              <a:t>※</a:t>
            </a:r>
            <a:r>
              <a:rPr kumimoji="1" lang="ja-JP" altLang="en-US" sz="1400" b="1" dirty="0">
                <a:solidFill>
                  <a:schemeClr val="tx1"/>
                </a:solidFill>
              </a:rPr>
              <a:t>昨年度の予約奨学生募集時のも</a:t>
            </a:r>
            <a:endParaRPr kumimoji="1" lang="en-US" altLang="ja-JP" sz="1400" b="1" dirty="0">
              <a:solidFill>
                <a:schemeClr val="tx1"/>
              </a:solidFill>
            </a:endParaRPr>
          </a:p>
          <a:p>
            <a:r>
              <a:rPr lang="ja-JP" altLang="en-US" sz="1400" b="1" dirty="0">
                <a:solidFill>
                  <a:schemeClr val="tx1"/>
                </a:solidFill>
              </a:rPr>
              <a:t>　 </a:t>
            </a:r>
            <a:r>
              <a:rPr kumimoji="1" lang="ja-JP" altLang="en-US" sz="1400" b="1" dirty="0">
                <a:solidFill>
                  <a:schemeClr val="tx1"/>
                </a:solidFill>
              </a:rPr>
              <a:t>のです。書式等を変更する場合が</a:t>
            </a:r>
            <a:endParaRPr kumimoji="1" lang="en-US" altLang="ja-JP" sz="1400" b="1" dirty="0">
              <a:solidFill>
                <a:schemeClr val="tx1"/>
              </a:solidFill>
            </a:endParaRPr>
          </a:p>
          <a:p>
            <a:r>
              <a:rPr lang="en-US" altLang="ja-JP" sz="1400" b="1" dirty="0">
                <a:solidFill>
                  <a:schemeClr val="tx1"/>
                </a:solidFill>
              </a:rPr>
              <a:t>    </a:t>
            </a:r>
            <a:r>
              <a:rPr kumimoji="1" lang="ja-JP" altLang="en-US" sz="1400" b="1" dirty="0">
                <a:solidFill>
                  <a:schemeClr val="tx1"/>
                </a:solidFill>
              </a:rPr>
              <a:t>あります。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グループ化 53">
            <a:extLst>
              <a:ext uri="{FF2B5EF4-FFF2-40B4-BE49-F238E27FC236}">
                <a16:creationId xmlns:a16="http://schemas.microsoft.com/office/drawing/2014/main" id="{28986DD2-5B7E-4C91-8355-0A6BB30CA34A}"/>
              </a:ext>
            </a:extLst>
          </p:cNvPr>
          <p:cNvGrpSpPr>
            <a:grpSpLocks/>
          </p:cNvGrpSpPr>
          <p:nvPr/>
        </p:nvGrpSpPr>
        <p:grpSpPr bwMode="auto">
          <a:xfrm>
            <a:off x="0" y="3175"/>
            <a:ext cx="9144000" cy="6738938"/>
            <a:chOff x="-1" y="0"/>
            <a:chExt cx="9144001" cy="6737471"/>
          </a:xfrm>
        </p:grpSpPr>
        <p:grpSp>
          <p:nvGrpSpPr>
            <p:cNvPr id="43025" name="グループ化 54">
              <a:extLst>
                <a:ext uri="{FF2B5EF4-FFF2-40B4-BE49-F238E27FC236}">
                  <a16:creationId xmlns:a16="http://schemas.microsoft.com/office/drawing/2014/main" id="{65EAB1ED-68DC-4B08-8461-6A59346BF86A}"/>
                </a:ext>
              </a:extLst>
            </p:cNvPr>
            <p:cNvGrpSpPr>
              <a:grpSpLocks/>
            </p:cNvGrpSpPr>
            <p:nvPr/>
          </p:nvGrpSpPr>
          <p:grpSpPr bwMode="auto">
            <a:xfrm>
              <a:off x="-1" y="0"/>
              <a:ext cx="9144001" cy="6737471"/>
              <a:chOff x="-1" y="0"/>
              <a:chExt cx="9144001" cy="6737471"/>
            </a:xfrm>
          </p:grpSpPr>
          <p:grpSp>
            <p:nvGrpSpPr>
              <p:cNvPr id="43027" name="グループ化 56">
                <a:extLst>
                  <a:ext uri="{FF2B5EF4-FFF2-40B4-BE49-F238E27FC236}">
                    <a16:creationId xmlns:a16="http://schemas.microsoft.com/office/drawing/2014/main" id="{995C31F0-904C-415C-A770-8220E1F5A5BA}"/>
                  </a:ext>
                </a:extLst>
              </p:cNvPr>
              <p:cNvGrpSpPr>
                <a:grpSpLocks/>
              </p:cNvGrpSpPr>
              <p:nvPr/>
            </p:nvGrpSpPr>
            <p:grpSpPr bwMode="auto">
              <a:xfrm>
                <a:off x="-1" y="0"/>
                <a:ext cx="9144001" cy="584680"/>
                <a:chOff x="-1" y="0"/>
                <a:chExt cx="9144001" cy="584680"/>
              </a:xfrm>
            </p:grpSpPr>
            <p:pic>
              <p:nvPicPr>
                <p:cNvPr id="43031" name="図 60">
                  <a:extLst>
                    <a:ext uri="{FF2B5EF4-FFF2-40B4-BE49-F238E27FC236}">
                      <a16:creationId xmlns:a16="http://schemas.microsoft.com/office/drawing/2014/main" id="{64E2EE68-A891-436A-A99C-C23CE1A3248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D22E9E05-CEE3-4D71-B3A1-B47B98B962B0}"/>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1002A45F-646A-452D-AEF6-9AF1806C3D49}"/>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3A33455C-375F-4D4C-BF92-3245F049D358}"/>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3028" name="グループ化 57">
                <a:extLst>
                  <a:ext uri="{FF2B5EF4-FFF2-40B4-BE49-F238E27FC236}">
                    <a16:creationId xmlns:a16="http://schemas.microsoft.com/office/drawing/2014/main" id="{40F9A61B-9826-4DE9-9430-C53A865C4C13}"/>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4BFFC3DF-4038-406F-9A27-0F2FAD3383DF}"/>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B4CEBE6A-D479-4FD2-9B2B-E06F3F8608EE}"/>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2C3EFF7D-043E-489F-85B7-87E7C41C3ADD}"/>
                </a:ext>
              </a:extLst>
            </p:cNvPr>
            <p:cNvSpPr/>
            <p:nvPr/>
          </p:nvSpPr>
          <p:spPr>
            <a:xfrm>
              <a:off x="8532440" y="6301003"/>
              <a:ext cx="584573"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31</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28" name="四角形: 角を丸くする 27">
            <a:extLst>
              <a:ext uri="{FF2B5EF4-FFF2-40B4-BE49-F238E27FC236}">
                <a16:creationId xmlns:a16="http://schemas.microsoft.com/office/drawing/2014/main" id="{2D95459F-66F2-4D6C-BDA7-97005CC1F6E9}"/>
              </a:ext>
            </a:extLst>
          </p:cNvPr>
          <p:cNvSpPr/>
          <p:nvPr/>
        </p:nvSpPr>
        <p:spPr>
          <a:xfrm>
            <a:off x="252039" y="9656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４</a:t>
            </a:r>
          </a:p>
        </p:txBody>
      </p:sp>
      <p:sp>
        <p:nvSpPr>
          <p:cNvPr id="29" name="正方形/長方形 28">
            <a:extLst>
              <a:ext uri="{FF2B5EF4-FFF2-40B4-BE49-F238E27FC236}">
                <a16:creationId xmlns:a16="http://schemas.microsoft.com/office/drawing/2014/main" id="{DA2433F8-8015-4F46-82AE-80FB00721FB5}"/>
              </a:ext>
            </a:extLst>
          </p:cNvPr>
          <p:cNvSpPr/>
          <p:nvPr/>
        </p:nvSpPr>
        <p:spPr>
          <a:xfrm>
            <a:off x="827269" y="36513"/>
            <a:ext cx="3214688" cy="40957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借入手続書類の送付</a:t>
            </a:r>
          </a:p>
        </p:txBody>
      </p:sp>
      <p:sp>
        <p:nvSpPr>
          <p:cNvPr id="19" name="四角形: 角を丸くする 18">
            <a:extLst>
              <a:ext uri="{FF2B5EF4-FFF2-40B4-BE49-F238E27FC236}">
                <a16:creationId xmlns:a16="http://schemas.microsoft.com/office/drawing/2014/main" id="{4F4AA09A-13A0-46F6-A18F-B1D06F4C96F5}"/>
              </a:ext>
            </a:extLst>
          </p:cNvPr>
          <p:cNvSpPr/>
          <p:nvPr/>
        </p:nvSpPr>
        <p:spPr>
          <a:xfrm>
            <a:off x="612402" y="836613"/>
            <a:ext cx="7920038" cy="1206500"/>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１月下旬に学校を通じて「借入手続書類」を交付します。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「借入手続書類」は、</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貸付予定者の借入手続きについて</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の案内文書とともに</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封筒に入れてお渡しします。</a:t>
            </a:r>
          </a:p>
        </p:txBody>
      </p:sp>
      <p:pic>
        <p:nvPicPr>
          <p:cNvPr id="3" name="図 2">
            <a:extLst>
              <a:ext uri="{FF2B5EF4-FFF2-40B4-BE49-F238E27FC236}">
                <a16:creationId xmlns:a16="http://schemas.microsoft.com/office/drawing/2014/main" id="{9077C6B9-850C-420D-B1AC-0D774905621F}"/>
              </a:ext>
            </a:extLst>
          </p:cNvPr>
          <p:cNvPicPr>
            <a:picLocks noChangeAspect="1"/>
          </p:cNvPicPr>
          <p:nvPr/>
        </p:nvPicPr>
        <p:blipFill>
          <a:blip r:embed="rId3" cstate="print"/>
          <a:stretch>
            <a:fillRect/>
          </a:stretch>
        </p:blipFill>
        <p:spPr>
          <a:xfrm>
            <a:off x="2703513" y="2778125"/>
            <a:ext cx="1895475" cy="2674938"/>
          </a:xfrm>
          <a:prstGeom prst="rect">
            <a:avLst/>
          </a:prstGeom>
          <a:ln w="6350">
            <a:solidFill>
              <a:schemeClr val="tx1"/>
            </a:solidFill>
          </a:ln>
          <a:effectLst>
            <a:outerShdw blurRad="50800" dist="38100" algn="l" rotWithShape="0">
              <a:prstClr val="black">
                <a:alpha val="40000"/>
              </a:prstClr>
            </a:outerShdw>
          </a:effectLst>
        </p:spPr>
      </p:pic>
      <p:pic>
        <p:nvPicPr>
          <p:cNvPr id="24" name="図 23">
            <a:extLst>
              <a:ext uri="{FF2B5EF4-FFF2-40B4-BE49-F238E27FC236}">
                <a16:creationId xmlns:a16="http://schemas.microsoft.com/office/drawing/2014/main" id="{E8CE6755-F5A8-47B1-9876-BBB7012F75D5}"/>
              </a:ext>
            </a:extLst>
          </p:cNvPr>
          <p:cNvPicPr>
            <a:picLocks noChangeAspect="1"/>
          </p:cNvPicPr>
          <p:nvPr/>
        </p:nvPicPr>
        <p:blipFill>
          <a:blip r:embed="rId4" cstate="print"/>
          <a:stretch>
            <a:fillRect/>
          </a:stretch>
        </p:blipFill>
        <p:spPr>
          <a:xfrm>
            <a:off x="4754563" y="2574379"/>
            <a:ext cx="2798762" cy="2163762"/>
          </a:xfrm>
          <a:prstGeom prst="rect">
            <a:avLst/>
          </a:prstGeom>
          <a:ln w="6350">
            <a:solidFill>
              <a:schemeClr val="tx1"/>
            </a:solidFill>
          </a:ln>
          <a:effectLst>
            <a:outerShdw blurRad="50800" dist="38100" algn="l" rotWithShape="0">
              <a:prstClr val="black">
                <a:alpha val="40000"/>
              </a:prstClr>
            </a:outerShdw>
          </a:effectLst>
        </p:spPr>
      </p:pic>
      <p:sp>
        <p:nvSpPr>
          <p:cNvPr id="38" name="正方形/長方形 37">
            <a:extLst>
              <a:ext uri="{FF2B5EF4-FFF2-40B4-BE49-F238E27FC236}">
                <a16:creationId xmlns:a16="http://schemas.microsoft.com/office/drawing/2014/main" id="{F6EDBAFB-0B36-4AD6-8D81-8727A13BAE02}"/>
              </a:ext>
            </a:extLst>
          </p:cNvPr>
          <p:cNvSpPr/>
          <p:nvPr/>
        </p:nvSpPr>
        <p:spPr>
          <a:xfrm>
            <a:off x="2547938" y="6086177"/>
            <a:ext cx="5911850" cy="5111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昨年度の予約奨学生募集時のものです。書式等を変更する場合があります。</a:t>
            </a:r>
          </a:p>
        </p:txBody>
      </p:sp>
      <p:sp>
        <p:nvSpPr>
          <p:cNvPr id="43019" name="縦書きテキスト プレースホルダー 2">
            <a:extLst>
              <a:ext uri="{FF2B5EF4-FFF2-40B4-BE49-F238E27FC236}">
                <a16:creationId xmlns:a16="http://schemas.microsoft.com/office/drawing/2014/main" id="{CC3FBFD8-0BD5-4715-9FB4-0F8B81023C94}"/>
              </a:ext>
            </a:extLst>
          </p:cNvPr>
          <p:cNvSpPr txBox="1">
            <a:spLocks noChangeArrowheads="1"/>
          </p:cNvSpPr>
          <p:nvPr/>
        </p:nvSpPr>
        <p:spPr bwMode="auto">
          <a:xfrm>
            <a:off x="2560638" y="2247900"/>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・貸付予定者の</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lnSpc>
                <a:spcPts val="1300"/>
              </a:lnSpc>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借入手続きについて</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43021" name="縦書きテキスト プレースホルダー 2">
            <a:extLst>
              <a:ext uri="{FF2B5EF4-FFF2-40B4-BE49-F238E27FC236}">
                <a16:creationId xmlns:a16="http://schemas.microsoft.com/office/drawing/2014/main" id="{3A57C294-AA78-4DC9-89E7-ADD7A86BC1D8}"/>
              </a:ext>
            </a:extLst>
          </p:cNvPr>
          <p:cNvSpPr txBox="1">
            <a:spLocks noChangeArrowheads="1"/>
          </p:cNvSpPr>
          <p:nvPr/>
        </p:nvSpPr>
        <p:spPr bwMode="auto">
          <a:xfrm>
            <a:off x="4608513" y="2231479"/>
            <a:ext cx="4500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・入学時増額奨学資金借用証書（借入希望者のみ）</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43022" name="縦書きテキスト プレースホルダー 2">
            <a:extLst>
              <a:ext uri="{FF2B5EF4-FFF2-40B4-BE49-F238E27FC236}">
                <a16:creationId xmlns:a16="http://schemas.microsoft.com/office/drawing/2014/main" id="{BC16BB4E-09A7-40A8-84D4-48A7371B08BB}"/>
              </a:ext>
            </a:extLst>
          </p:cNvPr>
          <p:cNvSpPr txBox="1">
            <a:spLocks noChangeArrowheads="1"/>
          </p:cNvSpPr>
          <p:nvPr/>
        </p:nvSpPr>
        <p:spPr bwMode="auto">
          <a:xfrm>
            <a:off x="5219700" y="3039516"/>
            <a:ext cx="3606800" cy="252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・奨学資金借用証書（借入希望者のみ）</a:t>
            </a:r>
            <a:endParaRPr lang="en-US" altLang="zh-TW" sz="1400" dirty="0">
              <a:latin typeface="HG丸ｺﾞｼｯｸM-PRO" panose="020F0600000000000000" pitchFamily="50" charset="-128"/>
              <a:ea typeface="HG丸ｺﾞｼｯｸM-PRO" panose="020F0600000000000000" pitchFamily="50" charset="-128"/>
            </a:endParaRPr>
          </a:p>
        </p:txBody>
      </p:sp>
      <p:pic>
        <p:nvPicPr>
          <p:cNvPr id="4" name="グラフィックス 3" descr="矢印: 左回転">
            <a:extLst>
              <a:ext uri="{FF2B5EF4-FFF2-40B4-BE49-F238E27FC236}">
                <a16:creationId xmlns:a16="http://schemas.microsoft.com/office/drawing/2014/main" id="{91AD6330-637D-420D-BD64-C4F94F71F8A9}"/>
              </a:ext>
            </a:extLst>
          </p:cNvPr>
          <p:cNvPicPr>
            <a:picLocks noChangeAspect="1"/>
          </p:cNvPicPr>
          <p:nvPr/>
        </p:nvPicPr>
        <p:blipFill rotWithShape="1">
          <a:blip r:embed="rId5"/>
          <a:srcRect r="20658"/>
          <a:stretch/>
        </p:blipFill>
        <p:spPr>
          <a:xfrm>
            <a:off x="1411288" y="2292350"/>
            <a:ext cx="754062" cy="785813"/>
          </a:xfrm>
          <a:prstGeom prst="rect">
            <a:avLst/>
          </a:prstGeom>
        </p:spPr>
      </p:pic>
      <p:pic>
        <p:nvPicPr>
          <p:cNvPr id="5" name="図 4">
            <a:extLst>
              <a:ext uri="{FF2B5EF4-FFF2-40B4-BE49-F238E27FC236}">
                <a16:creationId xmlns:a16="http://schemas.microsoft.com/office/drawing/2014/main" id="{3E5E0AD1-A65A-4D1E-944E-FC1CD77719D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04813" y="2971007"/>
            <a:ext cx="2155825" cy="3268832"/>
          </a:xfrm>
          <a:prstGeom prst="rect">
            <a:avLst/>
          </a:prstGeom>
          <a:solidFill>
            <a:schemeClr val="bg1"/>
          </a:solidFill>
        </p:spPr>
      </p:pic>
      <p:pic>
        <p:nvPicPr>
          <p:cNvPr id="6" name="図 5">
            <a:extLst>
              <a:ext uri="{FF2B5EF4-FFF2-40B4-BE49-F238E27FC236}">
                <a16:creationId xmlns:a16="http://schemas.microsoft.com/office/drawing/2014/main" id="{68DC04C7-F26B-42EC-BD5C-4F5BBB8975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7313" y="3309391"/>
            <a:ext cx="2791149" cy="2214930"/>
          </a:xfrm>
          <a:prstGeom prst="rect">
            <a:avLst/>
          </a:prstGeom>
          <a:ln w="6350">
            <a:solidFill>
              <a:schemeClr val="tx1"/>
            </a:solidFill>
          </a:ln>
          <a:effectLst>
            <a:outerShdw blurRad="50800" dist="38100" algn="l" rotWithShape="0">
              <a:prstClr val="black">
                <a:alpha val="40000"/>
              </a:prstClr>
            </a:outerShdw>
          </a:effectLst>
        </p:spPr>
      </p:pic>
      <p:pic>
        <p:nvPicPr>
          <p:cNvPr id="11" name="図 10">
            <a:extLst>
              <a:ext uri="{FF2B5EF4-FFF2-40B4-BE49-F238E27FC236}">
                <a16:creationId xmlns:a16="http://schemas.microsoft.com/office/drawing/2014/main" id="{F8C533F4-3964-46A9-9FB9-CC7AD1A5ECBF}"/>
              </a:ext>
            </a:extLst>
          </p:cNvPr>
          <p:cNvPicPr>
            <a:picLocks noChangeAspect="1"/>
          </p:cNvPicPr>
          <p:nvPr/>
        </p:nvPicPr>
        <p:blipFill>
          <a:blip r:embed="rId9" cstate="print"/>
          <a:stretch>
            <a:fillRect/>
          </a:stretch>
        </p:blipFill>
        <p:spPr>
          <a:xfrm>
            <a:off x="5743575" y="4185691"/>
            <a:ext cx="2798763" cy="1979613"/>
          </a:xfrm>
          <a:prstGeom prst="rect">
            <a:avLst/>
          </a:prstGeom>
          <a:ln w="6350">
            <a:solidFill>
              <a:schemeClr val="tx1"/>
            </a:solidFill>
          </a:ln>
          <a:effectLst>
            <a:outerShdw blurRad="50800" dist="38100" algn="l" rotWithShape="0">
              <a:prstClr val="black">
                <a:alpha val="40000"/>
              </a:prstClr>
            </a:outerShdw>
          </a:effectLst>
        </p:spPr>
      </p:pic>
      <p:sp>
        <p:nvSpPr>
          <p:cNvPr id="43023" name="縦書きテキスト プレースホルダー 2">
            <a:extLst>
              <a:ext uri="{FF2B5EF4-FFF2-40B4-BE49-F238E27FC236}">
                <a16:creationId xmlns:a16="http://schemas.microsoft.com/office/drawing/2014/main" id="{582914B4-4155-4DD4-B5E3-8F7DD17E54E1}"/>
              </a:ext>
            </a:extLst>
          </p:cNvPr>
          <p:cNvSpPr txBox="1">
            <a:spLocks noChangeArrowheads="1"/>
          </p:cNvSpPr>
          <p:nvPr/>
        </p:nvSpPr>
        <p:spPr bwMode="auto">
          <a:xfrm>
            <a:off x="5368088" y="3922783"/>
            <a:ext cx="3392488" cy="2517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・進学届（奨学資金の借入希望者のみ）</a:t>
            </a:r>
            <a:endParaRPr lang="en-US" altLang="zh-TW" sz="1400"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B9406E8E-A9BC-B507-4072-DC7EF7ED59AD}"/>
              </a:ext>
            </a:extLst>
          </p:cNvPr>
          <p:cNvSpPr/>
          <p:nvPr/>
        </p:nvSpPr>
        <p:spPr>
          <a:xfrm>
            <a:off x="1148592" y="5006192"/>
            <a:ext cx="1047143" cy="45719"/>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 name="正方形/長方形 7">
            <a:extLst>
              <a:ext uri="{FF2B5EF4-FFF2-40B4-BE49-F238E27FC236}">
                <a16:creationId xmlns:a16="http://schemas.microsoft.com/office/drawing/2014/main" id="{AE9E8471-659E-360C-602F-73D3F4883B6E}"/>
              </a:ext>
            </a:extLst>
          </p:cNvPr>
          <p:cNvSpPr/>
          <p:nvPr/>
        </p:nvSpPr>
        <p:spPr>
          <a:xfrm>
            <a:off x="1160483" y="5010646"/>
            <a:ext cx="1047142" cy="117763"/>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グループ化 53">
            <a:extLst>
              <a:ext uri="{FF2B5EF4-FFF2-40B4-BE49-F238E27FC236}">
                <a16:creationId xmlns:a16="http://schemas.microsoft.com/office/drawing/2014/main" id="{22B10D6A-005B-4912-9614-1C8BA772AD77}"/>
              </a:ext>
            </a:extLst>
          </p:cNvPr>
          <p:cNvGrpSpPr>
            <a:grpSpLocks/>
          </p:cNvGrpSpPr>
          <p:nvPr/>
        </p:nvGrpSpPr>
        <p:grpSpPr bwMode="auto">
          <a:xfrm>
            <a:off x="0" y="14020"/>
            <a:ext cx="9144000" cy="6728093"/>
            <a:chOff x="-1" y="10843"/>
            <a:chExt cx="9144001" cy="6726628"/>
          </a:xfrm>
        </p:grpSpPr>
        <p:grpSp>
          <p:nvGrpSpPr>
            <p:cNvPr id="44040" name="グループ化 54">
              <a:extLst>
                <a:ext uri="{FF2B5EF4-FFF2-40B4-BE49-F238E27FC236}">
                  <a16:creationId xmlns:a16="http://schemas.microsoft.com/office/drawing/2014/main" id="{4A06A953-DB8C-46D3-B9E9-FEBB56EE64E4}"/>
                </a:ext>
              </a:extLst>
            </p:cNvPr>
            <p:cNvGrpSpPr>
              <a:grpSpLocks/>
            </p:cNvGrpSpPr>
            <p:nvPr/>
          </p:nvGrpSpPr>
          <p:grpSpPr bwMode="auto">
            <a:xfrm>
              <a:off x="-1" y="10843"/>
              <a:ext cx="9144001" cy="6726628"/>
              <a:chOff x="-1" y="10843"/>
              <a:chExt cx="9144001" cy="6726628"/>
            </a:xfrm>
          </p:grpSpPr>
          <p:grpSp>
            <p:nvGrpSpPr>
              <p:cNvPr id="44042" name="グループ化 56">
                <a:extLst>
                  <a:ext uri="{FF2B5EF4-FFF2-40B4-BE49-F238E27FC236}">
                    <a16:creationId xmlns:a16="http://schemas.microsoft.com/office/drawing/2014/main" id="{0D90360D-906F-4703-AF16-D4B93F3BF279}"/>
                  </a:ext>
                </a:extLst>
              </p:cNvPr>
              <p:cNvGrpSpPr>
                <a:grpSpLocks/>
              </p:cNvGrpSpPr>
              <p:nvPr/>
            </p:nvGrpSpPr>
            <p:grpSpPr bwMode="auto">
              <a:xfrm>
                <a:off x="-1" y="10843"/>
                <a:ext cx="9144001" cy="573230"/>
                <a:chOff x="-1" y="10843"/>
                <a:chExt cx="9144001" cy="573230"/>
              </a:xfrm>
            </p:grpSpPr>
            <p:pic>
              <p:nvPicPr>
                <p:cNvPr id="44046" name="図 60">
                  <a:extLst>
                    <a:ext uri="{FF2B5EF4-FFF2-40B4-BE49-F238E27FC236}">
                      <a16:creationId xmlns:a16="http://schemas.microsoft.com/office/drawing/2014/main" id="{0F502666-2ADB-40BC-B21A-1D54E12D475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55F9A9B0-58A5-4237-BD2A-069BF7C9F34C}"/>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E338EC5B-3FA3-4713-BBEA-97D82102B10E}"/>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CACBA935-F6FA-4CA2-AAF5-EEECB7FBF8F4}"/>
                    </a:ext>
                  </a:extLst>
                </p:cNvPr>
                <p:cNvSpPr/>
                <p:nvPr/>
              </p:nvSpPr>
              <p:spPr>
                <a:xfrm>
                  <a:off x="612401" y="10843"/>
                  <a:ext cx="5148065"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借入手続き</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4043" name="グループ化 57">
                <a:extLst>
                  <a:ext uri="{FF2B5EF4-FFF2-40B4-BE49-F238E27FC236}">
                    <a16:creationId xmlns:a16="http://schemas.microsoft.com/office/drawing/2014/main" id="{D81CDA61-E628-427C-A148-A17C2A6BF576}"/>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D405F8A8-2628-42A8-995F-494B91E95E24}"/>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6744B8D6-CC05-4CA0-864A-6B2F21F0A6D3}"/>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0ABB7CE4-5FD8-4F7E-9EE2-82CD0C9ADA64}"/>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32</a:t>
              </a:r>
            </a:p>
          </p:txBody>
        </p:sp>
      </p:grpSp>
      <p:sp>
        <p:nvSpPr>
          <p:cNvPr id="21" name="四角形: 角を丸くする 20">
            <a:extLst>
              <a:ext uri="{FF2B5EF4-FFF2-40B4-BE49-F238E27FC236}">
                <a16:creationId xmlns:a16="http://schemas.microsoft.com/office/drawing/2014/main" id="{A5C46862-6823-4F26-9827-6CB70BEAB6DF}"/>
              </a:ext>
            </a:extLst>
          </p:cNvPr>
          <p:cNvSpPr/>
          <p:nvPr/>
        </p:nvSpPr>
        <p:spPr>
          <a:xfrm>
            <a:off x="410351" y="1023889"/>
            <a:ext cx="3490540" cy="432030"/>
          </a:xfrm>
          <a:prstGeom prst="roundRect">
            <a:avLst>
              <a:gd name="adj" fmla="val 31595"/>
            </a:avLst>
          </a:prstGeom>
          <a:solidFill>
            <a:schemeClr val="bg1"/>
          </a:solidFill>
          <a:ln w="69850" cmpd="thickThi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入 学 時 増 額 奨 学 資 金</a:t>
            </a:r>
          </a:p>
        </p:txBody>
      </p:sp>
      <p:sp>
        <p:nvSpPr>
          <p:cNvPr id="22" name="縦書きテキスト プレースホルダー 2">
            <a:extLst>
              <a:ext uri="{FF2B5EF4-FFF2-40B4-BE49-F238E27FC236}">
                <a16:creationId xmlns:a16="http://schemas.microsoft.com/office/drawing/2014/main" id="{9A556748-B57E-4E3B-979C-205256D94D9F}"/>
              </a:ext>
            </a:extLst>
          </p:cNvPr>
          <p:cNvSpPr txBox="1">
            <a:spLocks noChangeArrowheads="1"/>
          </p:cNvSpPr>
          <p:nvPr/>
        </p:nvSpPr>
        <p:spPr bwMode="auto">
          <a:xfrm>
            <a:off x="4135889" y="1033946"/>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入学校確定後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23" name="角丸四角形 61">
            <a:extLst>
              <a:ext uri="{FF2B5EF4-FFF2-40B4-BE49-F238E27FC236}">
                <a16:creationId xmlns:a16="http://schemas.microsoft.com/office/drawing/2014/main" id="{E4E4A11E-C008-4E45-AA52-361372F51AE0}"/>
              </a:ext>
            </a:extLst>
          </p:cNvPr>
          <p:cNvSpPr/>
          <p:nvPr/>
        </p:nvSpPr>
        <p:spPr>
          <a:xfrm>
            <a:off x="7350724" y="3547382"/>
            <a:ext cx="1253724" cy="432000"/>
          </a:xfrm>
          <a:prstGeom prst="roundRect">
            <a:avLst/>
          </a:prstGeom>
          <a:solidFill>
            <a:srgbClr val="CC9B00"/>
          </a:solidFill>
          <a:ln>
            <a:solidFill>
              <a:srgbClr val="F57B17"/>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24" name="矢印: 右 23">
            <a:extLst>
              <a:ext uri="{FF2B5EF4-FFF2-40B4-BE49-F238E27FC236}">
                <a16:creationId xmlns:a16="http://schemas.microsoft.com/office/drawing/2014/main" id="{FE76954E-3224-400F-8D19-24C0AB1735D1}"/>
              </a:ext>
            </a:extLst>
          </p:cNvPr>
          <p:cNvSpPr/>
          <p:nvPr/>
        </p:nvSpPr>
        <p:spPr>
          <a:xfrm>
            <a:off x="3707904" y="3616666"/>
            <a:ext cx="363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38">
            <a:extLst>
              <a:ext uri="{FF2B5EF4-FFF2-40B4-BE49-F238E27FC236}">
                <a16:creationId xmlns:a16="http://schemas.microsoft.com/office/drawing/2014/main" id="{526D0B9A-60F8-4F2C-B4A7-C2710A0D8163}"/>
              </a:ext>
            </a:extLst>
          </p:cNvPr>
          <p:cNvSpPr/>
          <p:nvPr/>
        </p:nvSpPr>
        <p:spPr>
          <a:xfrm>
            <a:off x="2066556" y="3449695"/>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26" name="正方形/長方形 25">
            <a:extLst>
              <a:ext uri="{FF2B5EF4-FFF2-40B4-BE49-F238E27FC236}">
                <a16:creationId xmlns:a16="http://schemas.microsoft.com/office/drawing/2014/main" id="{4C2A4963-227A-43FE-AC5E-AB1377CBBBDD}"/>
              </a:ext>
            </a:extLst>
          </p:cNvPr>
          <p:cNvSpPr/>
          <p:nvPr/>
        </p:nvSpPr>
        <p:spPr>
          <a:xfrm>
            <a:off x="3707904" y="3275692"/>
            <a:ext cx="3632650" cy="369332"/>
          </a:xfrm>
          <a:prstGeom prst="rect">
            <a:avLst/>
          </a:prstGeom>
          <a:noFill/>
        </p:spPr>
        <p:txBody>
          <a:bodyPr wrap="square" lIns="91440" tIns="45720" rIns="91440" bIns="45720">
            <a:spAutoFit/>
          </a:bodyPr>
          <a:lstStyle/>
          <a:p>
            <a:pPr algn="ctr"/>
            <a:r>
              <a:rPr lang="ja-JP" altLang="en-US" sz="1800" b="1" dirty="0">
                <a:solidFill>
                  <a:srgbClr val="C00000"/>
                </a:solidFill>
                <a:latin typeface="HG丸ｺﾞｼｯｸM-PRO" panose="020F0600000000000000" pitchFamily="50" charset="-128"/>
                <a:ea typeface="HG丸ｺﾞｼｯｸM-PRO" panose="020F0600000000000000" pitchFamily="50" charset="-128"/>
              </a:rPr>
              <a:t>⚠ </a:t>
            </a:r>
            <a:r>
              <a:rPr lang="ja-JP" altLang="en-US" cap="none" spc="30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育英会へ直接郵送 </a:t>
            </a:r>
          </a:p>
        </p:txBody>
      </p:sp>
      <p:sp>
        <p:nvSpPr>
          <p:cNvPr id="27" name="テキスト ボックス 26">
            <a:extLst>
              <a:ext uri="{FF2B5EF4-FFF2-40B4-BE49-F238E27FC236}">
                <a16:creationId xmlns:a16="http://schemas.microsoft.com/office/drawing/2014/main" id="{4DE8AA77-EBB7-4D5F-AB78-B00511E1C11F}"/>
              </a:ext>
            </a:extLst>
          </p:cNvPr>
          <p:cNvSpPr txBox="1"/>
          <p:nvPr/>
        </p:nvSpPr>
        <p:spPr>
          <a:xfrm>
            <a:off x="263010" y="2060848"/>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　２月上旬</a:t>
            </a:r>
            <a:endParaRPr kumimoji="1" lang="en-US" altLang="ja-JP" sz="1600" b="1"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7F55481D-4264-401A-88C7-BF2F5BD4D587}"/>
              </a:ext>
            </a:extLst>
          </p:cNvPr>
          <p:cNvSpPr txBox="1"/>
          <p:nvPr/>
        </p:nvSpPr>
        <p:spPr>
          <a:xfrm>
            <a:off x="3745898" y="4869160"/>
            <a:ext cx="3202366" cy="369332"/>
          </a:xfrm>
          <a:prstGeom prst="rect">
            <a:avLst/>
          </a:prstGeom>
          <a:noFill/>
        </p:spPr>
        <p:txBody>
          <a:bodyPr wrap="squar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受付後、概ね</a:t>
            </a:r>
            <a:r>
              <a:rPr lang="ja-JP" altLang="en-US" b="1" dirty="0">
                <a:latin typeface="HG丸ｺﾞｼｯｸM-PRO" panose="020F0600000000000000" pitchFamily="50" charset="-128"/>
                <a:ea typeface="HG丸ｺﾞｼｯｸM-PRO" panose="020F0600000000000000" pitchFamily="50" charset="-128"/>
              </a:rPr>
              <a:t>１０日以内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9" name="正方形/長方形 28">
            <a:extLst>
              <a:ext uri="{FF2B5EF4-FFF2-40B4-BE49-F238E27FC236}">
                <a16:creationId xmlns:a16="http://schemas.microsoft.com/office/drawing/2014/main" id="{76101D5D-FB1A-467E-88CB-BD4E4C086DFB}"/>
              </a:ext>
            </a:extLst>
          </p:cNvPr>
          <p:cNvSpPr/>
          <p:nvPr/>
        </p:nvSpPr>
        <p:spPr>
          <a:xfrm>
            <a:off x="107504" y="5649621"/>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30" name="矢印: 右 29">
            <a:extLst>
              <a:ext uri="{FF2B5EF4-FFF2-40B4-BE49-F238E27FC236}">
                <a16:creationId xmlns:a16="http://schemas.microsoft.com/office/drawing/2014/main" id="{81A99BEE-32AE-4BB5-BA25-1CC4DBD36DF8}"/>
              </a:ext>
            </a:extLst>
          </p:cNvPr>
          <p:cNvSpPr/>
          <p:nvPr/>
        </p:nvSpPr>
        <p:spPr>
          <a:xfrm rot="5400000">
            <a:off x="5041010" y="4060942"/>
            <a:ext cx="594979" cy="915272"/>
          </a:xfrm>
          <a:prstGeom prst="rightArrow">
            <a:avLst/>
          </a:prstGeom>
          <a:solidFill>
            <a:schemeClr val="accent1">
              <a:lumMod val="20000"/>
              <a:lumOff val="8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4C57B60D-4B63-4C1D-9F8E-ACAD85C1DA0C}"/>
              </a:ext>
            </a:extLst>
          </p:cNvPr>
          <p:cNvGrpSpPr/>
          <p:nvPr/>
        </p:nvGrpSpPr>
        <p:grpSpPr>
          <a:xfrm>
            <a:off x="1759722" y="2060848"/>
            <a:ext cx="4468462" cy="1292136"/>
            <a:chOff x="1759722" y="2060848"/>
            <a:chExt cx="4468462" cy="1292136"/>
          </a:xfrm>
        </p:grpSpPr>
        <p:sp>
          <p:nvSpPr>
            <p:cNvPr id="32" name="正方形/長方形 31">
              <a:extLst>
                <a:ext uri="{FF2B5EF4-FFF2-40B4-BE49-F238E27FC236}">
                  <a16:creationId xmlns:a16="http://schemas.microsoft.com/office/drawing/2014/main" id="{FBA53B48-DBBC-4B74-A329-F61C4556C968}"/>
                </a:ext>
              </a:extLst>
            </p:cNvPr>
            <p:cNvSpPr/>
            <p:nvPr/>
          </p:nvSpPr>
          <p:spPr>
            <a:xfrm>
              <a:off x="1759722" y="2060848"/>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借入手続き書類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33" name="グループ化 32">
              <a:extLst>
                <a:ext uri="{FF2B5EF4-FFF2-40B4-BE49-F238E27FC236}">
                  <a16:creationId xmlns:a16="http://schemas.microsoft.com/office/drawing/2014/main" id="{861B4338-58F1-4EBE-8A18-CD295488A4C7}"/>
                </a:ext>
              </a:extLst>
            </p:cNvPr>
            <p:cNvGrpSpPr/>
            <p:nvPr/>
          </p:nvGrpSpPr>
          <p:grpSpPr>
            <a:xfrm>
              <a:off x="2113686" y="2348880"/>
              <a:ext cx="4114498" cy="1004104"/>
              <a:chOff x="1718743" y="2641406"/>
              <a:chExt cx="4114498" cy="1004104"/>
            </a:xfrm>
          </p:grpSpPr>
          <p:sp>
            <p:nvSpPr>
              <p:cNvPr id="34" name="左大かっこ 33">
                <a:extLst>
                  <a:ext uri="{FF2B5EF4-FFF2-40B4-BE49-F238E27FC236}">
                    <a16:creationId xmlns:a16="http://schemas.microsoft.com/office/drawing/2014/main" id="{28121F2F-961C-4603-8CAF-1C154FB79455}"/>
                  </a:ext>
                </a:extLst>
              </p:cNvPr>
              <p:cNvSpPr/>
              <p:nvPr/>
            </p:nvSpPr>
            <p:spPr>
              <a:xfrm>
                <a:off x="1728785"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3F81EB4-5CCD-42C2-BFE3-C9E1B92E27CD}"/>
                  </a:ext>
                </a:extLst>
              </p:cNvPr>
              <p:cNvSpPr/>
              <p:nvPr/>
            </p:nvSpPr>
            <p:spPr>
              <a:xfrm>
                <a:off x="1718743" y="2641406"/>
                <a:ext cx="41144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・入学時増額奨学資金借用証書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・合格通知書又は合格証明書（コピー可）</a:t>
                </a:r>
              </a:p>
            </p:txBody>
          </p:sp>
        </p:grpSp>
      </p:grpSp>
      <p:cxnSp>
        <p:nvCxnSpPr>
          <p:cNvPr id="36" name="直線コネクタ 35">
            <a:extLst>
              <a:ext uri="{FF2B5EF4-FFF2-40B4-BE49-F238E27FC236}">
                <a16:creationId xmlns:a16="http://schemas.microsoft.com/office/drawing/2014/main" id="{6177F8AE-8D63-4790-BB9D-C1B7FDA87A1D}"/>
              </a:ext>
            </a:extLst>
          </p:cNvPr>
          <p:cNvCxnSpPr>
            <a:cxnSpLocks/>
          </p:cNvCxnSpPr>
          <p:nvPr/>
        </p:nvCxnSpPr>
        <p:spPr>
          <a:xfrm>
            <a:off x="1619672" y="2025344"/>
            <a:ext cx="0" cy="4320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97F5A164-3ABB-47F6-B7F8-C837B5678D26}"/>
              </a:ext>
            </a:extLst>
          </p:cNvPr>
          <p:cNvSpPr/>
          <p:nvPr/>
        </p:nvSpPr>
        <p:spPr>
          <a:xfrm>
            <a:off x="6190190" y="215381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grpSp>
        <p:nvGrpSpPr>
          <p:cNvPr id="38" name="グループ化 37">
            <a:extLst>
              <a:ext uri="{FF2B5EF4-FFF2-40B4-BE49-F238E27FC236}">
                <a16:creationId xmlns:a16="http://schemas.microsoft.com/office/drawing/2014/main" id="{3F1361DF-D453-44CC-AD9B-0CF30B0156E3}"/>
              </a:ext>
            </a:extLst>
          </p:cNvPr>
          <p:cNvGrpSpPr/>
          <p:nvPr/>
        </p:nvGrpSpPr>
        <p:grpSpPr>
          <a:xfrm>
            <a:off x="1814326" y="5445224"/>
            <a:ext cx="6790122" cy="666964"/>
            <a:chOff x="1814326" y="5579948"/>
            <a:chExt cx="6790122" cy="666964"/>
          </a:xfrm>
        </p:grpSpPr>
        <p:sp>
          <p:nvSpPr>
            <p:cNvPr id="39" name="角丸四角形 38">
              <a:extLst>
                <a:ext uri="{FF2B5EF4-FFF2-40B4-BE49-F238E27FC236}">
                  <a16:creationId xmlns:a16="http://schemas.microsoft.com/office/drawing/2014/main" id="{59F3BC7C-FC91-41E4-ABB2-15B912D97610}"/>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20E41408-0B7A-427A-9EBF-62701AACDF27}"/>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41" name="矢印: 右 40">
              <a:extLst>
                <a:ext uri="{FF2B5EF4-FFF2-40B4-BE49-F238E27FC236}">
                  <a16:creationId xmlns:a16="http://schemas.microsoft.com/office/drawing/2014/main" id="{C27D1EFD-73E2-4C88-92E9-4FFC3F5775D6}"/>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61">
              <a:extLst>
                <a:ext uri="{FF2B5EF4-FFF2-40B4-BE49-F238E27FC236}">
                  <a16:creationId xmlns:a16="http://schemas.microsoft.com/office/drawing/2014/main" id="{B0594D7D-0E4E-4B88-B4DA-B6E8AD925873}"/>
                </a:ext>
              </a:extLst>
            </p:cNvPr>
            <p:cNvSpPr/>
            <p:nvPr/>
          </p:nvSpPr>
          <p:spPr>
            <a:xfrm>
              <a:off x="7350724" y="5814912"/>
              <a:ext cx="1253724" cy="432000"/>
            </a:xfrm>
            <a:prstGeom prst="roundRect">
              <a:avLst/>
            </a:prstGeom>
            <a:solidFill>
              <a:srgbClr val="CC9B00"/>
            </a:solidFill>
            <a:l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grpSp>
      <p:sp>
        <p:nvSpPr>
          <p:cNvPr id="43" name="テキスト ボックス 42">
            <a:extLst>
              <a:ext uri="{FF2B5EF4-FFF2-40B4-BE49-F238E27FC236}">
                <a16:creationId xmlns:a16="http://schemas.microsoft.com/office/drawing/2014/main" id="{2D4A4341-6390-4FCA-A879-782D9581DE2D}"/>
              </a:ext>
            </a:extLst>
          </p:cNvPr>
          <p:cNvSpPr txBox="1"/>
          <p:nvPr/>
        </p:nvSpPr>
        <p:spPr>
          <a:xfrm>
            <a:off x="263010" y="2619782"/>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a:t>
            </a:r>
            <a:r>
              <a:rPr kumimoji="1" lang="ja-JP" altLang="en-US" sz="1600" b="1" dirty="0">
                <a:latin typeface="HG丸ｺﾞｼｯｸM-PRO" panose="020F0600000000000000" pitchFamily="50" charset="-128"/>
                <a:ea typeface="HG丸ｺﾞｼｯｸM-PRO" panose="020F0600000000000000" pitchFamily="50" charset="-128"/>
              </a:rPr>
              <a:t>３月下旬</a:t>
            </a:r>
          </a:p>
        </p:txBody>
      </p:sp>
      <p:sp>
        <p:nvSpPr>
          <p:cNvPr id="44" name="テキスト ボックス 43">
            <a:extLst>
              <a:ext uri="{FF2B5EF4-FFF2-40B4-BE49-F238E27FC236}">
                <a16:creationId xmlns:a16="http://schemas.microsoft.com/office/drawing/2014/main" id="{965BCDF1-06BF-4F69-B002-2E025D120699}"/>
              </a:ext>
            </a:extLst>
          </p:cNvPr>
          <p:cNvSpPr txBox="1"/>
          <p:nvPr/>
        </p:nvSpPr>
        <p:spPr>
          <a:xfrm>
            <a:off x="755576" y="2331750"/>
            <a:ext cx="677108" cy="396158"/>
          </a:xfrm>
          <a:prstGeom prst="rect">
            <a:avLst/>
          </a:prstGeom>
          <a:noFill/>
        </p:spPr>
        <p:txBody>
          <a:bodyPr vert="eaVert" wrap="squar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　～</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9F6A3E04-9B52-6C2C-5E0A-7A1BFC11AF82}"/>
              </a:ext>
            </a:extLst>
          </p:cNvPr>
          <p:cNvSpPr/>
          <p:nvPr/>
        </p:nvSpPr>
        <p:spPr>
          <a:xfrm>
            <a:off x="252039" y="9656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５</a:t>
            </a:r>
          </a:p>
        </p:txBody>
      </p:sp>
    </p:spTree>
    <p:extLst>
      <p:ext uri="{BB962C8B-B14F-4D97-AF65-F5344CB8AC3E}">
        <p14:creationId xmlns:p14="http://schemas.microsoft.com/office/powerpoint/2010/main" val="121957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グループ化 53">
            <a:extLst>
              <a:ext uri="{FF2B5EF4-FFF2-40B4-BE49-F238E27FC236}">
                <a16:creationId xmlns:a16="http://schemas.microsoft.com/office/drawing/2014/main" id="{22B10D6A-005B-4912-9614-1C8BA772AD77}"/>
              </a:ext>
            </a:extLst>
          </p:cNvPr>
          <p:cNvGrpSpPr>
            <a:grpSpLocks/>
          </p:cNvGrpSpPr>
          <p:nvPr/>
        </p:nvGrpSpPr>
        <p:grpSpPr bwMode="auto">
          <a:xfrm>
            <a:off x="0" y="-7216"/>
            <a:ext cx="9144000" cy="6749329"/>
            <a:chOff x="-1" y="-10389"/>
            <a:chExt cx="9144001" cy="6747860"/>
          </a:xfrm>
        </p:grpSpPr>
        <p:grpSp>
          <p:nvGrpSpPr>
            <p:cNvPr id="44040" name="グループ化 54">
              <a:extLst>
                <a:ext uri="{FF2B5EF4-FFF2-40B4-BE49-F238E27FC236}">
                  <a16:creationId xmlns:a16="http://schemas.microsoft.com/office/drawing/2014/main" id="{4A06A953-DB8C-46D3-B9E9-FEBB56EE64E4}"/>
                </a:ext>
              </a:extLst>
            </p:cNvPr>
            <p:cNvGrpSpPr>
              <a:grpSpLocks/>
            </p:cNvGrpSpPr>
            <p:nvPr/>
          </p:nvGrpSpPr>
          <p:grpSpPr bwMode="auto">
            <a:xfrm>
              <a:off x="-1" y="-10389"/>
              <a:ext cx="9144001" cy="6747860"/>
              <a:chOff x="-1" y="-10389"/>
              <a:chExt cx="9144001" cy="6747860"/>
            </a:xfrm>
          </p:grpSpPr>
          <p:grpSp>
            <p:nvGrpSpPr>
              <p:cNvPr id="44042" name="グループ化 56">
                <a:extLst>
                  <a:ext uri="{FF2B5EF4-FFF2-40B4-BE49-F238E27FC236}">
                    <a16:creationId xmlns:a16="http://schemas.microsoft.com/office/drawing/2014/main" id="{0D90360D-906F-4703-AF16-D4B93F3BF279}"/>
                  </a:ext>
                </a:extLst>
              </p:cNvPr>
              <p:cNvGrpSpPr>
                <a:grpSpLocks/>
              </p:cNvGrpSpPr>
              <p:nvPr/>
            </p:nvGrpSpPr>
            <p:grpSpPr bwMode="auto">
              <a:xfrm>
                <a:off x="-1" y="-10389"/>
                <a:ext cx="9144001" cy="594462"/>
                <a:chOff x="-1" y="-10389"/>
                <a:chExt cx="9144001" cy="594462"/>
              </a:xfrm>
            </p:grpSpPr>
            <p:pic>
              <p:nvPicPr>
                <p:cNvPr id="44046" name="図 60">
                  <a:extLst>
                    <a:ext uri="{FF2B5EF4-FFF2-40B4-BE49-F238E27FC236}">
                      <a16:creationId xmlns:a16="http://schemas.microsoft.com/office/drawing/2014/main" id="{0F502666-2ADB-40BC-B21A-1D54E12D475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55F9A9B0-58A5-4237-BD2A-069BF7C9F34C}"/>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E338EC5B-3FA3-4713-BBEA-97D82102B10E}"/>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CACBA935-F6FA-4CA2-AAF5-EEECB7FBF8F4}"/>
                    </a:ext>
                  </a:extLst>
                </p:cNvPr>
                <p:cNvSpPr/>
                <p:nvPr/>
              </p:nvSpPr>
              <p:spPr>
                <a:xfrm>
                  <a:off x="534522" y="-10389"/>
                  <a:ext cx="4283968"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借入手続き</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4043" name="グループ化 57">
                <a:extLst>
                  <a:ext uri="{FF2B5EF4-FFF2-40B4-BE49-F238E27FC236}">
                    <a16:creationId xmlns:a16="http://schemas.microsoft.com/office/drawing/2014/main" id="{D81CDA61-E628-427C-A148-A17C2A6BF576}"/>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D405F8A8-2628-42A8-995F-494B91E95E24}"/>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6744B8D6-CC05-4CA0-864A-6B2F21F0A6D3}"/>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0ABB7CE4-5FD8-4F7E-9EE2-82CD0C9ADA64}"/>
                </a:ext>
              </a:extLst>
            </p:cNvPr>
            <p:cNvSpPr/>
            <p:nvPr/>
          </p:nvSpPr>
          <p:spPr>
            <a:xfrm>
              <a:off x="8609013" y="6301003"/>
              <a:ext cx="508000"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33</a:t>
              </a:r>
            </a:p>
          </p:txBody>
        </p:sp>
      </p:grpSp>
      <p:sp>
        <p:nvSpPr>
          <p:cNvPr id="13" name="四角形: 角を丸くする 12">
            <a:extLst>
              <a:ext uri="{FF2B5EF4-FFF2-40B4-BE49-F238E27FC236}">
                <a16:creationId xmlns:a16="http://schemas.microsoft.com/office/drawing/2014/main" id="{8D2A6A16-5752-4BCD-B6E8-72E694C608C0}"/>
              </a:ext>
            </a:extLst>
          </p:cNvPr>
          <p:cNvSpPr/>
          <p:nvPr/>
        </p:nvSpPr>
        <p:spPr>
          <a:xfrm>
            <a:off x="464988" y="1074514"/>
            <a:ext cx="2329821" cy="432000"/>
          </a:xfrm>
          <a:prstGeom prst="roundRect">
            <a:avLst>
              <a:gd name="adj" fmla="val 34662"/>
            </a:avLst>
          </a:prstGeom>
          <a:solidFill>
            <a:schemeClr val="bg1"/>
          </a:solid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 rtlCol="0" anchor="ctr"/>
          <a:lstStyle/>
          <a:p>
            <a:pPr algn="ctr"/>
            <a:r>
              <a:rPr kumimoji="1" lang="ja-JP" altLang="en-US" sz="2000" b="1" dirty="0">
                <a:solidFill>
                  <a:schemeClr val="tx1"/>
                </a:solidFill>
                <a:latin typeface="HG丸ｺﾞｼｯｸM-PRO" panose="020F0600000000000000" pitchFamily="50" charset="-128"/>
                <a:ea typeface="HG丸ｺﾞｼｯｸM-PRO" panose="020F0600000000000000" pitchFamily="50" charset="-128"/>
              </a:rPr>
              <a:t>奨　学　資　金</a:t>
            </a:r>
          </a:p>
        </p:txBody>
      </p:sp>
      <p:sp>
        <p:nvSpPr>
          <p:cNvPr id="14" name="矢印: 右 13">
            <a:extLst>
              <a:ext uri="{FF2B5EF4-FFF2-40B4-BE49-F238E27FC236}">
                <a16:creationId xmlns:a16="http://schemas.microsoft.com/office/drawing/2014/main" id="{232D93CD-58A8-439B-AA9A-2C23D0FE8F1C}"/>
              </a:ext>
            </a:extLst>
          </p:cNvPr>
          <p:cNvSpPr/>
          <p:nvPr/>
        </p:nvSpPr>
        <p:spPr>
          <a:xfrm rot="10800000">
            <a:off x="3726157" y="4771495"/>
            <a:ext cx="2358011"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EB7959FC-07E0-4D16-82E2-9D9EFE6C547E}"/>
              </a:ext>
            </a:extLst>
          </p:cNvPr>
          <p:cNvSpPr/>
          <p:nvPr/>
        </p:nvSpPr>
        <p:spPr>
          <a:xfrm>
            <a:off x="3819413" y="4437112"/>
            <a:ext cx="1040619" cy="369332"/>
          </a:xfrm>
          <a:prstGeom prst="rect">
            <a:avLst/>
          </a:prstGeom>
          <a:noFill/>
        </p:spPr>
        <p:txBody>
          <a:bodyPr wrap="square" lIns="91440" tIns="45720" rIns="91440" bIns="45720">
            <a:spAutoFit/>
          </a:bodyPr>
          <a:lstStyle/>
          <a:p>
            <a:pPr algn="ctr"/>
            <a:r>
              <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交  付</a:t>
            </a:r>
          </a:p>
        </p:txBody>
      </p:sp>
      <p:sp>
        <p:nvSpPr>
          <p:cNvPr id="16" name="角丸四角形 55">
            <a:extLst>
              <a:ext uri="{FF2B5EF4-FFF2-40B4-BE49-F238E27FC236}">
                <a16:creationId xmlns:a16="http://schemas.microsoft.com/office/drawing/2014/main" id="{85FA2AC4-3F05-4885-850B-87D4F47603DA}"/>
              </a:ext>
            </a:extLst>
          </p:cNvPr>
          <p:cNvSpPr/>
          <p:nvPr/>
        </p:nvSpPr>
        <p:spPr>
          <a:xfrm>
            <a:off x="4788024" y="4725785"/>
            <a:ext cx="1645711"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進学先高校等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17" name="縦書きテキスト プレースホルダー 2">
            <a:extLst>
              <a:ext uri="{FF2B5EF4-FFF2-40B4-BE49-F238E27FC236}">
                <a16:creationId xmlns:a16="http://schemas.microsoft.com/office/drawing/2014/main" id="{ACDDE67F-1463-487A-B509-4586C8F875E3}"/>
              </a:ext>
            </a:extLst>
          </p:cNvPr>
          <p:cNvSpPr txBox="1">
            <a:spLocks noChangeArrowheads="1"/>
          </p:cNvSpPr>
          <p:nvPr/>
        </p:nvSpPr>
        <p:spPr bwMode="auto">
          <a:xfrm>
            <a:off x="2885556" y="1066425"/>
            <a:ext cx="284025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buFont typeface="Arial" panose="020B0604020202020204" pitchFamily="34" charset="0"/>
              <a:buNone/>
            </a:pP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進 学 後</a:t>
            </a:r>
            <a:r>
              <a:rPr lang="en-US" altLang="ja-JP" sz="2000" b="1" dirty="0">
                <a:latin typeface="HG丸ｺﾞｼｯｸM-PRO" panose="020F0600000000000000" pitchFamily="50" charset="-128"/>
                <a:ea typeface="HG丸ｺﾞｼｯｸM-PRO" panose="020F0600000000000000" pitchFamily="50" charset="-128"/>
              </a:rPr>
              <a:t>】</a:t>
            </a:r>
            <a:endParaRPr lang="en-US" altLang="zh-TW" sz="2000" b="1" dirty="0">
              <a:latin typeface="HG丸ｺﾞｼｯｸM-PRO" panose="020F0600000000000000" pitchFamily="50" charset="-128"/>
              <a:ea typeface="HG丸ｺﾞｼｯｸM-PRO" panose="020F0600000000000000" pitchFamily="50" charset="-128"/>
            </a:endParaRPr>
          </a:p>
        </p:txBody>
      </p:sp>
      <p:sp>
        <p:nvSpPr>
          <p:cNvPr id="18" name="矢印: 右 17">
            <a:extLst>
              <a:ext uri="{FF2B5EF4-FFF2-40B4-BE49-F238E27FC236}">
                <a16:creationId xmlns:a16="http://schemas.microsoft.com/office/drawing/2014/main" id="{E4EE605A-FC3C-47DE-A968-DD626B96D309}"/>
              </a:ext>
            </a:extLst>
          </p:cNvPr>
          <p:cNvSpPr/>
          <p:nvPr/>
        </p:nvSpPr>
        <p:spPr>
          <a:xfrm rot="10800000">
            <a:off x="6454985" y="4797152"/>
            <a:ext cx="1040617"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3F241B64-BBD6-4931-8B62-456DEEB807B4}"/>
              </a:ext>
            </a:extLst>
          </p:cNvPr>
          <p:cNvCxnSpPr>
            <a:cxnSpLocks/>
          </p:cNvCxnSpPr>
          <p:nvPr/>
        </p:nvCxnSpPr>
        <p:spPr>
          <a:xfrm>
            <a:off x="1619672" y="1917352"/>
            <a:ext cx="0" cy="4428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D609E58-82FA-48D2-8267-239FADBE6946}"/>
              </a:ext>
            </a:extLst>
          </p:cNvPr>
          <p:cNvSpPr txBox="1"/>
          <p:nvPr/>
        </p:nvSpPr>
        <p:spPr>
          <a:xfrm>
            <a:off x="263010" y="1988840"/>
            <a:ext cx="1406363"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４</a:t>
            </a:r>
            <a:r>
              <a:rPr kumimoji="1" lang="ja-JP" altLang="en-US" sz="1600" b="1" dirty="0">
                <a:latin typeface="HG丸ｺﾞｼｯｸM-PRO" panose="020F0600000000000000" pitchFamily="50" charset="-128"/>
                <a:ea typeface="HG丸ｺﾞｼｯｸM-PRO" panose="020F0600000000000000" pitchFamily="50" charset="-128"/>
              </a:rPr>
              <a:t>月</a:t>
            </a:r>
            <a:r>
              <a:rPr lang="ja-JP" altLang="en-US" sz="1600" b="1" dirty="0">
                <a:latin typeface="HG丸ｺﾞｼｯｸM-PRO" panose="020F0600000000000000" pitchFamily="50" charset="-128"/>
                <a:ea typeface="HG丸ｺﾞｼｯｸM-PRO" panose="020F0600000000000000" pitchFamily="50" charset="-128"/>
              </a:rPr>
              <a:t>上</a:t>
            </a:r>
            <a:r>
              <a:rPr kumimoji="1" lang="ja-JP" altLang="en-US" sz="1600" b="1" dirty="0">
                <a:latin typeface="HG丸ｺﾞｼｯｸM-PRO" panose="020F0600000000000000" pitchFamily="50" charset="-128"/>
                <a:ea typeface="HG丸ｺﾞｼｯｸM-PRO" panose="020F0600000000000000" pitchFamily="50" charset="-128"/>
              </a:rPr>
              <a:t>旬</a:t>
            </a:r>
          </a:p>
        </p:txBody>
      </p:sp>
      <p:grpSp>
        <p:nvGrpSpPr>
          <p:cNvPr id="2" name="グループ化 1">
            <a:extLst>
              <a:ext uri="{FF2B5EF4-FFF2-40B4-BE49-F238E27FC236}">
                <a16:creationId xmlns:a16="http://schemas.microsoft.com/office/drawing/2014/main" id="{F8C01C47-69F1-4B06-A027-358613C02BD6}"/>
              </a:ext>
            </a:extLst>
          </p:cNvPr>
          <p:cNvGrpSpPr/>
          <p:nvPr/>
        </p:nvGrpSpPr>
        <p:grpSpPr>
          <a:xfrm>
            <a:off x="1759722" y="1988840"/>
            <a:ext cx="4540470" cy="1292136"/>
            <a:chOff x="1759722" y="1988840"/>
            <a:chExt cx="4540470" cy="1292136"/>
          </a:xfrm>
        </p:grpSpPr>
        <p:sp>
          <p:nvSpPr>
            <p:cNvPr id="22" name="正方形/長方形 21">
              <a:extLst>
                <a:ext uri="{FF2B5EF4-FFF2-40B4-BE49-F238E27FC236}">
                  <a16:creationId xmlns:a16="http://schemas.microsoft.com/office/drawing/2014/main" id="{F0D63249-03EC-4DF0-AC57-EB13D276D8B2}"/>
                </a:ext>
              </a:extLst>
            </p:cNvPr>
            <p:cNvSpPr/>
            <p:nvPr/>
          </p:nvSpPr>
          <p:spPr>
            <a:xfrm>
              <a:off x="1759722" y="1988840"/>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借入手続き書類</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提出</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83FFA91E-964C-4B07-B107-6412C1CD4F37}"/>
                </a:ext>
              </a:extLst>
            </p:cNvPr>
            <p:cNvGrpSpPr/>
            <p:nvPr/>
          </p:nvGrpSpPr>
          <p:grpSpPr>
            <a:xfrm>
              <a:off x="2135746" y="2276872"/>
              <a:ext cx="4164446" cy="1004104"/>
              <a:chOff x="1740803" y="2641406"/>
              <a:chExt cx="4164446" cy="1004104"/>
            </a:xfrm>
          </p:grpSpPr>
          <p:sp>
            <p:nvSpPr>
              <p:cNvPr id="24" name="左大かっこ 23">
                <a:extLst>
                  <a:ext uri="{FF2B5EF4-FFF2-40B4-BE49-F238E27FC236}">
                    <a16:creationId xmlns:a16="http://schemas.microsoft.com/office/drawing/2014/main" id="{2D949D68-4348-4389-8FA5-2EC26651863C}"/>
                  </a:ext>
                </a:extLst>
              </p:cNvPr>
              <p:cNvSpPr/>
              <p:nvPr/>
            </p:nvSpPr>
            <p:spPr>
              <a:xfrm>
                <a:off x="1740803" y="2685025"/>
                <a:ext cx="131998" cy="756000"/>
              </a:xfrm>
              <a:prstGeom prst="leftBracket">
                <a:avLst>
                  <a:gd name="adj" fmla="val 6228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704BC921-F57E-46EC-B022-4B1977586A2F}"/>
                  </a:ext>
                </a:extLst>
              </p:cNvPr>
              <p:cNvSpPr/>
              <p:nvPr/>
            </p:nvSpPr>
            <p:spPr>
              <a:xfrm>
                <a:off x="1741051" y="2641406"/>
                <a:ext cx="4164198" cy="10041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・進学届</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500" dirty="0">
                    <a:solidFill>
                      <a:schemeClr val="tx1"/>
                    </a:solidFill>
                    <a:latin typeface="HG丸ｺﾞｼｯｸM-PRO" panose="020F0600000000000000" pitchFamily="50" charset="-128"/>
                    <a:ea typeface="HG丸ｺﾞｼｯｸM-PRO" panose="020F0600000000000000" pitchFamily="50" charset="-128"/>
                  </a:rPr>
                  <a:t>・奨学資金借用証書</a:t>
                </a:r>
                <a:endParaRPr kumimoji="1" lang="en-US" altLang="ja-JP" sz="15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solidFill>
                    <a:latin typeface="HG丸ｺﾞｼｯｸM-PRO" panose="020F0600000000000000" pitchFamily="50" charset="-128"/>
                    <a:ea typeface="HG丸ｺﾞｼｯｸM-PRO" panose="020F0600000000000000" pitchFamily="50" charset="-128"/>
                  </a:rPr>
                  <a:t>・連帯保証人の印鑑登録証明書</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grpSp>
      </p:grpSp>
      <p:sp>
        <p:nvSpPr>
          <p:cNvPr id="26" name="角丸四角形 61">
            <a:extLst>
              <a:ext uri="{FF2B5EF4-FFF2-40B4-BE49-F238E27FC236}">
                <a16:creationId xmlns:a16="http://schemas.microsoft.com/office/drawing/2014/main" id="{5DE29512-51E7-4006-B358-F0E11F4CB053}"/>
              </a:ext>
            </a:extLst>
          </p:cNvPr>
          <p:cNvSpPr/>
          <p:nvPr/>
        </p:nvSpPr>
        <p:spPr>
          <a:xfrm>
            <a:off x="7350724" y="3403366"/>
            <a:ext cx="1253724" cy="432000"/>
          </a:xfrm>
          <a:prstGeom prst="roundRect">
            <a:avLst/>
          </a:prstGeom>
          <a:solidFill>
            <a:srgbClr val="CC9B00"/>
          </a:solidFill>
          <a:l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27" name="矢印: 右 26">
            <a:extLst>
              <a:ext uri="{FF2B5EF4-FFF2-40B4-BE49-F238E27FC236}">
                <a16:creationId xmlns:a16="http://schemas.microsoft.com/office/drawing/2014/main" id="{36867CF6-9F4B-4DCC-BCF6-4570498214E0}"/>
              </a:ext>
            </a:extLst>
          </p:cNvPr>
          <p:cNvSpPr/>
          <p:nvPr/>
        </p:nvSpPr>
        <p:spPr>
          <a:xfrm>
            <a:off x="3635896" y="3472650"/>
            <a:ext cx="1116000" cy="288032"/>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38">
            <a:extLst>
              <a:ext uri="{FF2B5EF4-FFF2-40B4-BE49-F238E27FC236}">
                <a16:creationId xmlns:a16="http://schemas.microsoft.com/office/drawing/2014/main" id="{D6710753-660D-41DA-B0EA-CE592E25CD24}"/>
              </a:ext>
            </a:extLst>
          </p:cNvPr>
          <p:cNvSpPr/>
          <p:nvPr/>
        </p:nvSpPr>
        <p:spPr>
          <a:xfrm>
            <a:off x="2066556" y="3305679"/>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29" name="矢印: 右 28">
            <a:extLst>
              <a:ext uri="{FF2B5EF4-FFF2-40B4-BE49-F238E27FC236}">
                <a16:creationId xmlns:a16="http://schemas.microsoft.com/office/drawing/2014/main" id="{F755B637-3896-4EFA-A952-58A77F75D29C}"/>
              </a:ext>
            </a:extLst>
          </p:cNvPr>
          <p:cNvSpPr/>
          <p:nvPr/>
        </p:nvSpPr>
        <p:spPr>
          <a:xfrm>
            <a:off x="6192304" y="3479375"/>
            <a:ext cx="1116000" cy="288032"/>
          </a:xfrm>
          <a:prstGeom prst="rightArrow">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55">
            <a:extLst>
              <a:ext uri="{FF2B5EF4-FFF2-40B4-BE49-F238E27FC236}">
                <a16:creationId xmlns:a16="http://schemas.microsoft.com/office/drawing/2014/main" id="{CA7F4184-D099-4398-B105-F30F46C0FB2F}"/>
              </a:ext>
            </a:extLst>
          </p:cNvPr>
          <p:cNvSpPr/>
          <p:nvPr/>
        </p:nvSpPr>
        <p:spPr>
          <a:xfrm>
            <a:off x="4788024" y="3403959"/>
            <a:ext cx="1636687" cy="431407"/>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latin typeface="HG丸ｺﾞｼｯｸM-PRO" panose="020F0600000000000000" pitchFamily="50" charset="-128"/>
                <a:ea typeface="HG丸ｺﾞｼｯｸM-PRO" panose="020F0600000000000000" pitchFamily="50" charset="-128"/>
              </a:rPr>
              <a:t>進学先高校等</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EE266228-F63C-4286-B714-1C21FBD73CDD}"/>
              </a:ext>
            </a:extLst>
          </p:cNvPr>
          <p:cNvSpPr txBox="1"/>
          <p:nvPr/>
        </p:nvSpPr>
        <p:spPr>
          <a:xfrm>
            <a:off x="263010" y="4170566"/>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５</a:t>
            </a:r>
            <a:r>
              <a:rPr kumimoji="1" lang="ja-JP" altLang="en-US" sz="1600" b="1" dirty="0">
                <a:latin typeface="HG丸ｺﾞｼｯｸM-PRO" panose="020F0600000000000000" pitchFamily="50" charset="-128"/>
                <a:ea typeface="HG丸ｺﾞｼｯｸM-PRO" panose="020F0600000000000000" pitchFamily="50" charset="-128"/>
              </a:rPr>
              <a:t>月下旬</a:t>
            </a:r>
          </a:p>
        </p:txBody>
      </p:sp>
      <p:sp>
        <p:nvSpPr>
          <p:cNvPr id="32" name="正方形/長方形 31">
            <a:extLst>
              <a:ext uri="{FF2B5EF4-FFF2-40B4-BE49-F238E27FC236}">
                <a16:creationId xmlns:a16="http://schemas.microsoft.com/office/drawing/2014/main" id="{AE67BE05-58A0-44A1-8183-71983C31B2D9}"/>
              </a:ext>
            </a:extLst>
          </p:cNvPr>
          <p:cNvSpPr/>
          <p:nvPr/>
        </p:nvSpPr>
        <p:spPr>
          <a:xfrm>
            <a:off x="3653796" y="3140968"/>
            <a:ext cx="1062220"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提  出</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33" name="角丸四角形 38">
            <a:extLst>
              <a:ext uri="{FF2B5EF4-FFF2-40B4-BE49-F238E27FC236}">
                <a16:creationId xmlns:a16="http://schemas.microsoft.com/office/drawing/2014/main" id="{633A3699-1C7A-40CA-AD28-C6900E3824E5}"/>
              </a:ext>
            </a:extLst>
          </p:cNvPr>
          <p:cNvSpPr/>
          <p:nvPr/>
        </p:nvSpPr>
        <p:spPr>
          <a:xfrm>
            <a:off x="2069904" y="4601823"/>
            <a:ext cx="1638000" cy="627377"/>
          </a:xfrm>
          <a:prstGeom prst="roundRect">
            <a:avLst/>
          </a:prstGeom>
          <a:ln>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申  込  者</a:t>
            </a:r>
            <a:endParaRPr kumimoji="1" lang="en-US" altLang="ja-JP" sz="1800" b="1" dirty="0">
              <a:latin typeface="HG丸ｺﾞｼｯｸM-PRO" panose="020F0600000000000000" pitchFamily="50" charset="-128"/>
              <a:ea typeface="HG丸ｺﾞｼｯｸM-PRO" panose="020F0600000000000000" pitchFamily="50" charset="-128"/>
            </a:endParaRPr>
          </a:p>
          <a:p>
            <a:pPr algn="ctr"/>
            <a:r>
              <a:rPr kumimoji="1" lang="ja-JP" altLang="en-US" sz="1800" b="1" dirty="0">
                <a:latin typeface="HG丸ｺﾞｼｯｸM-PRO" panose="020F0600000000000000" pitchFamily="50" charset="-128"/>
                <a:ea typeface="HG丸ｺﾞｼｯｸM-PRO" panose="020F0600000000000000" pitchFamily="50" charset="-128"/>
              </a:rPr>
              <a:t>（生徒本人）</a:t>
            </a:r>
          </a:p>
        </p:txBody>
      </p:sp>
      <p:sp>
        <p:nvSpPr>
          <p:cNvPr id="34" name="正方形/長方形 33">
            <a:extLst>
              <a:ext uri="{FF2B5EF4-FFF2-40B4-BE49-F238E27FC236}">
                <a16:creationId xmlns:a16="http://schemas.microsoft.com/office/drawing/2014/main" id="{E8064623-6995-4464-AFAB-25F2231FAE06}"/>
              </a:ext>
            </a:extLst>
          </p:cNvPr>
          <p:cNvSpPr/>
          <p:nvPr/>
        </p:nvSpPr>
        <p:spPr>
          <a:xfrm>
            <a:off x="1746297" y="4174812"/>
            <a:ext cx="2968560" cy="44577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r>
              <a:rPr lang="ja-JP" altLang="en-US"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本採用通知</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交付</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61">
            <a:extLst>
              <a:ext uri="{FF2B5EF4-FFF2-40B4-BE49-F238E27FC236}">
                <a16:creationId xmlns:a16="http://schemas.microsoft.com/office/drawing/2014/main" id="{AE228C49-CA9B-4E4E-81DA-B1BD089E784C}"/>
              </a:ext>
            </a:extLst>
          </p:cNvPr>
          <p:cNvSpPr/>
          <p:nvPr/>
        </p:nvSpPr>
        <p:spPr>
          <a:xfrm>
            <a:off x="7350724" y="4725192"/>
            <a:ext cx="1253724" cy="432000"/>
          </a:xfrm>
          <a:prstGeom prst="roundRect">
            <a:avLst/>
          </a:prstGeom>
          <a:solidFill>
            <a:srgbClr val="CC9B00"/>
          </a:solidFill>
          <a:l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sp>
        <p:nvSpPr>
          <p:cNvPr id="36" name="正方形/長方形 35">
            <a:extLst>
              <a:ext uri="{FF2B5EF4-FFF2-40B4-BE49-F238E27FC236}">
                <a16:creationId xmlns:a16="http://schemas.microsoft.com/office/drawing/2014/main" id="{AEED2D05-4F44-4720-A42C-D6F66D03045F}"/>
              </a:ext>
            </a:extLst>
          </p:cNvPr>
          <p:cNvSpPr/>
          <p:nvPr/>
        </p:nvSpPr>
        <p:spPr>
          <a:xfrm>
            <a:off x="6190190" y="2153817"/>
            <a:ext cx="2436793" cy="809503"/>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en-US" altLang="ja-JP" sz="1600" b="1"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提出がない場合は</a:t>
            </a:r>
            <a:endParaRPr kumimoji="1" lang="en-US" altLang="ja-JP" sz="1600" b="1" u="sng"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1" u="sng" dirty="0">
                <a:solidFill>
                  <a:srgbClr val="FF0000"/>
                </a:solidFill>
                <a:latin typeface="HG丸ｺﾞｼｯｸM-PRO" panose="020F0600000000000000" pitchFamily="50" charset="-128"/>
                <a:ea typeface="HG丸ｺﾞｼｯｸM-PRO" panose="020F0600000000000000" pitchFamily="50" charset="-128"/>
              </a:rPr>
              <a:t>辞退とみなします</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37" name="テキスト ボックス 36">
            <a:extLst>
              <a:ext uri="{FF2B5EF4-FFF2-40B4-BE49-F238E27FC236}">
                <a16:creationId xmlns:a16="http://schemas.microsoft.com/office/drawing/2014/main" id="{CB607F2A-4135-4B52-9B21-7A70F5BFBDD9}"/>
              </a:ext>
            </a:extLst>
          </p:cNvPr>
          <p:cNvSpPr txBox="1"/>
          <p:nvPr/>
        </p:nvSpPr>
        <p:spPr>
          <a:xfrm>
            <a:off x="263010" y="5807858"/>
            <a:ext cx="1406363"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５</a:t>
            </a:r>
            <a:r>
              <a:rPr kumimoji="1" lang="ja-JP" altLang="en-US" sz="1600" b="1" dirty="0">
                <a:latin typeface="HG丸ｺﾞｼｯｸM-PRO" panose="020F0600000000000000" pitchFamily="50" charset="-128"/>
                <a:ea typeface="HG丸ｺﾞｼｯｸM-PRO" panose="020F0600000000000000" pitchFamily="50" charset="-128"/>
              </a:rPr>
              <a:t>月３０日</a:t>
            </a:r>
          </a:p>
        </p:txBody>
      </p:sp>
      <p:sp>
        <p:nvSpPr>
          <p:cNvPr id="38" name="正方形/長方形 37">
            <a:extLst>
              <a:ext uri="{FF2B5EF4-FFF2-40B4-BE49-F238E27FC236}">
                <a16:creationId xmlns:a16="http://schemas.microsoft.com/office/drawing/2014/main" id="{A7012FDA-FD69-4459-9122-B6226D696DF3}"/>
              </a:ext>
            </a:extLst>
          </p:cNvPr>
          <p:cNvSpPr/>
          <p:nvPr/>
        </p:nvSpPr>
        <p:spPr>
          <a:xfrm>
            <a:off x="42606" y="5489048"/>
            <a:ext cx="1656184" cy="369332"/>
          </a:xfrm>
          <a:prstGeom prst="rect">
            <a:avLst/>
          </a:prstGeom>
          <a:noFill/>
        </p:spPr>
        <p:txBody>
          <a:bodyPr wrap="square" lIns="91440" tIns="45720" rIns="91440" bIns="45720">
            <a:spAutoFit/>
          </a:bodyPr>
          <a:lstStyle/>
          <a:p>
            <a:pPr algn="ct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 貸 　付 </a:t>
            </a:r>
            <a:r>
              <a:rPr lang="en-US" altLang="ja-JP"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grpSp>
        <p:nvGrpSpPr>
          <p:cNvPr id="39" name="グループ化 38">
            <a:extLst>
              <a:ext uri="{FF2B5EF4-FFF2-40B4-BE49-F238E27FC236}">
                <a16:creationId xmlns:a16="http://schemas.microsoft.com/office/drawing/2014/main" id="{58875032-C6DD-4440-9ABC-F76B905DC046}"/>
              </a:ext>
            </a:extLst>
          </p:cNvPr>
          <p:cNvGrpSpPr/>
          <p:nvPr/>
        </p:nvGrpSpPr>
        <p:grpSpPr>
          <a:xfrm>
            <a:off x="1814326" y="5498340"/>
            <a:ext cx="6790122" cy="666964"/>
            <a:chOff x="1814326" y="5579948"/>
            <a:chExt cx="6790122" cy="666964"/>
          </a:xfrm>
        </p:grpSpPr>
        <p:sp>
          <p:nvSpPr>
            <p:cNvPr id="40" name="角丸四角形 38">
              <a:extLst>
                <a:ext uri="{FF2B5EF4-FFF2-40B4-BE49-F238E27FC236}">
                  <a16:creationId xmlns:a16="http://schemas.microsoft.com/office/drawing/2014/main" id="{983B2EF2-A5B5-4F82-A91E-F717FCD717D7}"/>
                </a:ext>
              </a:extLst>
            </p:cNvPr>
            <p:cNvSpPr/>
            <p:nvPr/>
          </p:nvSpPr>
          <p:spPr>
            <a:xfrm>
              <a:off x="1814326" y="5795972"/>
              <a:ext cx="2109602" cy="432048"/>
            </a:xfrm>
            <a:prstGeom prst="roundRect">
              <a:avLst/>
            </a:prstGeom>
            <a:noFill/>
            <a:ln w="44450" cmpd="dbl">
              <a:solidFill>
                <a:srgbClr val="355C7F"/>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solidFill>
                    <a:srgbClr val="002060"/>
                  </a:solidFill>
                  <a:latin typeface="HG丸ｺﾞｼｯｸM-PRO" panose="020F0600000000000000" pitchFamily="50" charset="-128"/>
                  <a:ea typeface="HG丸ｺﾞｼｯｸM-PRO" panose="020F0600000000000000" pitchFamily="50" charset="-128"/>
                </a:rPr>
                <a:t>生徒本人</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の口座</a:t>
              </a:r>
              <a:endParaRPr kumimoji="1" lang="ja-JP" altLang="en-US" sz="18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41" name="正方形/長方形 40">
              <a:extLst>
                <a:ext uri="{FF2B5EF4-FFF2-40B4-BE49-F238E27FC236}">
                  <a16:creationId xmlns:a16="http://schemas.microsoft.com/office/drawing/2014/main" id="{5C35662F-C2E7-4B8F-A5C8-190AF4C46873}"/>
                </a:ext>
              </a:extLst>
            </p:cNvPr>
            <p:cNvSpPr/>
            <p:nvPr/>
          </p:nvSpPr>
          <p:spPr>
            <a:xfrm>
              <a:off x="3923928" y="5579948"/>
              <a:ext cx="3426796" cy="369332"/>
            </a:xfrm>
            <a:prstGeom prst="rect">
              <a:avLst/>
            </a:prstGeom>
            <a:noFill/>
          </p:spPr>
          <p:txBody>
            <a:bodyPr wrap="square" lIns="91440" tIns="45720" rIns="91440" bIns="45720">
              <a:spAutoFit/>
            </a:bodyPr>
            <a:lstStyle/>
            <a:p>
              <a:pPr algn="ctr"/>
              <a:r>
                <a:rPr lang="ja-JP" altLang="en-US"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rPr>
                <a:t>生徒本人の口座に振込</a:t>
              </a:r>
              <a:endParaRPr lang="ja-JP" altLang="en-US" cap="none" spc="0" dirty="0">
                <a:ln w="12700">
                  <a:solidFill>
                    <a:srgbClr val="002060"/>
                  </a:solidFill>
                  <a:prstDash val="solid"/>
                </a:ln>
                <a:pattFill prst="pct80">
                  <a:fgClr>
                    <a:srgbClr val="002060"/>
                  </a:fgClr>
                  <a:bgClr>
                    <a:schemeClr val="accent3">
                      <a:lumMod val="40000"/>
                      <a:lumOff val="60000"/>
                    </a:schemeClr>
                  </a:bgClr>
                </a:pattFill>
                <a:effectLst>
                  <a:innerShdw blurRad="177800">
                    <a:schemeClr val="accent3">
                      <a:lumMod val="50000"/>
                    </a:schemeClr>
                  </a:innerShdw>
                </a:effectLst>
                <a:latin typeface="HG丸ｺﾞｼｯｸM-PRO" panose="020F0600000000000000" pitchFamily="50" charset="-128"/>
                <a:ea typeface="HG丸ｺﾞｼｯｸM-PRO" panose="020F0600000000000000" pitchFamily="50" charset="-128"/>
              </a:endParaRPr>
            </a:p>
          </p:txBody>
        </p:sp>
        <p:sp>
          <p:nvSpPr>
            <p:cNvPr id="42" name="矢印: 右 41">
              <a:extLst>
                <a:ext uri="{FF2B5EF4-FFF2-40B4-BE49-F238E27FC236}">
                  <a16:creationId xmlns:a16="http://schemas.microsoft.com/office/drawing/2014/main" id="{3ECB1AF3-0BA9-40FB-82FC-9996CFDF47DF}"/>
                </a:ext>
              </a:extLst>
            </p:cNvPr>
            <p:cNvSpPr/>
            <p:nvPr/>
          </p:nvSpPr>
          <p:spPr>
            <a:xfrm rot="10800000">
              <a:off x="3962776" y="5886896"/>
              <a:ext cx="3633560" cy="288032"/>
            </a:xfrm>
            <a:prstGeom prst="rightArrow">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61">
              <a:extLst>
                <a:ext uri="{FF2B5EF4-FFF2-40B4-BE49-F238E27FC236}">
                  <a16:creationId xmlns:a16="http://schemas.microsoft.com/office/drawing/2014/main" id="{3D9E96F9-4835-47E4-8F9A-BCC2B2BDB824}"/>
                </a:ext>
              </a:extLst>
            </p:cNvPr>
            <p:cNvSpPr/>
            <p:nvPr/>
          </p:nvSpPr>
          <p:spPr>
            <a:xfrm>
              <a:off x="7350724" y="5814912"/>
              <a:ext cx="1253724" cy="432000"/>
            </a:xfrm>
            <a:prstGeom prst="roundRect">
              <a:avLst/>
            </a:prstGeom>
            <a:solidFill>
              <a:srgbClr val="CC9B00"/>
            </a:solidFill>
            <a:ln>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1" dirty="0">
                  <a:latin typeface="HG丸ｺﾞｼｯｸM-PRO" panose="020F0600000000000000" pitchFamily="50" charset="-128"/>
                  <a:ea typeface="HG丸ｺﾞｼｯｸM-PRO" panose="020F0600000000000000" pitchFamily="50" charset="-128"/>
                </a:rPr>
                <a:t>育英会</a:t>
              </a:r>
            </a:p>
          </p:txBody>
        </p:sp>
      </p:grpSp>
      <p:sp>
        <p:nvSpPr>
          <p:cNvPr id="44" name="テキスト ボックス 43">
            <a:extLst>
              <a:ext uri="{FF2B5EF4-FFF2-40B4-BE49-F238E27FC236}">
                <a16:creationId xmlns:a16="http://schemas.microsoft.com/office/drawing/2014/main" id="{BD280813-0A5B-41B6-B0D9-72F0D6576F11}"/>
              </a:ext>
            </a:extLst>
          </p:cNvPr>
          <p:cNvSpPr txBox="1"/>
          <p:nvPr/>
        </p:nvSpPr>
        <p:spPr>
          <a:xfrm>
            <a:off x="251520" y="2312264"/>
            <a:ext cx="1378379" cy="461665"/>
          </a:xfrm>
          <a:prstGeom prst="rect">
            <a:avLst/>
          </a:prstGeom>
          <a:noFill/>
        </p:spPr>
        <p:txBody>
          <a:bodyPr wrap="square" rtlCol="0">
            <a:spAutoFit/>
          </a:bodyPr>
          <a:lstStyle/>
          <a:p>
            <a:r>
              <a:rPr lang="ja-JP" altLang="en-US" sz="1200" b="1" dirty="0">
                <a:solidFill>
                  <a:srgbClr val="FF0000"/>
                </a:solidFill>
                <a:latin typeface="HG丸ｺﾞｼｯｸM-PRO" panose="020F0600000000000000" pitchFamily="50" charset="-128"/>
                <a:ea typeface="HG丸ｺﾞｼｯｸM-PRO" panose="020F0600000000000000" pitchFamily="50" charset="-128"/>
              </a:rPr>
              <a:t>進学先高校等が</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b="1" dirty="0">
                <a:solidFill>
                  <a:srgbClr val="FF0000"/>
                </a:solidFill>
                <a:latin typeface="HG丸ｺﾞｼｯｸM-PRO" panose="020F0600000000000000" pitchFamily="50" charset="-128"/>
                <a:ea typeface="HG丸ｺﾞｼｯｸM-PRO" panose="020F0600000000000000" pitchFamily="50" charset="-128"/>
              </a:rPr>
              <a:t>定めた期限まで</a:t>
            </a:r>
            <a:endParaRPr kumimoji="1" lang="ja-JP" altLang="en-US"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5" name="大かっこ 44">
            <a:extLst>
              <a:ext uri="{FF2B5EF4-FFF2-40B4-BE49-F238E27FC236}">
                <a16:creationId xmlns:a16="http://schemas.microsoft.com/office/drawing/2014/main" id="{A6AD1131-5EF2-4A5A-8262-8B01263FB777}"/>
              </a:ext>
            </a:extLst>
          </p:cNvPr>
          <p:cNvSpPr/>
          <p:nvPr/>
        </p:nvSpPr>
        <p:spPr>
          <a:xfrm>
            <a:off x="263009" y="2327394"/>
            <a:ext cx="1224000" cy="440557"/>
          </a:xfrm>
          <a:prstGeom prst="bracketPair">
            <a:avLst>
              <a:gd name="adj" fmla="val 1269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87658B31-17EA-9427-8823-E280A260C40B}"/>
              </a:ext>
            </a:extLst>
          </p:cNvPr>
          <p:cNvSpPr/>
          <p:nvPr/>
        </p:nvSpPr>
        <p:spPr>
          <a:xfrm>
            <a:off x="252039" y="96565"/>
            <a:ext cx="360363" cy="323850"/>
          </a:xfrm>
          <a:prstGeom prst="roundRect">
            <a:avLst/>
          </a:prstGeom>
          <a:solidFill>
            <a:srgbClr val="00206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1440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５</a:t>
            </a:r>
          </a:p>
        </p:txBody>
      </p:sp>
    </p:spTree>
    <p:extLst>
      <p:ext uri="{BB962C8B-B14F-4D97-AF65-F5344CB8AC3E}">
        <p14:creationId xmlns:p14="http://schemas.microsoft.com/office/powerpoint/2010/main" val="3141232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グループ化 53">
            <a:extLst>
              <a:ext uri="{FF2B5EF4-FFF2-40B4-BE49-F238E27FC236}">
                <a16:creationId xmlns:a16="http://schemas.microsoft.com/office/drawing/2014/main" id="{22B10D6A-005B-4912-9614-1C8BA772AD77}"/>
              </a:ext>
            </a:extLst>
          </p:cNvPr>
          <p:cNvGrpSpPr>
            <a:grpSpLocks/>
          </p:cNvGrpSpPr>
          <p:nvPr/>
        </p:nvGrpSpPr>
        <p:grpSpPr bwMode="auto">
          <a:xfrm>
            <a:off x="0" y="3175"/>
            <a:ext cx="9144000" cy="6738938"/>
            <a:chOff x="-1" y="0"/>
            <a:chExt cx="9144001" cy="6737471"/>
          </a:xfrm>
        </p:grpSpPr>
        <p:grpSp>
          <p:nvGrpSpPr>
            <p:cNvPr id="44040" name="グループ化 54">
              <a:extLst>
                <a:ext uri="{FF2B5EF4-FFF2-40B4-BE49-F238E27FC236}">
                  <a16:creationId xmlns:a16="http://schemas.microsoft.com/office/drawing/2014/main" id="{4A06A953-DB8C-46D3-B9E9-FEBB56EE64E4}"/>
                </a:ext>
              </a:extLst>
            </p:cNvPr>
            <p:cNvGrpSpPr>
              <a:grpSpLocks/>
            </p:cNvGrpSpPr>
            <p:nvPr/>
          </p:nvGrpSpPr>
          <p:grpSpPr bwMode="auto">
            <a:xfrm>
              <a:off x="-1" y="0"/>
              <a:ext cx="9144001" cy="6737471"/>
              <a:chOff x="-1" y="0"/>
              <a:chExt cx="9144001" cy="6737471"/>
            </a:xfrm>
          </p:grpSpPr>
          <p:grpSp>
            <p:nvGrpSpPr>
              <p:cNvPr id="44042" name="グループ化 56">
                <a:extLst>
                  <a:ext uri="{FF2B5EF4-FFF2-40B4-BE49-F238E27FC236}">
                    <a16:creationId xmlns:a16="http://schemas.microsoft.com/office/drawing/2014/main" id="{0D90360D-906F-4703-AF16-D4B93F3BF279}"/>
                  </a:ext>
                </a:extLst>
              </p:cNvPr>
              <p:cNvGrpSpPr>
                <a:grpSpLocks/>
              </p:cNvGrpSpPr>
              <p:nvPr/>
            </p:nvGrpSpPr>
            <p:grpSpPr bwMode="auto">
              <a:xfrm>
                <a:off x="-1" y="0"/>
                <a:ext cx="9144001" cy="584680"/>
                <a:chOff x="-1" y="0"/>
                <a:chExt cx="9144001" cy="584680"/>
              </a:xfrm>
            </p:grpSpPr>
            <p:pic>
              <p:nvPicPr>
                <p:cNvPr id="44046" name="図 60">
                  <a:extLst>
                    <a:ext uri="{FF2B5EF4-FFF2-40B4-BE49-F238E27FC236}">
                      <a16:creationId xmlns:a16="http://schemas.microsoft.com/office/drawing/2014/main" id="{0F502666-2ADB-40BC-B21A-1D54E12D475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55F9A9B0-58A5-4237-BD2A-069BF7C9F34C}"/>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E338EC5B-3FA3-4713-BBEA-97D82102B10E}"/>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CACBA935-F6FA-4CA2-AAF5-EEECB7FBF8F4}"/>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申込書類提出後の変更等について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4043" name="グループ化 57">
                <a:extLst>
                  <a:ext uri="{FF2B5EF4-FFF2-40B4-BE49-F238E27FC236}">
                    <a16:creationId xmlns:a16="http://schemas.microsoft.com/office/drawing/2014/main" id="{D81CDA61-E628-427C-A148-A17C2A6BF576}"/>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D405F8A8-2628-42A8-995F-494B91E95E24}"/>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6744B8D6-CC05-4CA0-864A-6B2F21F0A6D3}"/>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0ABB7CE4-5FD8-4F7E-9EE2-82CD0C9ADA64}"/>
                </a:ext>
              </a:extLst>
            </p:cNvPr>
            <p:cNvSpPr/>
            <p:nvPr/>
          </p:nvSpPr>
          <p:spPr>
            <a:xfrm>
              <a:off x="8609013" y="6301003"/>
              <a:ext cx="508000"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34</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48" name="四角形: 角を丸くする 47">
            <a:extLst>
              <a:ext uri="{FF2B5EF4-FFF2-40B4-BE49-F238E27FC236}">
                <a16:creationId xmlns:a16="http://schemas.microsoft.com/office/drawing/2014/main" id="{D010A0C1-1BEF-4C66-A542-BCA5798857B5}"/>
              </a:ext>
            </a:extLst>
          </p:cNvPr>
          <p:cNvSpPr/>
          <p:nvPr/>
        </p:nvSpPr>
        <p:spPr>
          <a:xfrm>
            <a:off x="745496" y="707547"/>
            <a:ext cx="7524836" cy="814440"/>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b="1" dirty="0">
                <a:solidFill>
                  <a:schemeClr val="tx1"/>
                </a:solidFill>
                <a:latin typeface="HG丸ｺﾞｼｯｸM-PRO" panose="020F0600000000000000" pitchFamily="50" charset="-128"/>
                <a:ea typeface="HG丸ｺﾞｼｯｸM-PRO" panose="020F0600000000000000" pitchFamily="50" charset="-128"/>
              </a:rPr>
              <a:t>申込後、借入手続きまでに氏名や住所等の変更などがある場合は、</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所定の手続きを行ってください。</a:t>
            </a:r>
          </a:p>
        </p:txBody>
      </p:sp>
      <p:sp>
        <p:nvSpPr>
          <p:cNvPr id="3" name="四角形: 角を丸くする 2">
            <a:extLst>
              <a:ext uri="{FF2B5EF4-FFF2-40B4-BE49-F238E27FC236}">
                <a16:creationId xmlns:a16="http://schemas.microsoft.com/office/drawing/2014/main" id="{77C8E4C8-D0B7-04EF-1574-1A9DF98CDA29}"/>
              </a:ext>
            </a:extLst>
          </p:cNvPr>
          <p:cNvSpPr/>
          <p:nvPr/>
        </p:nvSpPr>
        <p:spPr>
          <a:xfrm>
            <a:off x="745496" y="4364126"/>
            <a:ext cx="2144832" cy="467543"/>
          </a:xfrm>
          <a:prstGeom prst="round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600" b="1" dirty="0">
                <a:solidFill>
                  <a:schemeClr val="tx1"/>
                </a:solidFill>
              </a:rPr>
              <a:t>辞　　退</a:t>
            </a:r>
            <a:endParaRPr kumimoji="1" lang="ja-JP" altLang="en-US" sz="1600" b="1" dirty="0">
              <a:solidFill>
                <a:schemeClr val="tx1"/>
              </a:solidFill>
            </a:endParaRPr>
          </a:p>
        </p:txBody>
      </p:sp>
      <p:sp>
        <p:nvSpPr>
          <p:cNvPr id="4" name="正方形/長方形 3">
            <a:extLst>
              <a:ext uri="{FF2B5EF4-FFF2-40B4-BE49-F238E27FC236}">
                <a16:creationId xmlns:a16="http://schemas.microsoft.com/office/drawing/2014/main" id="{BA334338-CDFC-2F5D-D57D-83DE3A70B698}"/>
              </a:ext>
            </a:extLst>
          </p:cNvPr>
          <p:cNvSpPr/>
          <p:nvPr/>
        </p:nvSpPr>
        <p:spPr>
          <a:xfrm>
            <a:off x="1148927" y="2072837"/>
            <a:ext cx="7460086" cy="240983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400" b="1" dirty="0">
                <a:solidFill>
                  <a:schemeClr val="tx1"/>
                </a:solidFill>
              </a:rPr>
              <a:t>学校を通じて、「変更届」を提出してください。様式は問いません。</a:t>
            </a:r>
            <a:endParaRPr kumimoji="1" lang="en-US" altLang="ja-JP" sz="1400" b="1" dirty="0">
              <a:solidFill>
                <a:schemeClr val="tx1"/>
              </a:solidFill>
            </a:endParaRPr>
          </a:p>
          <a:p>
            <a:r>
              <a:rPr lang="ja-JP" altLang="en-US" sz="1400" b="1" dirty="0">
                <a:solidFill>
                  <a:schemeClr val="tx1"/>
                </a:solidFill>
              </a:rPr>
              <a:t>なお、</a:t>
            </a:r>
            <a:r>
              <a:rPr lang="ja-JP" altLang="en-US" sz="1400" b="1" u="sng" dirty="0">
                <a:solidFill>
                  <a:srgbClr val="FF0000"/>
                </a:solidFill>
              </a:rPr>
              <a:t>生徒の氏名の変更がある場合は、必ず氏名変更後の通帳のコピーも提出してください。</a:t>
            </a:r>
            <a:r>
              <a:rPr lang="ja-JP" altLang="en-US" sz="1400" b="1" dirty="0">
                <a:solidFill>
                  <a:schemeClr val="tx1"/>
                </a:solidFill>
              </a:rPr>
              <a:t>（提出がない場合、送金ができません）</a:t>
            </a:r>
            <a:endParaRPr lang="en-US" altLang="ja-JP" sz="1400" b="1" dirty="0">
              <a:solidFill>
                <a:schemeClr val="tx1"/>
              </a:solidFill>
            </a:endParaRPr>
          </a:p>
          <a:p>
            <a:r>
              <a:rPr kumimoji="1" lang="ja-JP" altLang="en-US" sz="1400" b="1" dirty="0">
                <a:solidFill>
                  <a:schemeClr val="tx1"/>
                </a:solidFill>
              </a:rPr>
              <a:t>＜記入内容＞</a:t>
            </a:r>
            <a:endParaRPr kumimoji="1" lang="en-US" altLang="ja-JP" sz="1400" b="1" dirty="0">
              <a:solidFill>
                <a:schemeClr val="tx1"/>
              </a:solidFill>
            </a:endParaRPr>
          </a:p>
          <a:p>
            <a:r>
              <a:rPr lang="ja-JP" altLang="en-US" sz="1400" b="1" dirty="0">
                <a:solidFill>
                  <a:schemeClr val="tx1"/>
                </a:solidFill>
              </a:rPr>
              <a:t>　・変更前の内容　　　・変更後の内容　　　・変更理由</a:t>
            </a:r>
            <a:endParaRPr lang="en-US" altLang="ja-JP" sz="1400" b="1" dirty="0">
              <a:solidFill>
                <a:schemeClr val="tx1"/>
              </a:solidFill>
            </a:endParaRPr>
          </a:p>
          <a:p>
            <a:r>
              <a:rPr kumimoji="1" lang="ja-JP" altLang="en-US" sz="1400" b="1" dirty="0">
                <a:solidFill>
                  <a:schemeClr val="tx1"/>
                </a:solidFill>
              </a:rPr>
              <a:t>　・記入日　　　　　　 　・記入者（㊞）           　・生徒氏名</a:t>
            </a:r>
            <a:endParaRPr kumimoji="1" lang="en-US" altLang="ja-JP" sz="1400" b="1" dirty="0">
              <a:solidFill>
                <a:schemeClr val="tx1"/>
              </a:solidFill>
            </a:endParaRPr>
          </a:p>
          <a:p>
            <a:endParaRPr kumimoji="1" lang="en-US" altLang="ja-JP" sz="1400" b="1" dirty="0">
              <a:solidFill>
                <a:schemeClr val="tx1"/>
              </a:solidFill>
            </a:endParaRPr>
          </a:p>
          <a:p>
            <a:r>
              <a:rPr lang="en-US" altLang="ja-JP" sz="1400" b="1" dirty="0">
                <a:solidFill>
                  <a:schemeClr val="tx1"/>
                </a:solidFill>
              </a:rPr>
              <a:t>※</a:t>
            </a:r>
            <a:r>
              <a:rPr lang="ja-JP" altLang="en-US" sz="1400" b="1" dirty="0">
                <a:solidFill>
                  <a:schemeClr val="tx1"/>
                </a:solidFill>
              </a:rPr>
              <a:t>提出時期によっては、１月下旬に送付する借入手続き書類の印字氏名の変更が間に合わないことがありますが、貸付書類はそのまま使用できます。</a:t>
            </a:r>
            <a:endParaRPr kumimoji="1" lang="ja-JP" altLang="en-US" sz="1400" b="1" dirty="0">
              <a:solidFill>
                <a:schemeClr val="tx1"/>
              </a:solidFill>
            </a:endParaRPr>
          </a:p>
        </p:txBody>
      </p:sp>
      <p:sp>
        <p:nvSpPr>
          <p:cNvPr id="6" name="四角形: 角を丸くする 5">
            <a:extLst>
              <a:ext uri="{FF2B5EF4-FFF2-40B4-BE49-F238E27FC236}">
                <a16:creationId xmlns:a16="http://schemas.microsoft.com/office/drawing/2014/main" id="{8CAF349E-7616-1844-0637-582477B56FBE}"/>
              </a:ext>
            </a:extLst>
          </p:cNvPr>
          <p:cNvSpPr/>
          <p:nvPr/>
        </p:nvSpPr>
        <p:spPr>
          <a:xfrm>
            <a:off x="745496" y="1642159"/>
            <a:ext cx="2144832" cy="467543"/>
          </a:xfrm>
          <a:prstGeom prst="roundRect">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tx1"/>
                </a:solidFill>
              </a:rPr>
              <a:t>氏名・住所の変更</a:t>
            </a:r>
          </a:p>
        </p:txBody>
      </p:sp>
      <p:sp>
        <p:nvSpPr>
          <p:cNvPr id="7" name="四角形: 角を丸くする 6">
            <a:extLst>
              <a:ext uri="{FF2B5EF4-FFF2-40B4-BE49-F238E27FC236}">
                <a16:creationId xmlns:a16="http://schemas.microsoft.com/office/drawing/2014/main" id="{A005CB7F-441D-92FE-6B1D-68D443C476C2}"/>
              </a:ext>
            </a:extLst>
          </p:cNvPr>
          <p:cNvSpPr/>
          <p:nvPr/>
        </p:nvSpPr>
        <p:spPr>
          <a:xfrm>
            <a:off x="1125178" y="4954178"/>
            <a:ext cx="7032992" cy="1248165"/>
          </a:xfrm>
          <a:prstGeom prst="round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400" b="1" dirty="0">
                <a:solidFill>
                  <a:schemeClr val="tx1"/>
                </a:solidFill>
              </a:rPr>
              <a:t>学校を通じて、「辞退届」を提出してください。様式は問いません。</a:t>
            </a:r>
            <a:endParaRPr kumimoji="1" lang="en-US" altLang="ja-JP" sz="1400" b="1" dirty="0">
              <a:solidFill>
                <a:schemeClr val="tx1"/>
              </a:solidFill>
            </a:endParaRPr>
          </a:p>
          <a:p>
            <a:r>
              <a:rPr lang="ja-JP" altLang="en-US" sz="1400" b="1" dirty="0">
                <a:solidFill>
                  <a:schemeClr val="tx1"/>
                </a:solidFill>
              </a:rPr>
              <a:t>必ず、署名・捺印をしてください。</a:t>
            </a:r>
            <a:endParaRPr lang="en-US" altLang="ja-JP" sz="1400" b="1" dirty="0">
              <a:solidFill>
                <a:schemeClr val="tx1"/>
              </a:solidFill>
            </a:endParaRPr>
          </a:p>
          <a:p>
            <a:endParaRPr kumimoji="1" lang="en-US" altLang="ja-JP" sz="1400" b="1" dirty="0">
              <a:solidFill>
                <a:schemeClr val="tx1"/>
              </a:solidFill>
            </a:endParaRPr>
          </a:p>
          <a:p>
            <a:r>
              <a:rPr lang="en-US" altLang="ja-JP" sz="1400" b="1" dirty="0">
                <a:solidFill>
                  <a:schemeClr val="tx1"/>
                </a:solidFill>
              </a:rPr>
              <a:t>※</a:t>
            </a:r>
            <a:r>
              <a:rPr lang="ja-JP" altLang="en-US" sz="1400" b="1" dirty="0">
                <a:solidFill>
                  <a:schemeClr val="tx1"/>
                </a:solidFill>
              </a:rPr>
              <a:t>「借入手続き書類」同府後に辞退される場合は、</a:t>
            </a:r>
            <a:r>
              <a:rPr lang="ja-JP" altLang="en-US" sz="1400" b="1" dirty="0">
                <a:solidFill>
                  <a:srgbClr val="FF0000"/>
                </a:solidFill>
              </a:rPr>
              <a:t>手続き書類を提出しなければ、</a:t>
            </a:r>
            <a:endParaRPr lang="en-US" altLang="ja-JP" sz="1400" b="1" dirty="0">
              <a:solidFill>
                <a:srgbClr val="FF0000"/>
              </a:solidFill>
            </a:endParaRPr>
          </a:p>
          <a:p>
            <a:r>
              <a:rPr lang="ja-JP" altLang="en-US" sz="1400" b="1" dirty="0">
                <a:solidFill>
                  <a:srgbClr val="FF0000"/>
                </a:solidFill>
              </a:rPr>
              <a:t>　自動的に辞退</a:t>
            </a:r>
            <a:r>
              <a:rPr lang="ja-JP" altLang="en-US" sz="1400" b="1" dirty="0">
                <a:solidFill>
                  <a:schemeClr val="tx1"/>
                </a:solidFill>
              </a:rPr>
              <a:t>したものとみなしますので、「辞退届」は不要です。</a:t>
            </a:r>
            <a:endParaRPr kumimoji="1" lang="ja-JP" altLang="en-US" sz="1400" b="1" dirty="0">
              <a:solidFill>
                <a:schemeClr val="tx1"/>
              </a:solidFill>
            </a:endParaRPr>
          </a:p>
        </p:txBody>
      </p:sp>
    </p:spTree>
    <p:extLst>
      <p:ext uri="{BB962C8B-B14F-4D97-AF65-F5344CB8AC3E}">
        <p14:creationId xmlns:p14="http://schemas.microsoft.com/office/powerpoint/2010/main" val="2526622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グループ化 53">
            <a:extLst>
              <a:ext uri="{FF2B5EF4-FFF2-40B4-BE49-F238E27FC236}">
                <a16:creationId xmlns:a16="http://schemas.microsoft.com/office/drawing/2014/main" id="{22B10D6A-005B-4912-9614-1C8BA772AD77}"/>
              </a:ext>
            </a:extLst>
          </p:cNvPr>
          <p:cNvGrpSpPr>
            <a:grpSpLocks/>
          </p:cNvGrpSpPr>
          <p:nvPr/>
        </p:nvGrpSpPr>
        <p:grpSpPr bwMode="auto">
          <a:xfrm>
            <a:off x="0" y="3175"/>
            <a:ext cx="9144000" cy="6738938"/>
            <a:chOff x="-1" y="0"/>
            <a:chExt cx="9144001" cy="6737471"/>
          </a:xfrm>
        </p:grpSpPr>
        <p:grpSp>
          <p:nvGrpSpPr>
            <p:cNvPr id="44040" name="グループ化 54">
              <a:extLst>
                <a:ext uri="{FF2B5EF4-FFF2-40B4-BE49-F238E27FC236}">
                  <a16:creationId xmlns:a16="http://schemas.microsoft.com/office/drawing/2014/main" id="{4A06A953-DB8C-46D3-B9E9-FEBB56EE64E4}"/>
                </a:ext>
              </a:extLst>
            </p:cNvPr>
            <p:cNvGrpSpPr>
              <a:grpSpLocks/>
            </p:cNvGrpSpPr>
            <p:nvPr/>
          </p:nvGrpSpPr>
          <p:grpSpPr bwMode="auto">
            <a:xfrm>
              <a:off x="-1" y="0"/>
              <a:ext cx="9144001" cy="6737471"/>
              <a:chOff x="-1" y="0"/>
              <a:chExt cx="9144001" cy="6737471"/>
            </a:xfrm>
          </p:grpSpPr>
          <p:grpSp>
            <p:nvGrpSpPr>
              <p:cNvPr id="44042" name="グループ化 56">
                <a:extLst>
                  <a:ext uri="{FF2B5EF4-FFF2-40B4-BE49-F238E27FC236}">
                    <a16:creationId xmlns:a16="http://schemas.microsoft.com/office/drawing/2014/main" id="{0D90360D-906F-4703-AF16-D4B93F3BF279}"/>
                  </a:ext>
                </a:extLst>
              </p:cNvPr>
              <p:cNvGrpSpPr>
                <a:grpSpLocks/>
              </p:cNvGrpSpPr>
              <p:nvPr/>
            </p:nvGrpSpPr>
            <p:grpSpPr bwMode="auto">
              <a:xfrm>
                <a:off x="-1" y="0"/>
                <a:ext cx="9144001" cy="584680"/>
                <a:chOff x="-1" y="0"/>
                <a:chExt cx="9144001" cy="584680"/>
              </a:xfrm>
            </p:grpSpPr>
            <p:pic>
              <p:nvPicPr>
                <p:cNvPr id="44046" name="図 60">
                  <a:extLst>
                    <a:ext uri="{FF2B5EF4-FFF2-40B4-BE49-F238E27FC236}">
                      <a16:creationId xmlns:a16="http://schemas.microsoft.com/office/drawing/2014/main" id="{0F502666-2ADB-40BC-B21A-1D54E12D475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55F9A9B0-58A5-4237-BD2A-069BF7C9F34C}"/>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3" name="正方形/長方形 62">
                  <a:extLst>
                    <a:ext uri="{FF2B5EF4-FFF2-40B4-BE49-F238E27FC236}">
                      <a16:creationId xmlns:a16="http://schemas.microsoft.com/office/drawing/2014/main" id="{E338EC5B-3FA3-4713-BBEA-97D82102B10E}"/>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4" name="正方形/長方形 63">
                  <a:extLst>
                    <a:ext uri="{FF2B5EF4-FFF2-40B4-BE49-F238E27FC236}">
                      <a16:creationId xmlns:a16="http://schemas.microsoft.com/office/drawing/2014/main" id="{CACBA935-F6FA-4CA2-AAF5-EEECB7FBF8F4}"/>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返還について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4043" name="グループ化 57">
                <a:extLst>
                  <a:ext uri="{FF2B5EF4-FFF2-40B4-BE49-F238E27FC236}">
                    <a16:creationId xmlns:a16="http://schemas.microsoft.com/office/drawing/2014/main" id="{D81CDA61-E628-427C-A148-A17C2A6BF576}"/>
                  </a:ext>
                </a:extLst>
              </p:cNvPr>
              <p:cNvGrpSpPr>
                <a:grpSpLocks/>
              </p:cNvGrpSpPr>
              <p:nvPr/>
            </p:nvGrpSpPr>
            <p:grpSpPr bwMode="auto">
              <a:xfrm>
                <a:off x="0" y="6669360"/>
                <a:ext cx="9144000" cy="68111"/>
                <a:chOff x="0" y="6669360"/>
                <a:chExt cx="9144000" cy="68111"/>
              </a:xfrm>
            </p:grpSpPr>
            <p:sp>
              <p:nvSpPr>
                <p:cNvPr id="59" name="正方形/長方形 58">
                  <a:extLst>
                    <a:ext uri="{FF2B5EF4-FFF2-40B4-BE49-F238E27FC236}">
                      <a16:creationId xmlns:a16="http://schemas.microsoft.com/office/drawing/2014/main" id="{D405F8A8-2628-42A8-995F-494B91E95E24}"/>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0" name="正方形/長方形 59">
                  <a:extLst>
                    <a:ext uri="{FF2B5EF4-FFF2-40B4-BE49-F238E27FC236}">
                      <a16:creationId xmlns:a16="http://schemas.microsoft.com/office/drawing/2014/main" id="{6744B8D6-CC05-4CA0-864A-6B2F21F0A6D3}"/>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56" name="正方形/長方形 55">
              <a:extLst>
                <a:ext uri="{FF2B5EF4-FFF2-40B4-BE49-F238E27FC236}">
                  <a16:creationId xmlns:a16="http://schemas.microsoft.com/office/drawing/2014/main" id="{0ABB7CE4-5FD8-4F7E-9EE2-82CD0C9ADA64}"/>
                </a:ext>
              </a:extLst>
            </p:cNvPr>
            <p:cNvSpPr/>
            <p:nvPr/>
          </p:nvSpPr>
          <p:spPr>
            <a:xfrm>
              <a:off x="8460432" y="6301003"/>
              <a:ext cx="656581" cy="32219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35</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grpSp>
      <p:sp>
        <p:nvSpPr>
          <p:cNvPr id="48" name="四角形: 角を丸くする 47">
            <a:extLst>
              <a:ext uri="{FF2B5EF4-FFF2-40B4-BE49-F238E27FC236}">
                <a16:creationId xmlns:a16="http://schemas.microsoft.com/office/drawing/2014/main" id="{D010A0C1-1BEF-4C66-A542-BCA5798857B5}"/>
              </a:ext>
            </a:extLst>
          </p:cNvPr>
          <p:cNvSpPr/>
          <p:nvPr/>
        </p:nvSpPr>
        <p:spPr>
          <a:xfrm>
            <a:off x="420821" y="678058"/>
            <a:ext cx="8280920" cy="1886846"/>
          </a:xfrm>
          <a:prstGeom prst="roundRect">
            <a:avLst>
              <a:gd name="adj" fmla="val 11146"/>
            </a:avLst>
          </a:prstGeom>
          <a:noFill/>
          <a:ln w="38100" cmpd="thickThi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anchor="t"/>
          <a:lstStyle/>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奨学金の返還は、卒業後（貸付終了後）６ヶ月を経た１０月から開始となります。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毎月定められた金額を借用人（生徒本人）の預貯金口座から口座振替（自動引落し）</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により返還していただきます。</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r>
              <a:rPr lang="en-US" altLang="ja-JP" sz="1600"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u="sng" dirty="0">
                <a:solidFill>
                  <a:schemeClr val="tx1"/>
                </a:solidFill>
                <a:latin typeface="HG丸ｺﾞｼｯｸM-PRO" panose="020F0600000000000000" pitchFamily="50" charset="-128"/>
                <a:ea typeface="HG丸ｺﾞｼｯｸM-PRO" panose="020F0600000000000000" pitchFamily="50" charset="-128"/>
              </a:rPr>
              <a:t>卒業以外の事由で１月１日から５月３１日までに退学等の異動届を提出して貸付</a:t>
            </a: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ja-JP" altLang="en-US" sz="1600" b="1" u="sng" dirty="0">
                <a:solidFill>
                  <a:schemeClr val="tx1"/>
                </a:solidFill>
                <a:latin typeface="HG丸ｺﾞｼｯｸM-PRO" panose="020F0600000000000000" pitchFamily="50" charset="-128"/>
                <a:ea typeface="HG丸ｺﾞｼｯｸM-PRO" panose="020F0600000000000000" pitchFamily="50" charset="-128"/>
              </a:rPr>
              <a:t>　　が終了する場合は、その年の１０月から返還開始となります。</a:t>
            </a:r>
          </a:p>
        </p:txBody>
      </p:sp>
      <p:graphicFrame>
        <p:nvGraphicFramePr>
          <p:cNvPr id="2" name="表 2">
            <a:extLst>
              <a:ext uri="{FF2B5EF4-FFF2-40B4-BE49-F238E27FC236}">
                <a16:creationId xmlns:a16="http://schemas.microsoft.com/office/drawing/2014/main" id="{2D416F22-8D2D-4371-9489-F90E5AC1A3D5}"/>
              </a:ext>
            </a:extLst>
          </p:cNvPr>
          <p:cNvGraphicFramePr>
            <a:graphicFrameLocks noGrp="1"/>
          </p:cNvGraphicFramePr>
          <p:nvPr>
            <p:extLst>
              <p:ext uri="{D42A27DB-BD31-4B8C-83A1-F6EECF244321}">
                <p14:modId xmlns:p14="http://schemas.microsoft.com/office/powerpoint/2010/main" val="3536397154"/>
              </p:ext>
            </p:extLst>
          </p:nvPr>
        </p:nvGraphicFramePr>
        <p:xfrm>
          <a:off x="720220" y="2830830"/>
          <a:ext cx="3780000" cy="579120"/>
        </p:xfrm>
        <a:graphic>
          <a:graphicData uri="http://schemas.openxmlformats.org/drawingml/2006/table">
            <a:tbl>
              <a:tblPr firstRow="1" bandRow="1">
                <a:tableStyleId>{F5AB1C69-6EDB-4FF4-983F-18BD219EF322}</a:tableStyleId>
              </a:tblPr>
              <a:tblGrid>
                <a:gridCol w="1260000">
                  <a:extLst>
                    <a:ext uri="{9D8B030D-6E8A-4147-A177-3AD203B41FA5}">
                      <a16:colId xmlns:a16="http://schemas.microsoft.com/office/drawing/2014/main" val="1815356433"/>
                    </a:ext>
                  </a:extLst>
                </a:gridCol>
                <a:gridCol w="1260000">
                  <a:extLst>
                    <a:ext uri="{9D8B030D-6E8A-4147-A177-3AD203B41FA5}">
                      <a16:colId xmlns:a16="http://schemas.microsoft.com/office/drawing/2014/main" val="1957173307"/>
                    </a:ext>
                  </a:extLst>
                </a:gridCol>
                <a:gridCol w="1260000">
                  <a:extLst>
                    <a:ext uri="{9D8B030D-6E8A-4147-A177-3AD203B41FA5}">
                      <a16:colId xmlns:a16="http://schemas.microsoft.com/office/drawing/2014/main" val="2694250699"/>
                    </a:ext>
                  </a:extLst>
                </a:gridCol>
              </a:tblGrid>
              <a:tr h="252000">
                <a:tc rowSpan="2">
                  <a:txBody>
                    <a:bodyPr/>
                    <a:lstStyle/>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口座振替日</a:t>
                      </a:r>
                      <a:endParaRPr kumimoji="1" lang="en-US" altLang="ja-JP" sz="1300" b="1" dirty="0">
                        <a:latin typeface="Arial" panose="020B0604020202020204" pitchFamily="34" charset="0"/>
                        <a:ea typeface="HG丸ｺﾞｼｯｸM-PRO" panose="020F0600000000000000" pitchFamily="50" charset="-128"/>
                        <a:cs typeface="Arial" panose="020B0604020202020204" pitchFamily="34" charset="0"/>
                      </a:endParaRPr>
                    </a:p>
                    <a:p>
                      <a:pPr algn="ctr"/>
                      <a:r>
                        <a:rPr kumimoji="1" lang="ja-JP" altLang="en-US" sz="1300" b="1" dirty="0">
                          <a:latin typeface="Arial" panose="020B0604020202020204" pitchFamily="34" charset="0"/>
                          <a:ea typeface="HG丸ｺﾞｼｯｸM-PRO" panose="020F0600000000000000" pitchFamily="50" charset="-128"/>
                          <a:cs typeface="Arial" panose="020B0604020202020204" pitchFamily="34" charset="0"/>
                        </a:rPr>
                        <a:t>（返還期日）</a:t>
                      </a:r>
                    </a:p>
                  </a:txBody>
                  <a:tcPr anchor="ctr">
                    <a:lnL w="28575" cap="flat" cmpd="sng" algn="ctr">
                      <a:solidFill>
                        <a:srgbClr val="F57B17"/>
                      </a:solid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solidFill>
                      <a:srgbClr val="F57B17"/>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返還方法</a:t>
                      </a:r>
                    </a:p>
                  </a:txBody>
                  <a:tcPr anchor="ctr">
                    <a:lnL w="28575" cap="flat" cmpd="sng" algn="ctr">
                      <a:solidFill>
                        <a:srgbClr val="F57B17"/>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振 替 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solidFill>
                      <a:srgbClr val="F57B17">
                        <a:alpha val="50196"/>
                      </a:srgbClr>
                    </a:solidFill>
                  </a:tcPr>
                </a:tc>
                <a:extLst>
                  <a:ext uri="{0D108BD9-81ED-4DB2-BD59-A6C34878D82A}">
                    <a16:rowId xmlns:a16="http://schemas.microsoft.com/office/drawing/2014/main" val="1890115419"/>
                  </a:ext>
                </a:extLst>
              </a:tr>
              <a:tr h="286504">
                <a:tc vMerge="1">
                  <a:txBody>
                    <a:bodyPr/>
                    <a:lstStyle/>
                    <a:p>
                      <a:endParaRPr kumimoji="1" lang="ja-JP" altLang="en-US" dirty="0"/>
                    </a:p>
                  </a:txBody>
                  <a:tcPr/>
                </a:tc>
                <a:tc>
                  <a:txBody>
                    <a:bodyPr/>
                    <a:lstStyle/>
                    <a:p>
                      <a:pPr algn="ct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月 払 い</a:t>
                      </a:r>
                    </a:p>
                  </a:txBody>
                  <a:tcPr anchor="ctr">
                    <a:lnL w="28575" cap="flat" cmpd="sng" algn="ctr">
                      <a:solidFill>
                        <a:srgbClr val="F57B17"/>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tc>
                  <a:txBody>
                    <a:bodyPr/>
                    <a:lstStyle/>
                    <a:p>
                      <a:pPr algn="ctr"/>
                      <a:r>
                        <a:rPr kumimoji="1" lang="en-US" altLang="ja-JP" sz="1300" b="1" dirty="0">
                          <a:solidFill>
                            <a:schemeClr val="tx1"/>
                          </a:solidFill>
                          <a:latin typeface="HG丸ｺﾞｼｯｸM-PRO" panose="020F0600000000000000" pitchFamily="50" charset="-128"/>
                          <a:ea typeface="HG丸ｺﾞｼｯｸM-PRO" panose="020F0600000000000000" pitchFamily="50" charset="-128"/>
                        </a:rPr>
                        <a:t>27 </a:t>
                      </a:r>
                      <a:r>
                        <a:rPr kumimoji="1" lang="ja-JP" altLang="en-US" sz="1300" b="1" dirty="0">
                          <a:solidFill>
                            <a:schemeClr val="tx1"/>
                          </a:solidFill>
                          <a:latin typeface="HG丸ｺﾞｼｯｸM-PRO" panose="020F0600000000000000" pitchFamily="50" charset="-128"/>
                          <a:ea typeface="HG丸ｺﾞｼｯｸM-PRO" panose="020F0600000000000000" pitchFamily="50" charset="-128"/>
                        </a:rPr>
                        <a:t>日</a:t>
                      </a:r>
                    </a:p>
                  </a:txBody>
                  <a:tcPr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934052419"/>
                  </a:ext>
                </a:extLst>
              </a:tr>
            </a:tbl>
          </a:graphicData>
        </a:graphic>
      </p:graphicFrame>
      <p:sp>
        <p:nvSpPr>
          <p:cNvPr id="66" name="四角形: 角を丸くする 65">
            <a:extLst>
              <a:ext uri="{FF2B5EF4-FFF2-40B4-BE49-F238E27FC236}">
                <a16:creationId xmlns:a16="http://schemas.microsoft.com/office/drawing/2014/main" id="{0068CCF4-E8D8-43E8-8DE5-9C287A5A230D}"/>
              </a:ext>
            </a:extLst>
          </p:cNvPr>
          <p:cNvSpPr/>
          <p:nvPr/>
        </p:nvSpPr>
        <p:spPr>
          <a:xfrm>
            <a:off x="651038" y="3550949"/>
            <a:ext cx="6516723" cy="712285"/>
          </a:xfrm>
          <a:prstGeom prst="roundRect">
            <a:avLst>
              <a:gd name="adj" fmla="val 0"/>
            </a:avLst>
          </a:prstGeom>
          <a:noFill/>
          <a:ln w="38100"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lnSpc>
                <a:spcPts val="2400"/>
              </a:lnSpc>
              <a:spcBef>
                <a:spcPts val="0"/>
              </a:spcBef>
              <a:spcAft>
                <a:spcPts val="0"/>
              </a:spcAft>
              <a:defRPr/>
            </a:pPr>
            <a:r>
              <a:rPr lang="ja-JP" altLang="en-US" sz="14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口座振替日の前日までに、預貯金口座へ返還金を入金してください。</a:t>
            </a:r>
            <a:endParaRPr lang="en-US" altLang="ja-JP" sz="14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a:p>
            <a:pPr eaLnBrk="1" fontAlgn="auto" hangingPunct="1">
              <a:lnSpc>
                <a:spcPts val="2400"/>
              </a:lnSpc>
              <a:spcBef>
                <a:spcPts val="0"/>
              </a:spcBef>
              <a:spcAft>
                <a:spcPts val="0"/>
              </a:spcAft>
              <a:defRPr/>
            </a:pPr>
            <a:r>
              <a:rPr lang="ja-JP" altLang="en-US" sz="1400" dirty="0">
                <a:solidFill>
                  <a:schemeClr val="tx1"/>
                </a:solidFill>
                <a:latin typeface="Arial" panose="020B0604020202020204" pitchFamily="34" charset="0"/>
                <a:ea typeface="HG丸ｺﾞｼｯｸM-PRO" panose="020F0600000000000000" pitchFamily="50" charset="-128"/>
                <a:cs typeface="Arial" panose="020B0604020202020204" pitchFamily="34" charset="0"/>
              </a:rPr>
              <a:t>◎　口座振替日が金融機関の非営業日の場合は、翌営業日になります。</a:t>
            </a:r>
            <a:endParaRPr lang="en-US" altLang="ja-JP" sz="1400" dirty="0">
              <a:solidFill>
                <a:schemeClr val="tx1"/>
              </a:solidFill>
              <a:latin typeface="Arial" panose="020B0604020202020204" pitchFamily="34" charset="0"/>
              <a:ea typeface="HG丸ｺﾞｼｯｸM-PRO" panose="020F0600000000000000"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F274D6E1-5D65-F97B-B3DD-9B665324F0EE}"/>
              </a:ext>
            </a:extLst>
          </p:cNvPr>
          <p:cNvSpPr/>
          <p:nvPr/>
        </p:nvSpPr>
        <p:spPr>
          <a:xfrm>
            <a:off x="539552" y="4548895"/>
            <a:ext cx="8162189" cy="1745065"/>
          </a:xfrm>
          <a:prstGeom prst="rect">
            <a:avLst/>
          </a:prstGeom>
          <a:noFill/>
          <a:ln w="603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600" b="1" dirty="0">
                <a:solidFill>
                  <a:schemeClr val="tx1"/>
                </a:solidFill>
              </a:rPr>
              <a:t>　経済的な理由などにより、約束どおりも返還が困難となった場合は、必ず育英会まで連絡してください。</a:t>
            </a:r>
            <a:endParaRPr kumimoji="1" lang="en-US" altLang="ja-JP" sz="1600" b="1" dirty="0">
              <a:solidFill>
                <a:schemeClr val="tx1"/>
              </a:solidFill>
            </a:endParaRPr>
          </a:p>
          <a:p>
            <a:r>
              <a:rPr lang="ja-JP" altLang="en-US" sz="1600" b="1" dirty="0">
                <a:solidFill>
                  <a:schemeClr val="tx1"/>
                </a:solidFill>
              </a:rPr>
              <a:t>　連絡がなく滞納が続いた場合は、滞納した額に対して滞納期間に応じ年率８．９％の延滞金が課されます。</a:t>
            </a:r>
            <a:endParaRPr lang="en-US" altLang="ja-JP" sz="1600" b="1" dirty="0">
              <a:solidFill>
                <a:schemeClr val="tx1"/>
              </a:solidFill>
            </a:endParaRPr>
          </a:p>
          <a:p>
            <a:r>
              <a:rPr kumimoji="1" lang="ja-JP" altLang="en-US" sz="1600" b="1" dirty="0">
                <a:solidFill>
                  <a:schemeClr val="tx1"/>
                </a:solidFill>
              </a:rPr>
              <a:t>　また、返還できる資力がありながら返還されない場合は、やむを得ず強制執行等の法的措置をとることがあります。</a:t>
            </a:r>
          </a:p>
        </p:txBody>
      </p:sp>
    </p:spTree>
    <p:extLst>
      <p:ext uri="{BB962C8B-B14F-4D97-AF65-F5344CB8AC3E}">
        <p14:creationId xmlns:p14="http://schemas.microsoft.com/office/powerpoint/2010/main" val="1038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54">
            <a:extLst>
              <a:ext uri="{FF2B5EF4-FFF2-40B4-BE49-F238E27FC236}">
                <a16:creationId xmlns:a16="http://schemas.microsoft.com/office/drawing/2014/main" id="{1C043679-F70C-4D3B-22D9-EAB84C6283E1}"/>
              </a:ext>
            </a:extLst>
          </p:cNvPr>
          <p:cNvGrpSpPr>
            <a:grpSpLocks/>
          </p:cNvGrpSpPr>
          <p:nvPr/>
        </p:nvGrpSpPr>
        <p:grpSpPr bwMode="auto">
          <a:xfrm>
            <a:off x="0" y="3175"/>
            <a:ext cx="9144000" cy="6738938"/>
            <a:chOff x="-1" y="0"/>
            <a:chExt cx="9144001" cy="6737471"/>
          </a:xfrm>
        </p:grpSpPr>
        <p:grpSp>
          <p:nvGrpSpPr>
            <p:cNvPr id="7" name="グループ化 56">
              <a:extLst>
                <a:ext uri="{FF2B5EF4-FFF2-40B4-BE49-F238E27FC236}">
                  <a16:creationId xmlns:a16="http://schemas.microsoft.com/office/drawing/2014/main" id="{887E607B-8628-36C0-9C46-F9C19C689AE2}"/>
                </a:ext>
              </a:extLst>
            </p:cNvPr>
            <p:cNvGrpSpPr>
              <a:grpSpLocks/>
            </p:cNvGrpSpPr>
            <p:nvPr/>
          </p:nvGrpSpPr>
          <p:grpSpPr bwMode="auto">
            <a:xfrm>
              <a:off x="-1" y="0"/>
              <a:ext cx="9144001" cy="584680"/>
              <a:chOff x="-1" y="0"/>
              <a:chExt cx="9144001" cy="584680"/>
            </a:xfrm>
          </p:grpSpPr>
          <p:pic>
            <p:nvPicPr>
              <p:cNvPr id="11" name="図 60">
                <a:extLst>
                  <a:ext uri="{FF2B5EF4-FFF2-40B4-BE49-F238E27FC236}">
                    <a16:creationId xmlns:a16="http://schemas.microsoft.com/office/drawing/2014/main" id="{4DE83EE9-FA95-66F4-2928-C3E25C9F6BB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BF5AB2F-0A02-8EBA-455C-F4566669ADA4}"/>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3" name="正方形/長方形 12">
                <a:extLst>
                  <a:ext uri="{FF2B5EF4-FFF2-40B4-BE49-F238E27FC236}">
                    <a16:creationId xmlns:a16="http://schemas.microsoft.com/office/drawing/2014/main" id="{43F78FDF-1A1F-8728-3C1F-18E801F05ECD}"/>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4" name="正方形/長方形 13">
                <a:extLst>
                  <a:ext uri="{FF2B5EF4-FFF2-40B4-BE49-F238E27FC236}">
                    <a16:creationId xmlns:a16="http://schemas.microsoft.com/office/drawing/2014/main" id="{7682CCD5-0C19-4D5E-11F2-C9E4FAF9A049}"/>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57">
              <a:extLst>
                <a:ext uri="{FF2B5EF4-FFF2-40B4-BE49-F238E27FC236}">
                  <a16:creationId xmlns:a16="http://schemas.microsoft.com/office/drawing/2014/main" id="{D3DCFB5D-962B-2A85-2DA5-318F8135E613}"/>
                </a:ext>
              </a:extLst>
            </p:cNvPr>
            <p:cNvGrpSpPr>
              <a:grpSpLocks/>
            </p:cNvGrpSpPr>
            <p:nvPr/>
          </p:nvGrpSpPr>
          <p:grpSpPr bwMode="auto">
            <a:xfrm>
              <a:off x="0" y="6669360"/>
              <a:ext cx="9144000" cy="68111"/>
              <a:chOff x="0" y="6669360"/>
              <a:chExt cx="9144000" cy="68111"/>
            </a:xfrm>
          </p:grpSpPr>
          <p:sp>
            <p:nvSpPr>
              <p:cNvPr id="9" name="正方形/長方形 8">
                <a:extLst>
                  <a:ext uri="{FF2B5EF4-FFF2-40B4-BE49-F238E27FC236}">
                    <a16:creationId xmlns:a16="http://schemas.microsoft.com/office/drawing/2014/main" id="{3A4BD8A5-CB64-3B32-B9A3-B2407B686208}"/>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0" name="正方形/長方形 9">
                <a:extLst>
                  <a:ext uri="{FF2B5EF4-FFF2-40B4-BE49-F238E27FC236}">
                    <a16:creationId xmlns:a16="http://schemas.microsoft.com/office/drawing/2014/main" id="{BE430417-99C6-239B-36C4-FC4532C01C79}"/>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6" name="正方形/長方形 5">
            <a:extLst>
              <a:ext uri="{FF2B5EF4-FFF2-40B4-BE49-F238E27FC236}">
                <a16:creationId xmlns:a16="http://schemas.microsoft.com/office/drawing/2014/main" id="{120CA185-2598-3397-3DF0-49C2C1E6C2E7}"/>
              </a:ext>
            </a:extLst>
          </p:cNvPr>
          <p:cNvSpPr/>
          <p:nvPr/>
        </p:nvSpPr>
        <p:spPr>
          <a:xfrm>
            <a:off x="-75248" y="1088559"/>
            <a:ext cx="6375439" cy="46754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dirty="0">
                <a:solidFill>
                  <a:schemeClr val="tx1"/>
                </a:solidFill>
              </a:rPr>
              <a:t>１</a:t>
            </a:r>
            <a:r>
              <a:rPr kumimoji="1" lang="ja-JP" altLang="en-US" sz="1400" b="1" dirty="0">
                <a:solidFill>
                  <a:schemeClr val="tx1"/>
                </a:solidFill>
              </a:rPr>
              <a:t>．入学時増額奨学資金のみを借りた場合の返還月額・・・</a:t>
            </a:r>
            <a:r>
              <a:rPr kumimoji="1" lang="en-US" altLang="ja-JP" sz="1400" b="1" dirty="0">
                <a:solidFill>
                  <a:schemeClr val="tx1"/>
                </a:solidFill>
              </a:rPr>
              <a:t>4,000</a:t>
            </a:r>
            <a:r>
              <a:rPr kumimoji="1" lang="ja-JP" altLang="en-US" sz="1400" b="1" dirty="0">
                <a:solidFill>
                  <a:schemeClr val="tx1"/>
                </a:solidFill>
              </a:rPr>
              <a:t>円</a:t>
            </a:r>
          </a:p>
        </p:txBody>
      </p:sp>
      <p:sp>
        <p:nvSpPr>
          <p:cNvPr id="18" name="正方形/長方形 17">
            <a:extLst>
              <a:ext uri="{FF2B5EF4-FFF2-40B4-BE49-F238E27FC236}">
                <a16:creationId xmlns:a16="http://schemas.microsoft.com/office/drawing/2014/main" id="{B97521B0-AFE5-9813-DFD3-1BBC50282968}"/>
              </a:ext>
            </a:extLst>
          </p:cNvPr>
          <p:cNvSpPr/>
          <p:nvPr/>
        </p:nvSpPr>
        <p:spPr bwMode="auto">
          <a:xfrm>
            <a:off x="152400" y="19050"/>
            <a:ext cx="6948488"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返還について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4D7CF695-BE7A-C07D-EE4A-1A875FD55DE7}"/>
              </a:ext>
            </a:extLst>
          </p:cNvPr>
          <p:cNvSpPr/>
          <p:nvPr/>
        </p:nvSpPr>
        <p:spPr>
          <a:xfrm>
            <a:off x="432933" y="637219"/>
            <a:ext cx="2232248" cy="363345"/>
          </a:xfrm>
          <a:prstGeom prst="roundRect">
            <a:avLst/>
          </a:prstGeom>
          <a:solidFill>
            <a:srgbClr val="00B0F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bg1"/>
                </a:solidFill>
              </a:rPr>
              <a:t>返還月額・返還例</a:t>
            </a:r>
          </a:p>
        </p:txBody>
      </p:sp>
      <p:sp>
        <p:nvSpPr>
          <p:cNvPr id="23" name="正方形/長方形 22">
            <a:extLst>
              <a:ext uri="{FF2B5EF4-FFF2-40B4-BE49-F238E27FC236}">
                <a16:creationId xmlns:a16="http://schemas.microsoft.com/office/drawing/2014/main" id="{357586E3-E2D8-7990-99B2-281C257EDC8A}"/>
              </a:ext>
            </a:extLst>
          </p:cNvPr>
          <p:cNvSpPr/>
          <p:nvPr/>
        </p:nvSpPr>
        <p:spPr bwMode="auto">
          <a:xfrm>
            <a:off x="8460432" y="6305550"/>
            <a:ext cx="656581" cy="32226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36</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5684FD71-A967-4ED5-7AB3-ACAF0DB37120}"/>
              </a:ext>
            </a:extLst>
          </p:cNvPr>
          <p:cNvSpPr/>
          <p:nvPr/>
        </p:nvSpPr>
        <p:spPr>
          <a:xfrm>
            <a:off x="-540568" y="3631635"/>
            <a:ext cx="5517616" cy="46754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tx1"/>
                </a:solidFill>
              </a:rPr>
              <a:t>２．奨学資金のみを借りた場合の返還月額</a:t>
            </a:r>
          </a:p>
        </p:txBody>
      </p:sp>
      <p:pic>
        <p:nvPicPr>
          <p:cNvPr id="26" name="図 25">
            <a:extLst>
              <a:ext uri="{FF2B5EF4-FFF2-40B4-BE49-F238E27FC236}">
                <a16:creationId xmlns:a16="http://schemas.microsoft.com/office/drawing/2014/main" id="{17C9726A-C7C8-8E45-5F53-634AF72AC2AD}"/>
              </a:ext>
            </a:extLst>
          </p:cNvPr>
          <p:cNvPicPr>
            <a:picLocks noChangeAspect="1"/>
          </p:cNvPicPr>
          <p:nvPr/>
        </p:nvPicPr>
        <p:blipFill>
          <a:blip r:embed="rId3"/>
          <a:stretch>
            <a:fillRect/>
          </a:stretch>
        </p:blipFill>
        <p:spPr>
          <a:xfrm>
            <a:off x="805887" y="1533792"/>
            <a:ext cx="7985413" cy="2162716"/>
          </a:xfrm>
          <a:prstGeom prst="rect">
            <a:avLst/>
          </a:prstGeom>
        </p:spPr>
      </p:pic>
      <p:graphicFrame>
        <p:nvGraphicFramePr>
          <p:cNvPr id="28" name="オブジェクト 27">
            <a:extLst>
              <a:ext uri="{FF2B5EF4-FFF2-40B4-BE49-F238E27FC236}">
                <a16:creationId xmlns:a16="http://schemas.microsoft.com/office/drawing/2014/main" id="{FE9A3CEC-9244-10A5-BC67-7482D66C1384}"/>
              </a:ext>
            </a:extLst>
          </p:cNvPr>
          <p:cNvGraphicFramePr>
            <a:graphicFrameLocks noChangeAspect="1"/>
          </p:cNvGraphicFramePr>
          <p:nvPr>
            <p:extLst>
              <p:ext uri="{D42A27DB-BD31-4B8C-83A1-F6EECF244321}">
                <p14:modId xmlns:p14="http://schemas.microsoft.com/office/powerpoint/2010/main" val="1448153127"/>
              </p:ext>
            </p:extLst>
          </p:nvPr>
        </p:nvGraphicFramePr>
        <p:xfrm>
          <a:off x="803309" y="4056791"/>
          <a:ext cx="4210050" cy="1058873"/>
        </p:xfrm>
        <a:graphic>
          <a:graphicData uri="http://schemas.openxmlformats.org/presentationml/2006/ole">
            <mc:AlternateContent xmlns:mc="http://schemas.openxmlformats.org/markup-compatibility/2006">
              <mc:Choice xmlns:v="urn:schemas-microsoft-com:vml" Requires="v">
                <p:oleObj name="Worksheet" r:id="rId4" imgW="4210090" imgH="1295243" progId="Excel.Sheet.12">
                  <p:embed/>
                </p:oleObj>
              </mc:Choice>
              <mc:Fallback>
                <p:oleObj name="Worksheet" r:id="rId4" imgW="4210090" imgH="1295243" progId="Excel.Sheet.12">
                  <p:embed/>
                  <p:pic>
                    <p:nvPicPr>
                      <p:cNvPr id="0" name=""/>
                      <p:cNvPicPr/>
                      <p:nvPr/>
                    </p:nvPicPr>
                    <p:blipFill>
                      <a:blip r:embed="rId5"/>
                      <a:stretch>
                        <a:fillRect/>
                      </a:stretch>
                    </p:blipFill>
                    <p:spPr>
                      <a:xfrm>
                        <a:off x="803309" y="4056791"/>
                        <a:ext cx="4210050" cy="1058873"/>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85679118-3B81-351F-50AA-FC22FAA9C077}"/>
              </a:ext>
            </a:extLst>
          </p:cNvPr>
          <p:cNvPicPr>
            <a:picLocks noChangeAspect="1"/>
          </p:cNvPicPr>
          <p:nvPr/>
        </p:nvPicPr>
        <p:blipFill>
          <a:blip r:embed="rId6"/>
          <a:stretch>
            <a:fillRect/>
          </a:stretch>
        </p:blipFill>
        <p:spPr>
          <a:xfrm>
            <a:off x="803309" y="5215786"/>
            <a:ext cx="7987991" cy="1186622"/>
          </a:xfrm>
          <a:prstGeom prst="rect">
            <a:avLst/>
          </a:prstGeom>
        </p:spPr>
      </p:pic>
    </p:spTree>
    <p:extLst>
      <p:ext uri="{BB962C8B-B14F-4D97-AF65-F5344CB8AC3E}">
        <p14:creationId xmlns:p14="http://schemas.microsoft.com/office/powerpoint/2010/main" val="3658252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54">
            <a:extLst>
              <a:ext uri="{FF2B5EF4-FFF2-40B4-BE49-F238E27FC236}">
                <a16:creationId xmlns:a16="http://schemas.microsoft.com/office/drawing/2014/main" id="{1C043679-F70C-4D3B-22D9-EAB84C6283E1}"/>
              </a:ext>
            </a:extLst>
          </p:cNvPr>
          <p:cNvGrpSpPr>
            <a:grpSpLocks/>
          </p:cNvGrpSpPr>
          <p:nvPr/>
        </p:nvGrpSpPr>
        <p:grpSpPr bwMode="auto">
          <a:xfrm>
            <a:off x="0" y="3175"/>
            <a:ext cx="9144000" cy="6738938"/>
            <a:chOff x="-1" y="0"/>
            <a:chExt cx="9144001" cy="6737471"/>
          </a:xfrm>
        </p:grpSpPr>
        <p:grpSp>
          <p:nvGrpSpPr>
            <p:cNvPr id="7" name="グループ化 56">
              <a:extLst>
                <a:ext uri="{FF2B5EF4-FFF2-40B4-BE49-F238E27FC236}">
                  <a16:creationId xmlns:a16="http://schemas.microsoft.com/office/drawing/2014/main" id="{887E607B-8628-36C0-9C46-F9C19C689AE2}"/>
                </a:ext>
              </a:extLst>
            </p:cNvPr>
            <p:cNvGrpSpPr>
              <a:grpSpLocks/>
            </p:cNvGrpSpPr>
            <p:nvPr/>
          </p:nvGrpSpPr>
          <p:grpSpPr bwMode="auto">
            <a:xfrm>
              <a:off x="-1" y="0"/>
              <a:ext cx="9144001" cy="584680"/>
              <a:chOff x="-1" y="0"/>
              <a:chExt cx="9144001" cy="584680"/>
            </a:xfrm>
          </p:grpSpPr>
          <p:pic>
            <p:nvPicPr>
              <p:cNvPr id="11" name="図 60">
                <a:extLst>
                  <a:ext uri="{FF2B5EF4-FFF2-40B4-BE49-F238E27FC236}">
                    <a16:creationId xmlns:a16="http://schemas.microsoft.com/office/drawing/2014/main" id="{4DE83EE9-FA95-66F4-2928-C3E25C9F6BB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BF5AB2F-0A02-8EBA-455C-F4566669ADA4}"/>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3" name="正方形/長方形 12">
                <a:extLst>
                  <a:ext uri="{FF2B5EF4-FFF2-40B4-BE49-F238E27FC236}">
                    <a16:creationId xmlns:a16="http://schemas.microsoft.com/office/drawing/2014/main" id="{43F78FDF-1A1F-8728-3C1F-18E801F05ECD}"/>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4" name="正方形/長方形 13">
                <a:extLst>
                  <a:ext uri="{FF2B5EF4-FFF2-40B4-BE49-F238E27FC236}">
                    <a16:creationId xmlns:a16="http://schemas.microsoft.com/office/drawing/2014/main" id="{7682CCD5-0C19-4D5E-11F2-C9E4FAF9A049}"/>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57">
              <a:extLst>
                <a:ext uri="{FF2B5EF4-FFF2-40B4-BE49-F238E27FC236}">
                  <a16:creationId xmlns:a16="http://schemas.microsoft.com/office/drawing/2014/main" id="{D3DCFB5D-962B-2A85-2DA5-318F8135E613}"/>
                </a:ext>
              </a:extLst>
            </p:cNvPr>
            <p:cNvGrpSpPr>
              <a:grpSpLocks/>
            </p:cNvGrpSpPr>
            <p:nvPr/>
          </p:nvGrpSpPr>
          <p:grpSpPr bwMode="auto">
            <a:xfrm>
              <a:off x="0" y="6669360"/>
              <a:ext cx="9144000" cy="68111"/>
              <a:chOff x="0" y="6669360"/>
              <a:chExt cx="9144000" cy="68111"/>
            </a:xfrm>
          </p:grpSpPr>
          <p:sp>
            <p:nvSpPr>
              <p:cNvPr id="9" name="正方形/長方形 8">
                <a:extLst>
                  <a:ext uri="{FF2B5EF4-FFF2-40B4-BE49-F238E27FC236}">
                    <a16:creationId xmlns:a16="http://schemas.microsoft.com/office/drawing/2014/main" id="{3A4BD8A5-CB64-3B32-B9A3-B2407B686208}"/>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0" name="正方形/長方形 9">
                <a:extLst>
                  <a:ext uri="{FF2B5EF4-FFF2-40B4-BE49-F238E27FC236}">
                    <a16:creationId xmlns:a16="http://schemas.microsoft.com/office/drawing/2014/main" id="{BE430417-99C6-239B-36C4-FC4532C01C79}"/>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6" name="正方形/長方形 5">
            <a:extLst>
              <a:ext uri="{FF2B5EF4-FFF2-40B4-BE49-F238E27FC236}">
                <a16:creationId xmlns:a16="http://schemas.microsoft.com/office/drawing/2014/main" id="{120CA185-2598-3397-3DF0-49C2C1E6C2E7}"/>
              </a:ext>
            </a:extLst>
          </p:cNvPr>
          <p:cNvSpPr/>
          <p:nvPr/>
        </p:nvSpPr>
        <p:spPr>
          <a:xfrm>
            <a:off x="152400" y="1005806"/>
            <a:ext cx="5517616" cy="467544"/>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tx1"/>
                </a:solidFill>
              </a:rPr>
              <a:t>３．入学時増額奨学資金と奨学金を併せて借りた場合の返還月額</a:t>
            </a:r>
          </a:p>
        </p:txBody>
      </p:sp>
      <p:sp>
        <p:nvSpPr>
          <p:cNvPr id="18" name="正方形/長方形 17">
            <a:extLst>
              <a:ext uri="{FF2B5EF4-FFF2-40B4-BE49-F238E27FC236}">
                <a16:creationId xmlns:a16="http://schemas.microsoft.com/office/drawing/2014/main" id="{B97521B0-AFE5-9813-DFD3-1BBC50282968}"/>
              </a:ext>
            </a:extLst>
          </p:cNvPr>
          <p:cNvSpPr/>
          <p:nvPr/>
        </p:nvSpPr>
        <p:spPr bwMode="auto">
          <a:xfrm>
            <a:off x="152400" y="19050"/>
            <a:ext cx="6948488"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返還について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4D7CF695-BE7A-C07D-EE4A-1A875FD55DE7}"/>
              </a:ext>
            </a:extLst>
          </p:cNvPr>
          <p:cNvSpPr/>
          <p:nvPr/>
        </p:nvSpPr>
        <p:spPr>
          <a:xfrm>
            <a:off x="451313" y="674594"/>
            <a:ext cx="2232248" cy="387444"/>
          </a:xfrm>
          <a:prstGeom prst="roundRect">
            <a:avLst/>
          </a:prstGeom>
          <a:solidFill>
            <a:srgbClr val="00B0F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bg1"/>
                </a:solidFill>
              </a:rPr>
              <a:t>返還月額・返還例</a:t>
            </a:r>
          </a:p>
        </p:txBody>
      </p:sp>
      <p:graphicFrame>
        <p:nvGraphicFramePr>
          <p:cNvPr id="21" name="表 20">
            <a:extLst>
              <a:ext uri="{FF2B5EF4-FFF2-40B4-BE49-F238E27FC236}">
                <a16:creationId xmlns:a16="http://schemas.microsoft.com/office/drawing/2014/main" id="{27C554C2-DBF6-3A7F-5069-825793AC9994}"/>
              </a:ext>
            </a:extLst>
          </p:cNvPr>
          <p:cNvGraphicFramePr>
            <a:graphicFrameLocks noGrp="1"/>
          </p:cNvGraphicFramePr>
          <p:nvPr>
            <p:extLst>
              <p:ext uri="{D42A27DB-BD31-4B8C-83A1-F6EECF244321}">
                <p14:modId xmlns:p14="http://schemas.microsoft.com/office/powerpoint/2010/main" val="610838570"/>
              </p:ext>
            </p:extLst>
          </p:nvPr>
        </p:nvGraphicFramePr>
        <p:xfrm>
          <a:off x="726188" y="1431867"/>
          <a:ext cx="6714250" cy="1313430"/>
        </p:xfrm>
        <a:graphic>
          <a:graphicData uri="http://schemas.openxmlformats.org/drawingml/2006/table">
            <a:tbl>
              <a:tblPr/>
              <a:tblGrid>
                <a:gridCol w="1342850">
                  <a:extLst>
                    <a:ext uri="{9D8B030D-6E8A-4147-A177-3AD203B41FA5}">
                      <a16:colId xmlns:a16="http://schemas.microsoft.com/office/drawing/2014/main" val="3201382993"/>
                    </a:ext>
                  </a:extLst>
                </a:gridCol>
                <a:gridCol w="1342850">
                  <a:extLst>
                    <a:ext uri="{9D8B030D-6E8A-4147-A177-3AD203B41FA5}">
                      <a16:colId xmlns:a16="http://schemas.microsoft.com/office/drawing/2014/main" val="3395301430"/>
                    </a:ext>
                  </a:extLst>
                </a:gridCol>
                <a:gridCol w="1342850">
                  <a:extLst>
                    <a:ext uri="{9D8B030D-6E8A-4147-A177-3AD203B41FA5}">
                      <a16:colId xmlns:a16="http://schemas.microsoft.com/office/drawing/2014/main" val="1409881386"/>
                    </a:ext>
                  </a:extLst>
                </a:gridCol>
                <a:gridCol w="671425">
                  <a:extLst>
                    <a:ext uri="{9D8B030D-6E8A-4147-A177-3AD203B41FA5}">
                      <a16:colId xmlns:a16="http://schemas.microsoft.com/office/drawing/2014/main" val="3107314015"/>
                    </a:ext>
                  </a:extLst>
                </a:gridCol>
                <a:gridCol w="671425">
                  <a:extLst>
                    <a:ext uri="{9D8B030D-6E8A-4147-A177-3AD203B41FA5}">
                      <a16:colId xmlns:a16="http://schemas.microsoft.com/office/drawing/2014/main" val="3557116997"/>
                    </a:ext>
                  </a:extLst>
                </a:gridCol>
                <a:gridCol w="671425">
                  <a:extLst>
                    <a:ext uri="{9D8B030D-6E8A-4147-A177-3AD203B41FA5}">
                      <a16:colId xmlns:a16="http://schemas.microsoft.com/office/drawing/2014/main" val="3775417256"/>
                    </a:ext>
                  </a:extLst>
                </a:gridCol>
                <a:gridCol w="671425">
                  <a:extLst>
                    <a:ext uri="{9D8B030D-6E8A-4147-A177-3AD203B41FA5}">
                      <a16:colId xmlns:a16="http://schemas.microsoft.com/office/drawing/2014/main" val="2751142413"/>
                    </a:ext>
                  </a:extLst>
                </a:gridCol>
              </a:tblGrid>
              <a:tr h="218905">
                <a:tc rowSpan="2" gridSpan="2">
                  <a:txBody>
                    <a:bodyPr/>
                    <a:lstStyle/>
                    <a:p>
                      <a:pPr algn="ctr" fontAlgn="ctr"/>
                      <a:r>
                        <a:rPr lang="zh-TW" altLang="en-US" sz="1200" b="1" i="0" u="none" strike="noStrike">
                          <a:solidFill>
                            <a:srgbClr val="000000"/>
                          </a:solidFill>
                          <a:effectLst/>
                          <a:latin typeface="ＭＳ ゴシック" panose="020B0609070205080204" pitchFamily="49" charset="-128"/>
                          <a:ea typeface="ＭＳ ゴシック" panose="020B0609070205080204" pitchFamily="49" charset="-128"/>
                        </a:rPr>
                        <a:t>借　用　金　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hMerge="1">
                  <a:txBody>
                    <a:bodyPr/>
                    <a:lstStyle/>
                    <a:p>
                      <a:endParaRPr kumimoji="1" lang="ja-JP" altLang="en-US"/>
                    </a:p>
                  </a:txBody>
                  <a:tcPr/>
                </a:tc>
                <a:tc rowSpan="2">
                  <a:txBody>
                    <a:bodyPr/>
                    <a:lstStyle/>
                    <a:p>
                      <a:pPr algn="ctr" fontAlgn="ct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返還月額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定期増額型（６・１２月に増額）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20425426"/>
                  </a:ext>
                </a:extLst>
              </a:tr>
              <a:tr h="21890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通常月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増額月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942685443"/>
                  </a:ext>
                </a:extLst>
              </a:tr>
              <a:tr h="218905">
                <a:tc gridSpan="2">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180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万円以下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hMerge="1">
                  <a:txBody>
                    <a:bodyPr/>
                    <a:lstStyle/>
                    <a:p>
                      <a:endParaRPr kumimoji="1" lang="ja-JP" altLang="en-US"/>
                    </a:p>
                  </a:txBody>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10,000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altLang="ja-JP" sz="1200" b="1" i="0" u="none" strike="noStrike" dirty="0">
                          <a:solidFill>
                            <a:srgbClr val="000000"/>
                          </a:solidFill>
                          <a:effectLst/>
                          <a:latin typeface="ＭＳ ゴシック" panose="020B0609070205080204" pitchFamily="49" charset="-128"/>
                          <a:ea typeface="ＭＳ ゴシック" panose="020B0609070205080204" pitchFamily="49" charset="-128"/>
                        </a:rPr>
                        <a:t>8,000</a:t>
                      </a:r>
                      <a:r>
                        <a:rPr lang="ja-JP" altLang="en-US" sz="1200" b="1" i="0" u="none" strike="noStrike" dirty="0">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20,000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7671203"/>
                  </a:ext>
                </a:extLst>
              </a:tr>
              <a:tr h="218905">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180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万円超え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198</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万円以下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13,000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11,000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23,000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217917880"/>
                  </a:ext>
                </a:extLst>
              </a:tr>
              <a:tr h="218905">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198</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万円超え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216</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万円以下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14,000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12,000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24,000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783395214"/>
                  </a:ext>
                </a:extLst>
              </a:tr>
              <a:tr h="218905">
                <a:tc gridSpan="4">
                  <a:txBody>
                    <a:bodyPr/>
                    <a:lstStyle/>
                    <a:p>
                      <a:pPr algn="ctr" fontAlgn="ct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以降、借用金額が１８万円増えるごとに月額</a:t>
                      </a:r>
                      <a:r>
                        <a:rPr lang="en-US" altLang="ja-JP" sz="1200" b="1" i="0" u="none" strike="noStrike">
                          <a:solidFill>
                            <a:srgbClr val="000000"/>
                          </a:solidFill>
                          <a:effectLst/>
                          <a:latin typeface="ＭＳ ゴシック" panose="020B0609070205080204" pitchFamily="49" charset="-128"/>
                          <a:ea typeface="ＭＳ ゴシック" panose="020B0609070205080204" pitchFamily="49" charset="-128"/>
                        </a:rPr>
                        <a:t>1,000</a:t>
                      </a:r>
                      <a:r>
                        <a:rPr lang="ja-JP" altLang="en-US" sz="1200" b="1" i="0" u="none" strike="noStrike">
                          <a:solidFill>
                            <a:srgbClr val="000000"/>
                          </a:solidFill>
                          <a:effectLst/>
                          <a:latin typeface="ＭＳ ゴシック" panose="020B0609070205080204" pitchFamily="49" charset="-128"/>
                          <a:ea typeface="ＭＳ ゴシック" panose="020B0609070205080204" pitchFamily="49" charset="-128"/>
                        </a:rPr>
                        <a:t>円を加算</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282226"/>
                  </a:ext>
                </a:extLst>
              </a:tr>
            </a:tbl>
          </a:graphicData>
        </a:graphic>
      </p:graphicFrame>
      <p:sp>
        <p:nvSpPr>
          <p:cNvPr id="23" name="正方形/長方形 22">
            <a:extLst>
              <a:ext uri="{FF2B5EF4-FFF2-40B4-BE49-F238E27FC236}">
                <a16:creationId xmlns:a16="http://schemas.microsoft.com/office/drawing/2014/main" id="{357586E3-E2D8-7990-99B2-281C257EDC8A}"/>
              </a:ext>
            </a:extLst>
          </p:cNvPr>
          <p:cNvSpPr/>
          <p:nvPr/>
        </p:nvSpPr>
        <p:spPr bwMode="auto">
          <a:xfrm>
            <a:off x="8460432" y="6305550"/>
            <a:ext cx="656581" cy="32226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37</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41A73FBB-E77D-7AD2-C9CF-F93FF5F0D6CF}"/>
              </a:ext>
            </a:extLst>
          </p:cNvPr>
          <p:cNvPicPr>
            <a:picLocks noChangeAspect="1"/>
          </p:cNvPicPr>
          <p:nvPr/>
        </p:nvPicPr>
        <p:blipFill>
          <a:blip r:embed="rId3"/>
          <a:stretch>
            <a:fillRect/>
          </a:stretch>
        </p:blipFill>
        <p:spPr>
          <a:xfrm>
            <a:off x="749609" y="2833001"/>
            <a:ext cx="7644781" cy="3753144"/>
          </a:xfrm>
          <a:prstGeom prst="rect">
            <a:avLst/>
          </a:prstGeom>
        </p:spPr>
      </p:pic>
    </p:spTree>
    <p:extLst>
      <p:ext uri="{BB962C8B-B14F-4D97-AF65-F5344CB8AC3E}">
        <p14:creationId xmlns:p14="http://schemas.microsoft.com/office/powerpoint/2010/main" val="308535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4E67F0FA-BD9D-4F6D-971A-27DB08053408}"/>
              </a:ext>
            </a:extLst>
          </p:cNvPr>
          <p:cNvSpPr/>
          <p:nvPr/>
        </p:nvSpPr>
        <p:spPr>
          <a:xfrm>
            <a:off x="330380" y="759888"/>
            <a:ext cx="1835150" cy="360363"/>
          </a:xfrm>
          <a:prstGeom prst="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貸 付 の 種 類</a:t>
            </a:r>
          </a:p>
        </p:txBody>
      </p:sp>
      <p:grpSp>
        <p:nvGrpSpPr>
          <p:cNvPr id="3" name="グループ化 2">
            <a:extLst>
              <a:ext uri="{FF2B5EF4-FFF2-40B4-BE49-F238E27FC236}">
                <a16:creationId xmlns:a16="http://schemas.microsoft.com/office/drawing/2014/main" id="{16187C27-5C41-4D3D-BD0C-3FF4C432AC15}"/>
              </a:ext>
            </a:extLst>
          </p:cNvPr>
          <p:cNvGrpSpPr/>
          <p:nvPr/>
        </p:nvGrpSpPr>
        <p:grpSpPr>
          <a:xfrm>
            <a:off x="395536" y="831850"/>
            <a:ext cx="8533259" cy="2597150"/>
            <a:chOff x="610741" y="831850"/>
            <a:chExt cx="8533259" cy="2668588"/>
          </a:xfrm>
        </p:grpSpPr>
        <p:sp>
          <p:nvSpPr>
            <p:cNvPr id="14" name="縦書きテキスト プレースホルダー 2">
              <a:extLst>
                <a:ext uri="{FF2B5EF4-FFF2-40B4-BE49-F238E27FC236}">
                  <a16:creationId xmlns:a16="http://schemas.microsoft.com/office/drawing/2014/main" id="{A3E8AD1D-6149-4FA3-9656-6562A08B195E}"/>
                </a:ext>
              </a:extLst>
            </p:cNvPr>
            <p:cNvSpPr txBox="1">
              <a:spLocks/>
            </p:cNvSpPr>
            <p:nvPr/>
          </p:nvSpPr>
          <p:spPr>
            <a:xfrm>
              <a:off x="610741" y="831850"/>
              <a:ext cx="8533259" cy="26685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spc="300" dirty="0">
                  <a:latin typeface="HG丸ｺﾞｼｯｸM-PRO" panose="020F0600000000000000" pitchFamily="50" charset="-128"/>
                  <a:ea typeface="HG丸ｺﾞｼｯｸM-PRO" panose="020F0600000000000000" pitchFamily="50" charset="-128"/>
                </a:rPr>
                <a:t>入学時増額奨学資金 　　</a:t>
              </a:r>
              <a:r>
                <a:rPr lang="en-US" altLang="ja-JP" sz="1600" b="1" u="sng" spc="300"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spc="300" dirty="0">
                  <a:solidFill>
                    <a:srgbClr val="FF0000"/>
                  </a:solidFill>
                  <a:latin typeface="HG丸ｺﾞｼｯｸM-PRO" panose="020F0600000000000000" pitchFamily="50" charset="-128"/>
                  <a:ea typeface="HG丸ｺﾞｼｯｸM-PRO" panose="020F0600000000000000" pitchFamily="50" charset="-128"/>
                </a:rPr>
                <a:t>予約募集のみ申込可</a:t>
              </a:r>
              <a:endParaRPr lang="en-US" altLang="ja-JP" sz="1600" b="1" u="sng" spc="300" dirty="0">
                <a:solidFill>
                  <a:srgbClr val="FF0000"/>
                </a:solidFill>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高校等（中等教育学校の後期課程を除く）への入学時に必要な経費の支払いに充てるため、</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u="sng" dirty="0">
                  <a:latin typeface="HG丸ｺﾞｼｯｸM-PRO" panose="020F0600000000000000" pitchFamily="50" charset="-128"/>
                  <a:ea typeface="HG丸ｺﾞｼｯｸM-PRO" panose="020F0600000000000000" pitchFamily="50" charset="-128"/>
                </a:rPr>
                <a:t>入 学 前</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に貸付する学資</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400"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奨 学 資 金</a:t>
              </a:r>
              <a:endParaRPr lang="en-US" altLang="ja-JP" sz="16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300" b="1"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dirty="0">
                  <a:latin typeface="HG丸ｺﾞｼｯｸM-PRO" panose="020F0600000000000000" pitchFamily="50" charset="-128"/>
                  <a:ea typeface="HG丸ｺﾞｼｯｸM-PRO" panose="020F0600000000000000" pitchFamily="50" charset="-128"/>
                </a:rPr>
                <a:t>　　高校等の授業料及びその他修学に必要となる経費の支払いに充てるため、</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500" b="1" dirty="0">
                  <a:latin typeface="HG丸ｺﾞｼｯｸM-PRO" panose="020F0600000000000000" pitchFamily="50" charset="-128"/>
                  <a:ea typeface="HG丸ｺﾞｼｯｸM-PRO" panose="020F0600000000000000" pitchFamily="50" charset="-128"/>
                </a:rPr>
                <a:t>　　</a:t>
              </a:r>
              <a:r>
                <a:rPr lang="ja-JP" altLang="en-US" sz="1500" b="1" u="sng" dirty="0">
                  <a:latin typeface="HG丸ｺﾞｼｯｸM-PRO" panose="020F0600000000000000" pitchFamily="50" charset="-128"/>
                  <a:ea typeface="HG丸ｺﾞｼｯｸM-PRO" panose="020F0600000000000000" pitchFamily="50" charset="-128"/>
                </a:rPr>
                <a:t>在 学 中</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に貸付する学資</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700" dirty="0">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A5624D03-E7ED-489B-B455-B340E5CB7761}"/>
                </a:ext>
              </a:extLst>
            </p:cNvPr>
            <p:cNvGrpSpPr/>
            <p:nvPr/>
          </p:nvGrpSpPr>
          <p:grpSpPr>
            <a:xfrm>
              <a:off x="899592" y="1400670"/>
              <a:ext cx="2448000" cy="229494"/>
              <a:chOff x="539552" y="1810805"/>
              <a:chExt cx="2448000" cy="229494"/>
            </a:xfrm>
            <a:solidFill>
              <a:schemeClr val="tx2">
                <a:lumMod val="60000"/>
                <a:lumOff val="40000"/>
              </a:schemeClr>
            </a:solidFill>
          </p:grpSpPr>
          <p:cxnSp>
            <p:nvCxnSpPr>
              <p:cNvPr id="4" name="直線コネクタ 3">
                <a:extLst>
                  <a:ext uri="{FF2B5EF4-FFF2-40B4-BE49-F238E27FC236}">
                    <a16:creationId xmlns:a16="http://schemas.microsoft.com/office/drawing/2014/main" id="{43EC581C-E052-45B9-8298-7447862E62F5}"/>
                  </a:ext>
                </a:extLst>
              </p:cNvPr>
              <p:cNvCxnSpPr>
                <a:cxnSpLocks/>
              </p:cNvCxnSpPr>
              <p:nvPr/>
            </p:nvCxnSpPr>
            <p:spPr>
              <a:xfrm>
                <a:off x="539552" y="2028437"/>
                <a:ext cx="2448000" cy="11862"/>
              </a:xfrm>
              <a:prstGeom prst="line">
                <a:avLst/>
              </a:prstGeom>
              <a:grpFill/>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フローチャート: 処理 5">
                <a:extLst>
                  <a:ext uri="{FF2B5EF4-FFF2-40B4-BE49-F238E27FC236}">
                    <a16:creationId xmlns:a16="http://schemas.microsoft.com/office/drawing/2014/main" id="{0AD14B1D-0CB9-4E72-8855-54F5DE311666}"/>
                  </a:ext>
                </a:extLst>
              </p:cNvPr>
              <p:cNvSpPr/>
              <p:nvPr/>
            </p:nvSpPr>
            <p:spPr>
              <a:xfrm>
                <a:off x="539552" y="1810805"/>
                <a:ext cx="216024" cy="216023"/>
              </a:xfrm>
              <a:prstGeom prst="flowChartProcess">
                <a:avLst/>
              </a:prstGeom>
              <a:grp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nvGrpSpPr>
            <p:cNvPr id="28" name="グループ化 27">
              <a:extLst>
                <a:ext uri="{FF2B5EF4-FFF2-40B4-BE49-F238E27FC236}">
                  <a16:creationId xmlns:a16="http://schemas.microsoft.com/office/drawing/2014/main" id="{12CF9875-432F-4C61-A745-643E1C344DB2}"/>
                </a:ext>
              </a:extLst>
            </p:cNvPr>
            <p:cNvGrpSpPr/>
            <p:nvPr/>
          </p:nvGrpSpPr>
          <p:grpSpPr>
            <a:xfrm>
              <a:off x="899592" y="2519691"/>
              <a:ext cx="1332000" cy="216023"/>
              <a:chOff x="539552" y="1849426"/>
              <a:chExt cx="1332000" cy="216023"/>
            </a:xfrm>
            <a:solidFill>
              <a:schemeClr val="tx2">
                <a:lumMod val="60000"/>
                <a:lumOff val="40000"/>
              </a:schemeClr>
            </a:solidFill>
          </p:grpSpPr>
          <p:cxnSp>
            <p:nvCxnSpPr>
              <p:cNvPr id="29" name="直線コネクタ 28">
                <a:extLst>
                  <a:ext uri="{FF2B5EF4-FFF2-40B4-BE49-F238E27FC236}">
                    <a16:creationId xmlns:a16="http://schemas.microsoft.com/office/drawing/2014/main" id="{1C52ED68-48A2-4ACC-879E-59936D201579}"/>
                  </a:ext>
                </a:extLst>
              </p:cNvPr>
              <p:cNvCxnSpPr>
                <a:cxnSpLocks/>
              </p:cNvCxnSpPr>
              <p:nvPr/>
            </p:nvCxnSpPr>
            <p:spPr>
              <a:xfrm>
                <a:off x="539552" y="2059274"/>
                <a:ext cx="1332000" cy="0"/>
              </a:xfrm>
              <a:prstGeom prst="line">
                <a:avLst/>
              </a:prstGeom>
              <a:grpFill/>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フローチャート: 処理 29">
                <a:extLst>
                  <a:ext uri="{FF2B5EF4-FFF2-40B4-BE49-F238E27FC236}">
                    <a16:creationId xmlns:a16="http://schemas.microsoft.com/office/drawing/2014/main" id="{4FC4FB35-A243-4FB2-A1B6-4AD3C825CEE6}"/>
                  </a:ext>
                </a:extLst>
              </p:cNvPr>
              <p:cNvSpPr/>
              <p:nvPr/>
            </p:nvSpPr>
            <p:spPr>
              <a:xfrm>
                <a:off x="539552" y="1849426"/>
                <a:ext cx="216024" cy="216023"/>
              </a:xfrm>
              <a:prstGeom prst="flowChartProcess">
                <a:avLst/>
              </a:prstGeom>
              <a:solidFill>
                <a:srgbClr val="7030A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32" name="正方形/長方形 31">
            <a:extLst>
              <a:ext uri="{FF2B5EF4-FFF2-40B4-BE49-F238E27FC236}">
                <a16:creationId xmlns:a16="http://schemas.microsoft.com/office/drawing/2014/main" id="{74192624-2722-4CAC-A1D7-35254646941A}"/>
              </a:ext>
            </a:extLst>
          </p:cNvPr>
          <p:cNvSpPr/>
          <p:nvPr/>
        </p:nvSpPr>
        <p:spPr>
          <a:xfrm>
            <a:off x="330380" y="3544700"/>
            <a:ext cx="3528000" cy="360362"/>
          </a:xfrm>
          <a:prstGeom prst="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募集の種類 および 募集の時期</a:t>
            </a:r>
          </a:p>
        </p:txBody>
      </p:sp>
      <p:grpSp>
        <p:nvGrpSpPr>
          <p:cNvPr id="5" name="グループ化 4">
            <a:extLst>
              <a:ext uri="{FF2B5EF4-FFF2-40B4-BE49-F238E27FC236}">
                <a16:creationId xmlns:a16="http://schemas.microsoft.com/office/drawing/2014/main" id="{07BA0762-A162-4939-AA03-66D141290C61}"/>
              </a:ext>
            </a:extLst>
          </p:cNvPr>
          <p:cNvGrpSpPr/>
          <p:nvPr/>
        </p:nvGrpSpPr>
        <p:grpSpPr>
          <a:xfrm>
            <a:off x="410782" y="3905062"/>
            <a:ext cx="8426450" cy="2340164"/>
            <a:chOff x="610046" y="3927287"/>
            <a:chExt cx="8426450" cy="2238563"/>
          </a:xfrm>
        </p:grpSpPr>
        <p:sp>
          <p:nvSpPr>
            <p:cNvPr id="11271" name="縦書きテキスト プレースホルダー 2">
              <a:extLst>
                <a:ext uri="{FF2B5EF4-FFF2-40B4-BE49-F238E27FC236}">
                  <a16:creationId xmlns:a16="http://schemas.microsoft.com/office/drawing/2014/main" id="{2C076E3D-8DFA-4371-9130-987C0F8F8A69}"/>
                </a:ext>
              </a:extLst>
            </p:cNvPr>
            <p:cNvSpPr txBox="1">
              <a:spLocks noChangeArrowheads="1"/>
            </p:cNvSpPr>
            <p:nvPr/>
          </p:nvSpPr>
          <p:spPr bwMode="auto">
            <a:xfrm>
              <a:off x="610046" y="3927287"/>
              <a:ext cx="8426450" cy="22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700" b="1"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予 約 募 集　　　</a:t>
              </a:r>
              <a:r>
                <a:rPr lang="en-US" altLang="ja-JP" sz="15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500" b="1" u="sng" spc="300" dirty="0">
                  <a:solidFill>
                    <a:srgbClr val="FF0000"/>
                  </a:solidFill>
                  <a:latin typeface="HG丸ｺﾞｼｯｸM-PRO" panose="020F0600000000000000" pitchFamily="50" charset="-128"/>
                  <a:ea typeface="HG丸ｺﾞｼｯｸM-PRO" panose="020F0600000000000000" pitchFamily="50" charset="-128"/>
                </a:rPr>
                <a:t>中学校を通じて募集</a:t>
              </a:r>
              <a:r>
                <a:rPr lang="ja-JP" altLang="en-US" sz="1400" b="1" spc="3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1400" u="sng" spc="300" dirty="0">
                <a:solidFill>
                  <a:srgbClr val="FF0000"/>
                </a:solidFill>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3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a:t>
              </a:r>
              <a:r>
                <a:rPr lang="ja-JP" altLang="en-US" sz="1500" b="1" spc="300" dirty="0">
                  <a:latin typeface="HG丸ｺﾞｼｯｸM-PRO" panose="020F0600000000000000" pitchFamily="50" charset="-128"/>
                  <a:ea typeface="HG丸ｺﾞｼｯｸM-PRO" panose="020F0600000000000000" pitchFamily="50" charset="-128"/>
                </a:rPr>
                <a:t>募集時期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b="1" spc="100" dirty="0">
                  <a:latin typeface="HG丸ｺﾞｼｯｸM-PRO" panose="020F0600000000000000" pitchFamily="50" charset="-128"/>
                  <a:ea typeface="HG丸ｺﾞｼｯｸM-PRO" panose="020F0600000000000000" pitchFamily="50" charset="-128"/>
                </a:rPr>
                <a:t>中学３年生の秋頃</a:t>
              </a:r>
              <a:r>
                <a:rPr lang="ja-JP" altLang="en-US" sz="1500" b="1" dirty="0">
                  <a:latin typeface="HG丸ｺﾞｼｯｸM-PRO" panose="020F0600000000000000" pitchFamily="50" charset="-128"/>
                  <a:ea typeface="HG丸ｺﾞｼｯｸM-PRO" panose="020F0600000000000000" pitchFamily="50" charset="-128"/>
                </a:rPr>
                <a:t>（９月上旬 ～ １０月上旬）</a:t>
              </a:r>
              <a:endParaRPr lang="en-US" altLang="ja-JP" sz="1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在 学 募 集　　　</a:t>
              </a:r>
              <a:r>
                <a:rPr lang="en-US" altLang="ja-JP" sz="1400" b="1" u="sng" dirty="0">
                  <a:latin typeface="HG丸ｺﾞｼｯｸM-PRO" panose="020F0600000000000000" pitchFamily="50" charset="-128"/>
                  <a:ea typeface="HG丸ｺﾞｼｯｸM-PRO" panose="020F0600000000000000" pitchFamily="50" charset="-128"/>
                </a:rPr>
                <a:t>※ </a:t>
              </a:r>
              <a:r>
                <a:rPr lang="ja-JP" altLang="en-US" sz="1400" b="1" u="sng" spc="300" dirty="0">
                  <a:latin typeface="HG丸ｺﾞｼｯｸM-PRO" panose="020F0600000000000000" pitchFamily="50" charset="-128"/>
                  <a:ea typeface="HG丸ｺﾞｼｯｸM-PRO" panose="020F0600000000000000" pitchFamily="50" charset="-128"/>
                </a:rPr>
                <a:t>高校等を通じて募集</a:t>
              </a:r>
              <a:r>
                <a:rPr lang="ja-JP" altLang="en-US" sz="1400" b="1" spc="300" dirty="0">
                  <a:latin typeface="HG丸ｺﾞｼｯｸM-PRO" panose="020F0600000000000000" pitchFamily="50" charset="-128"/>
                  <a:ea typeface="HG丸ｺﾞｼｯｸM-PRO" panose="020F0600000000000000" pitchFamily="50" charset="-128"/>
                </a:rPr>
                <a:t>　　</a:t>
              </a:r>
              <a:endParaRPr lang="en-US" altLang="ja-JP" sz="1400" u="sng" spc="3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3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700" dirty="0">
                  <a:latin typeface="HG丸ｺﾞｼｯｸM-PRO" panose="020F0600000000000000" pitchFamily="50" charset="-128"/>
                  <a:ea typeface="HG丸ｺﾞｼｯｸM-PRO" panose="020F0600000000000000" pitchFamily="50" charset="-128"/>
                </a:rPr>
                <a:t>　　</a:t>
              </a:r>
              <a:r>
                <a:rPr lang="ja-JP" altLang="en-US" sz="1500" b="1" dirty="0">
                  <a:latin typeface="HG丸ｺﾞｼｯｸM-PRO" panose="020F0600000000000000" pitchFamily="50" charset="-128"/>
                  <a:ea typeface="HG丸ｺﾞｼｯｸM-PRO" panose="020F0600000000000000" pitchFamily="50" charset="-128"/>
                </a:rPr>
                <a:t>・</a:t>
              </a:r>
              <a:r>
                <a:rPr lang="ja-JP" altLang="en-US" sz="1500" b="1" spc="300" dirty="0">
                  <a:latin typeface="HG丸ｺﾞｼｯｸM-PRO" panose="020F0600000000000000" pitchFamily="50" charset="-128"/>
                  <a:ea typeface="HG丸ｺﾞｼｯｸM-PRO" panose="020F0600000000000000" pitchFamily="50" charset="-128"/>
                </a:rPr>
                <a:t>募集時期 </a:t>
              </a:r>
              <a:r>
                <a:rPr lang="ja-JP" altLang="en-US" sz="1500" b="1" dirty="0">
                  <a:latin typeface="HG丸ｺﾞｼｯｸM-PRO" panose="020F0600000000000000" pitchFamily="50" charset="-128"/>
                  <a:ea typeface="HG丸ｺﾞｼｯｸM-PRO" panose="020F0600000000000000" pitchFamily="50" charset="-128"/>
                </a:rPr>
                <a:t>： </a:t>
              </a:r>
              <a:r>
                <a:rPr lang="ja-JP" altLang="en-US" sz="1500" b="1" spc="100" dirty="0">
                  <a:latin typeface="HG丸ｺﾞｼｯｸM-PRO" panose="020F0600000000000000" pitchFamily="50" charset="-128"/>
                  <a:ea typeface="HG丸ｺﾞｼｯｸM-PRO" panose="020F0600000000000000" pitchFamily="50" charset="-128"/>
                </a:rPr>
                <a:t>高校在学中の春</a:t>
              </a:r>
              <a:r>
                <a:rPr lang="ja-JP" altLang="en-US" sz="1500" b="1" dirty="0">
                  <a:latin typeface="HG丸ｺﾞｼｯｸM-PRO" panose="020F0600000000000000" pitchFamily="50" charset="-128"/>
                  <a:ea typeface="HG丸ｺﾞｼｯｸM-PRO" panose="020F0600000000000000" pitchFamily="50" charset="-128"/>
                </a:rPr>
                <a:t>（４月中旬 ～ ５月上旬）</a:t>
              </a:r>
              <a:endParaRPr lang="en-US" altLang="ja-JP" sz="15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41" name="グループ化 40">
              <a:extLst>
                <a:ext uri="{FF2B5EF4-FFF2-40B4-BE49-F238E27FC236}">
                  <a16:creationId xmlns:a16="http://schemas.microsoft.com/office/drawing/2014/main" id="{1E075A2A-92FB-427F-AEBA-ACA633255211}"/>
                </a:ext>
              </a:extLst>
            </p:cNvPr>
            <p:cNvGrpSpPr/>
            <p:nvPr/>
          </p:nvGrpSpPr>
          <p:grpSpPr>
            <a:xfrm>
              <a:off x="898897" y="4020762"/>
              <a:ext cx="1332000" cy="216023"/>
              <a:chOff x="538857" y="1476341"/>
              <a:chExt cx="1332000" cy="216023"/>
            </a:xfrm>
            <a:solidFill>
              <a:schemeClr val="tx2">
                <a:lumMod val="60000"/>
                <a:lumOff val="40000"/>
              </a:schemeClr>
            </a:solidFill>
          </p:grpSpPr>
          <p:cxnSp>
            <p:nvCxnSpPr>
              <p:cNvPr id="42" name="直線コネクタ 41">
                <a:extLst>
                  <a:ext uri="{FF2B5EF4-FFF2-40B4-BE49-F238E27FC236}">
                    <a16:creationId xmlns:a16="http://schemas.microsoft.com/office/drawing/2014/main" id="{06F57CC8-CE0B-4493-8AB8-3244CE618EC7}"/>
                  </a:ext>
                </a:extLst>
              </p:cNvPr>
              <p:cNvCxnSpPr>
                <a:cxnSpLocks/>
              </p:cNvCxnSpPr>
              <p:nvPr/>
            </p:nvCxnSpPr>
            <p:spPr>
              <a:xfrm>
                <a:off x="538857" y="1692364"/>
                <a:ext cx="1332000" cy="0"/>
              </a:xfrm>
              <a:prstGeom prst="line">
                <a:avLst/>
              </a:prstGeom>
              <a:grpFill/>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3" name="フローチャート: 処理 42">
                <a:extLst>
                  <a:ext uri="{FF2B5EF4-FFF2-40B4-BE49-F238E27FC236}">
                    <a16:creationId xmlns:a16="http://schemas.microsoft.com/office/drawing/2014/main" id="{C5E583E5-101D-44FF-9BF4-E0457FDF90BE}"/>
                  </a:ext>
                </a:extLst>
              </p:cNvPr>
              <p:cNvSpPr/>
              <p:nvPr/>
            </p:nvSpPr>
            <p:spPr>
              <a:xfrm>
                <a:off x="538857" y="1476341"/>
                <a:ext cx="216024" cy="216023"/>
              </a:xfrm>
              <a:prstGeom prst="flowChartProcess">
                <a:avLst/>
              </a:prstGeom>
              <a:solidFill>
                <a:schemeClr val="tx2">
                  <a:lumMod val="50000"/>
                </a:schemeClr>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nvGrpSpPr>
            <p:cNvPr id="44" name="グループ化 43">
              <a:extLst>
                <a:ext uri="{FF2B5EF4-FFF2-40B4-BE49-F238E27FC236}">
                  <a16:creationId xmlns:a16="http://schemas.microsoft.com/office/drawing/2014/main" id="{ABBFD1EC-36DD-432D-BB60-E6197A41C7EC}"/>
                </a:ext>
              </a:extLst>
            </p:cNvPr>
            <p:cNvGrpSpPr/>
            <p:nvPr/>
          </p:nvGrpSpPr>
          <p:grpSpPr>
            <a:xfrm>
              <a:off x="899592" y="4926628"/>
              <a:ext cx="1332000" cy="230564"/>
              <a:chOff x="539552" y="1443874"/>
              <a:chExt cx="1332000" cy="230564"/>
            </a:xfrm>
            <a:solidFill>
              <a:schemeClr val="tx2">
                <a:lumMod val="60000"/>
                <a:lumOff val="40000"/>
              </a:schemeClr>
            </a:solidFill>
          </p:grpSpPr>
          <p:cxnSp>
            <p:nvCxnSpPr>
              <p:cNvPr id="45" name="直線コネクタ 44">
                <a:extLst>
                  <a:ext uri="{FF2B5EF4-FFF2-40B4-BE49-F238E27FC236}">
                    <a16:creationId xmlns:a16="http://schemas.microsoft.com/office/drawing/2014/main" id="{00CDB907-7D9D-4C95-98DB-A313738474DF}"/>
                  </a:ext>
                </a:extLst>
              </p:cNvPr>
              <p:cNvCxnSpPr>
                <a:cxnSpLocks/>
              </p:cNvCxnSpPr>
              <p:nvPr/>
            </p:nvCxnSpPr>
            <p:spPr>
              <a:xfrm>
                <a:off x="539552" y="1674438"/>
                <a:ext cx="1332000" cy="0"/>
              </a:xfrm>
              <a:prstGeom prst="line">
                <a:avLst/>
              </a:prstGeom>
              <a:grpFill/>
              <a:ln w="317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6" name="フローチャート: 処理 45">
                <a:extLst>
                  <a:ext uri="{FF2B5EF4-FFF2-40B4-BE49-F238E27FC236}">
                    <a16:creationId xmlns:a16="http://schemas.microsoft.com/office/drawing/2014/main" id="{8EE15D44-2365-4681-AEDE-2B8A4AAEF81E}"/>
                  </a:ext>
                </a:extLst>
              </p:cNvPr>
              <p:cNvSpPr/>
              <p:nvPr/>
            </p:nvSpPr>
            <p:spPr>
              <a:xfrm>
                <a:off x="539552" y="1443874"/>
                <a:ext cx="216024" cy="216023"/>
              </a:xfrm>
              <a:prstGeom prst="flowChartProcess">
                <a:avLst/>
              </a:prstGeom>
              <a:solidFill>
                <a:schemeClr val="tx2">
                  <a:lumMod val="50000"/>
                </a:schemeClr>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grpSp>
        <p:nvGrpSpPr>
          <p:cNvPr id="11274" name="グループ化 7">
            <a:extLst>
              <a:ext uri="{FF2B5EF4-FFF2-40B4-BE49-F238E27FC236}">
                <a16:creationId xmlns:a16="http://schemas.microsoft.com/office/drawing/2014/main" id="{784EB67D-2E86-4E39-8B25-315DC070CA75}"/>
              </a:ext>
            </a:extLst>
          </p:cNvPr>
          <p:cNvGrpSpPr>
            <a:grpSpLocks/>
          </p:cNvGrpSpPr>
          <p:nvPr/>
        </p:nvGrpSpPr>
        <p:grpSpPr bwMode="auto">
          <a:xfrm>
            <a:off x="0" y="3175"/>
            <a:ext cx="9144000" cy="6738938"/>
            <a:chOff x="-1" y="0"/>
            <a:chExt cx="9144001" cy="6737471"/>
          </a:xfrm>
        </p:grpSpPr>
        <p:grpSp>
          <p:nvGrpSpPr>
            <p:cNvPr id="11276" name="グループ化 15">
              <a:extLst>
                <a:ext uri="{FF2B5EF4-FFF2-40B4-BE49-F238E27FC236}">
                  <a16:creationId xmlns:a16="http://schemas.microsoft.com/office/drawing/2014/main" id="{08E9A95F-994D-46DA-AD1B-53FF31C66428}"/>
                </a:ext>
              </a:extLst>
            </p:cNvPr>
            <p:cNvGrpSpPr>
              <a:grpSpLocks/>
            </p:cNvGrpSpPr>
            <p:nvPr/>
          </p:nvGrpSpPr>
          <p:grpSpPr bwMode="auto">
            <a:xfrm>
              <a:off x="-1" y="0"/>
              <a:ext cx="9144001" cy="6737471"/>
              <a:chOff x="-1" y="0"/>
              <a:chExt cx="9144001" cy="6737471"/>
            </a:xfrm>
          </p:grpSpPr>
          <p:grpSp>
            <p:nvGrpSpPr>
              <p:cNvPr id="11278" name="グループ化 17">
                <a:extLst>
                  <a:ext uri="{FF2B5EF4-FFF2-40B4-BE49-F238E27FC236}">
                    <a16:creationId xmlns:a16="http://schemas.microsoft.com/office/drawing/2014/main" id="{FB9BC773-32FA-4FE4-B8F5-6E388B81B17A}"/>
                  </a:ext>
                </a:extLst>
              </p:cNvPr>
              <p:cNvGrpSpPr>
                <a:grpSpLocks/>
              </p:cNvGrpSpPr>
              <p:nvPr/>
            </p:nvGrpSpPr>
            <p:grpSpPr bwMode="auto">
              <a:xfrm>
                <a:off x="-1" y="0"/>
                <a:ext cx="9144001" cy="584680"/>
                <a:chOff x="-1" y="0"/>
                <a:chExt cx="9144001" cy="584680"/>
              </a:xfrm>
            </p:grpSpPr>
            <p:pic>
              <p:nvPicPr>
                <p:cNvPr id="11282" name="図 24">
                  <a:extLst>
                    <a:ext uri="{FF2B5EF4-FFF2-40B4-BE49-F238E27FC236}">
                      <a16:creationId xmlns:a16="http://schemas.microsoft.com/office/drawing/2014/main" id="{B192BAFD-EAA6-4FD1-9690-2E1E4323833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6F372EC9-9CE9-4B17-8EE4-2F8BB89C1662}"/>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61F79CC7-4290-4131-AA73-3F3B102BCC0A}"/>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CF8A2A2B-B895-4276-86F7-4306D3768303}"/>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奨学金貸付事業の概要</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1279" name="グループ化 18">
                <a:extLst>
                  <a:ext uri="{FF2B5EF4-FFF2-40B4-BE49-F238E27FC236}">
                    <a16:creationId xmlns:a16="http://schemas.microsoft.com/office/drawing/2014/main" id="{038B6F4D-50B7-4AD7-9EBA-239C74BD9501}"/>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497CD4D7-BE32-4AED-9B1A-7905DF2480A1}"/>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12768431-0F03-425A-B801-E43BD1505F92}"/>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47" name="正方形/長方形 46">
              <a:extLst>
                <a:ext uri="{FF2B5EF4-FFF2-40B4-BE49-F238E27FC236}">
                  <a16:creationId xmlns:a16="http://schemas.microsoft.com/office/drawing/2014/main" id="{AAF421A4-3641-40C4-B568-81F1FB9881AD}"/>
                </a:ext>
              </a:extLst>
            </p:cNvPr>
            <p:cNvSpPr/>
            <p:nvPr/>
          </p:nvSpPr>
          <p:spPr>
            <a:xfrm>
              <a:off x="8748713" y="6308939"/>
              <a:ext cx="368300" cy="3142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ja-JP" altLang="en-US" sz="1600" b="1" dirty="0">
                  <a:solidFill>
                    <a:schemeClr val="tx1"/>
                  </a:solidFill>
                  <a:latin typeface="HG丸ｺﾞｼｯｸM-PRO" panose="020F0600000000000000" pitchFamily="50" charset="-128"/>
                  <a:ea typeface="HG丸ｺﾞｼｯｸM-PRO" panose="020F0600000000000000" pitchFamily="50" charset="-128"/>
                </a:rPr>
                <a:t>２</a:t>
              </a:r>
            </a:p>
          </p:txBody>
        </p:sp>
      </p:grpSp>
      <p:sp>
        <p:nvSpPr>
          <p:cNvPr id="2" name="テキスト ボックス 1">
            <a:extLst>
              <a:ext uri="{FF2B5EF4-FFF2-40B4-BE49-F238E27FC236}">
                <a16:creationId xmlns:a16="http://schemas.microsoft.com/office/drawing/2014/main" id="{8926D633-4FC0-48FB-A223-828ED3B1EFED}"/>
              </a:ext>
            </a:extLst>
          </p:cNvPr>
          <p:cNvSpPr txBox="1"/>
          <p:nvPr/>
        </p:nvSpPr>
        <p:spPr>
          <a:xfrm>
            <a:off x="2626742" y="765175"/>
            <a:ext cx="3240087" cy="368300"/>
          </a:xfrm>
          <a:prstGeom prst="rect">
            <a:avLst/>
          </a:prstGeom>
          <a:noFill/>
        </p:spPr>
        <p:txBody>
          <a:bodyPr>
            <a:spAutoFit/>
          </a:bodyPr>
          <a:lstStyle/>
          <a:p>
            <a:pPr eaLnBrk="1" fontAlgn="auto" hangingPunct="1">
              <a:spcBef>
                <a:spcPts val="0"/>
              </a:spcBef>
              <a:spcAft>
                <a:spcPts val="0"/>
              </a:spcAft>
              <a:defRPr/>
            </a:pPr>
            <a:r>
              <a:rPr lang="ja-JP" altLang="en-US"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 無利子の貸付です ～</a:t>
            </a:r>
          </a:p>
        </p:txBody>
      </p:sp>
      <p:sp>
        <p:nvSpPr>
          <p:cNvPr id="33" name="テキスト ボックス 32">
            <a:extLst>
              <a:ext uri="{FF2B5EF4-FFF2-40B4-BE49-F238E27FC236}">
                <a16:creationId xmlns:a16="http://schemas.microsoft.com/office/drawing/2014/main" id="{C79883EE-8828-47E7-9EEC-6C33D60F5607}"/>
              </a:ext>
            </a:extLst>
          </p:cNvPr>
          <p:cNvSpPr txBox="1"/>
          <p:nvPr/>
        </p:nvSpPr>
        <p:spPr>
          <a:xfrm>
            <a:off x="5724128" y="3927287"/>
            <a:ext cx="2664296" cy="338554"/>
          </a:xfrm>
          <a:prstGeom prst="rect">
            <a:avLst/>
          </a:prstGeom>
          <a:noFill/>
        </p:spPr>
        <p:txBody>
          <a:bodyPr wrap="square">
            <a:spAutoFit/>
          </a:bodyPr>
          <a:lstStyle/>
          <a:p>
            <a:pPr algn="ctr" eaLnBrk="1" fontAlgn="auto" hangingPunct="1">
              <a:spcBef>
                <a:spcPts val="0"/>
              </a:spcBef>
              <a:spcAft>
                <a:spcPts val="0"/>
              </a:spcAft>
              <a:defRPr/>
            </a:pPr>
            <a:r>
              <a:rPr lang="ja-JP" altLang="en-US" sz="1600" b="1" u="sng" spc="30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今回の募集です。</a:t>
            </a:r>
          </a:p>
        </p:txBody>
      </p:sp>
      <p:sp>
        <p:nvSpPr>
          <p:cNvPr id="34" name="矢印: 左 33">
            <a:extLst>
              <a:ext uri="{FF2B5EF4-FFF2-40B4-BE49-F238E27FC236}">
                <a16:creationId xmlns:a16="http://schemas.microsoft.com/office/drawing/2014/main" id="{673A1D09-3D7A-4F89-8542-889A50A22C63}"/>
              </a:ext>
            </a:extLst>
          </p:cNvPr>
          <p:cNvSpPr/>
          <p:nvPr/>
        </p:nvSpPr>
        <p:spPr>
          <a:xfrm>
            <a:off x="5270071" y="3992854"/>
            <a:ext cx="512916" cy="229323"/>
          </a:xfrm>
          <a:prstGeom prst="leftArrow">
            <a:avLst/>
          </a:prstGeom>
          <a:solidFill>
            <a:srgbClr val="FF000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8" name="正方形/長方形 7">
            <a:extLst>
              <a:ext uri="{FF2B5EF4-FFF2-40B4-BE49-F238E27FC236}">
                <a16:creationId xmlns:a16="http://schemas.microsoft.com/office/drawing/2014/main" id="{6AAEC0C9-DEAA-D964-8373-54D1CA65B960}"/>
              </a:ext>
            </a:extLst>
          </p:cNvPr>
          <p:cNvSpPr/>
          <p:nvPr/>
        </p:nvSpPr>
        <p:spPr>
          <a:xfrm>
            <a:off x="1104508" y="5692092"/>
            <a:ext cx="7160666" cy="708849"/>
          </a:xfrm>
          <a:prstGeom prst="rect">
            <a:avLst/>
          </a:prstGeom>
          <a:noFill/>
          <a:ln w="476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tx1"/>
                </a:solidFill>
              </a:rPr>
              <a:t>奨学金は貸付金です！卒業後は必ず返還しなければなりません。</a:t>
            </a:r>
            <a:endParaRPr kumimoji="1" lang="en-US" altLang="ja-JP" sz="1600" b="1" dirty="0">
              <a:solidFill>
                <a:schemeClr val="tx1"/>
              </a:solidFill>
            </a:endParaRPr>
          </a:p>
          <a:p>
            <a:pPr algn="ctr"/>
            <a:r>
              <a:rPr lang="ja-JP" altLang="en-US" sz="1600" b="1" dirty="0">
                <a:solidFill>
                  <a:schemeClr val="tx1"/>
                </a:solidFill>
              </a:rPr>
              <a:t>返還したお金は後輩のための奨学金になります。確実に返還してください。</a:t>
            </a:r>
            <a:endParaRPr kumimoji="1" lang="ja-JP" altLang="en-US" sz="1600" b="1"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54">
            <a:extLst>
              <a:ext uri="{FF2B5EF4-FFF2-40B4-BE49-F238E27FC236}">
                <a16:creationId xmlns:a16="http://schemas.microsoft.com/office/drawing/2014/main" id="{1C043679-F70C-4D3B-22D9-EAB84C6283E1}"/>
              </a:ext>
            </a:extLst>
          </p:cNvPr>
          <p:cNvGrpSpPr>
            <a:grpSpLocks/>
          </p:cNvGrpSpPr>
          <p:nvPr/>
        </p:nvGrpSpPr>
        <p:grpSpPr bwMode="auto">
          <a:xfrm>
            <a:off x="0" y="3175"/>
            <a:ext cx="9144000" cy="6738938"/>
            <a:chOff x="-1" y="0"/>
            <a:chExt cx="9144001" cy="6737471"/>
          </a:xfrm>
        </p:grpSpPr>
        <p:grpSp>
          <p:nvGrpSpPr>
            <p:cNvPr id="7" name="グループ化 56">
              <a:extLst>
                <a:ext uri="{FF2B5EF4-FFF2-40B4-BE49-F238E27FC236}">
                  <a16:creationId xmlns:a16="http://schemas.microsoft.com/office/drawing/2014/main" id="{887E607B-8628-36C0-9C46-F9C19C689AE2}"/>
                </a:ext>
              </a:extLst>
            </p:cNvPr>
            <p:cNvGrpSpPr>
              <a:grpSpLocks/>
            </p:cNvGrpSpPr>
            <p:nvPr/>
          </p:nvGrpSpPr>
          <p:grpSpPr bwMode="auto">
            <a:xfrm>
              <a:off x="-1" y="0"/>
              <a:ext cx="9144001" cy="584680"/>
              <a:chOff x="-1" y="0"/>
              <a:chExt cx="9144001" cy="584680"/>
            </a:xfrm>
          </p:grpSpPr>
          <p:pic>
            <p:nvPicPr>
              <p:cNvPr id="11" name="図 60">
                <a:extLst>
                  <a:ext uri="{FF2B5EF4-FFF2-40B4-BE49-F238E27FC236}">
                    <a16:creationId xmlns:a16="http://schemas.microsoft.com/office/drawing/2014/main" id="{4DE83EE9-FA95-66F4-2928-C3E25C9F6BB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BF5AB2F-0A02-8EBA-455C-F4566669ADA4}"/>
                  </a:ext>
                </a:extLst>
              </p:cNvPr>
              <p:cNvSpPr/>
              <p:nvPr/>
            </p:nvSpPr>
            <p:spPr>
              <a:xfrm>
                <a:off x="-1" y="503129"/>
                <a:ext cx="9144001" cy="44440"/>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3" name="正方形/長方形 12">
                <a:extLst>
                  <a:ext uri="{FF2B5EF4-FFF2-40B4-BE49-F238E27FC236}">
                    <a16:creationId xmlns:a16="http://schemas.microsoft.com/office/drawing/2014/main" id="{43F78FDF-1A1F-8728-3C1F-18E801F05ECD}"/>
                  </a:ext>
                </a:extLst>
              </p:cNvPr>
              <p:cNvSpPr/>
              <p:nvPr/>
            </p:nvSpPr>
            <p:spPr>
              <a:xfrm>
                <a:off x="-1" y="547569"/>
                <a:ext cx="9144001" cy="36504"/>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4" name="正方形/長方形 13">
                <a:extLst>
                  <a:ext uri="{FF2B5EF4-FFF2-40B4-BE49-F238E27FC236}">
                    <a16:creationId xmlns:a16="http://schemas.microsoft.com/office/drawing/2014/main" id="{7682CCD5-0C19-4D5E-11F2-C9E4FAF9A049}"/>
                  </a:ext>
                </a:extLst>
              </p:cNvPr>
              <p:cNvSpPr/>
              <p:nvPr/>
            </p:nvSpPr>
            <p:spPr>
              <a:xfrm>
                <a:off x="-1" y="0"/>
                <a:ext cx="6948489" cy="53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57">
              <a:extLst>
                <a:ext uri="{FF2B5EF4-FFF2-40B4-BE49-F238E27FC236}">
                  <a16:creationId xmlns:a16="http://schemas.microsoft.com/office/drawing/2014/main" id="{D3DCFB5D-962B-2A85-2DA5-318F8135E613}"/>
                </a:ext>
              </a:extLst>
            </p:cNvPr>
            <p:cNvGrpSpPr>
              <a:grpSpLocks/>
            </p:cNvGrpSpPr>
            <p:nvPr/>
          </p:nvGrpSpPr>
          <p:grpSpPr bwMode="auto">
            <a:xfrm>
              <a:off x="0" y="6669360"/>
              <a:ext cx="9144000" cy="68111"/>
              <a:chOff x="0" y="6669360"/>
              <a:chExt cx="9144000" cy="68111"/>
            </a:xfrm>
          </p:grpSpPr>
          <p:sp>
            <p:nvSpPr>
              <p:cNvPr id="9" name="正方形/長方形 8">
                <a:extLst>
                  <a:ext uri="{FF2B5EF4-FFF2-40B4-BE49-F238E27FC236}">
                    <a16:creationId xmlns:a16="http://schemas.microsoft.com/office/drawing/2014/main" id="{3A4BD8A5-CB64-3B32-B9A3-B2407B686208}"/>
                  </a:ext>
                </a:extLst>
              </p:cNvPr>
              <p:cNvSpPr/>
              <p:nvPr/>
            </p:nvSpPr>
            <p:spPr>
              <a:xfrm>
                <a:off x="-1" y="6669223"/>
                <a:ext cx="9144001" cy="36505"/>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0" name="正方形/長方形 9">
                <a:extLst>
                  <a:ext uri="{FF2B5EF4-FFF2-40B4-BE49-F238E27FC236}">
                    <a16:creationId xmlns:a16="http://schemas.microsoft.com/office/drawing/2014/main" id="{BE430417-99C6-239B-36C4-FC4532C01C79}"/>
                  </a:ext>
                </a:extLst>
              </p:cNvPr>
              <p:cNvSpPr/>
              <p:nvPr/>
            </p:nvSpPr>
            <p:spPr>
              <a:xfrm>
                <a:off x="-1" y="6691443"/>
                <a:ext cx="9144001" cy="4602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15" name="正方形/長方形 14">
            <a:extLst>
              <a:ext uri="{FF2B5EF4-FFF2-40B4-BE49-F238E27FC236}">
                <a16:creationId xmlns:a16="http://schemas.microsoft.com/office/drawing/2014/main" id="{BE00107A-48DC-E490-D163-F43D26A5B121}"/>
              </a:ext>
            </a:extLst>
          </p:cNvPr>
          <p:cNvSpPr/>
          <p:nvPr/>
        </p:nvSpPr>
        <p:spPr>
          <a:xfrm>
            <a:off x="683568" y="3128801"/>
            <a:ext cx="7992888" cy="899591"/>
          </a:xfrm>
          <a:prstGeom prst="rect">
            <a:avLst/>
          </a:prstGeom>
          <a:noFill/>
          <a:ln w="635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dirty="0">
                <a:solidFill>
                  <a:schemeClr val="tx1"/>
                </a:solidFill>
              </a:rPr>
              <a:t>★★★大阪府育英会のお知らせや最新情報は、ホームページをご覧ください★★★</a:t>
            </a:r>
          </a:p>
        </p:txBody>
      </p:sp>
      <p:sp>
        <p:nvSpPr>
          <p:cNvPr id="16" name="角丸四角形 7">
            <a:extLst>
              <a:ext uri="{FF2B5EF4-FFF2-40B4-BE49-F238E27FC236}">
                <a16:creationId xmlns:a16="http://schemas.microsoft.com/office/drawing/2014/main" id="{23EBAB41-6590-490C-A6BE-58A861C98EA5}"/>
              </a:ext>
            </a:extLst>
          </p:cNvPr>
          <p:cNvSpPr/>
          <p:nvPr/>
        </p:nvSpPr>
        <p:spPr>
          <a:xfrm>
            <a:off x="611560" y="4687484"/>
            <a:ext cx="8064896" cy="1439607"/>
          </a:xfrm>
          <a:prstGeom prst="roundRect">
            <a:avLst>
              <a:gd name="adj" fmla="val 10284"/>
            </a:avLst>
          </a:prstGeom>
          <a:noFill/>
          <a:ln w="34925" cap="flat" cmpd="sng" algn="ctr">
            <a:solidFill>
              <a:schemeClr val="tx1"/>
            </a:solidFill>
            <a:prstDash val="solid"/>
            <a:miter lim="800000"/>
          </a:ln>
          <a:effectLst/>
        </p:spPr>
        <p:txBody>
          <a:bodyPr tIns="0" bIns="252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chemeClr val="accent1"/>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1"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1" i="0" u="sng" strike="noStrike" kern="0" cap="none" spc="0" normalizeH="0" baseline="0" noProof="0" dirty="0">
                <a:ln>
                  <a:noFill/>
                </a:ln>
                <a:effectLst/>
                <a:uLnTx/>
                <a:uFillTx/>
                <a:latin typeface="HGP創英角ﾎﾟｯﾌﾟ体" panose="040B0A00000000000000" pitchFamily="50" charset="-128"/>
                <a:ea typeface="HGP創英角ﾎﾟｯﾌﾟ体" panose="040B0A00000000000000" pitchFamily="50" charset="-128"/>
                <a:cs typeface="+mn-cs"/>
              </a:rPr>
              <a:t>奨学金の返還支援制度（代理返還制度）を導入しました</a:t>
            </a:r>
            <a:r>
              <a:rPr kumimoji="1" lang="en-US" altLang="ja-JP" sz="2000" b="1" i="0" u="sng" strike="noStrike" kern="0" cap="none" spc="0" normalizeH="0" baseline="0" noProof="0" dirty="0">
                <a:ln>
                  <a:noFill/>
                </a:ln>
                <a:effectLst/>
                <a:uLnTx/>
                <a:uFillTx/>
                <a:latin typeface="HGP創英角ﾎﾟｯﾌﾟ体" panose="040B0A00000000000000" pitchFamily="50" charset="-128"/>
                <a:ea typeface="HGP創英角ﾎﾟｯﾌﾟ体" panose="040B0A00000000000000" pitchFamily="50" charset="-128"/>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2000" b="1" i="0" u="sng" strike="noStrike" kern="0" cap="none" spc="0" normalizeH="0" baseline="0" noProof="0" dirty="0">
              <a:ln>
                <a:noFill/>
              </a:ln>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1" i="0" u="none" strike="noStrike" kern="0" cap="none" spc="0" normalizeH="0" baseline="0" noProof="0" dirty="0">
                <a:ln>
                  <a:noFill/>
                </a:ln>
                <a:effectLst/>
                <a:uLnTx/>
                <a:uFillTx/>
                <a:latin typeface="HGP創英角ﾎﾟｯﾌﾟ体" panose="040B0A00000000000000" pitchFamily="50" charset="-128"/>
                <a:ea typeface="HGP創英角ﾎﾟｯﾌﾟ体" panose="040B0A00000000000000" pitchFamily="50" charset="-128"/>
                <a:cs typeface="+mn-cs"/>
              </a:rPr>
              <a:t>制度の概要は大阪府育英会ホームページをご覧ください！</a:t>
            </a:r>
            <a:endParaRPr kumimoji="1" lang="en-US" altLang="ja-JP" sz="2000" b="1" i="0" u="none" strike="noStrike" kern="0" cap="none" spc="0" normalizeH="0" baseline="0" noProof="0" dirty="0">
              <a:ln>
                <a:noFill/>
              </a:ln>
              <a:effectLst/>
              <a:uLnTx/>
              <a:uFillTx/>
              <a:latin typeface="HGP創英角ﾎﾟｯﾌﾟ体" panose="040B0A00000000000000" pitchFamily="50" charset="-128"/>
              <a:ea typeface="HGP創英角ﾎﾟｯﾌﾟ体" panose="040B0A00000000000000" pitchFamily="50" charset="-128"/>
              <a:cs typeface="+mn-cs"/>
            </a:endParaRPr>
          </a:p>
        </p:txBody>
      </p:sp>
      <p:pic>
        <p:nvPicPr>
          <p:cNvPr id="17" name="図 16">
            <a:extLst>
              <a:ext uri="{FF2B5EF4-FFF2-40B4-BE49-F238E27FC236}">
                <a16:creationId xmlns:a16="http://schemas.microsoft.com/office/drawing/2014/main" id="{8430855E-7253-47D2-B282-CD1E21B7D39E}"/>
              </a:ext>
            </a:extLst>
          </p:cNvPr>
          <p:cNvPicPr>
            <a:picLocks noChangeAspect="1"/>
          </p:cNvPicPr>
          <p:nvPr/>
        </p:nvPicPr>
        <p:blipFill>
          <a:blip r:embed="rId3"/>
          <a:stretch>
            <a:fillRect/>
          </a:stretch>
        </p:blipFill>
        <p:spPr>
          <a:xfrm>
            <a:off x="7965295" y="5395827"/>
            <a:ext cx="646650" cy="641542"/>
          </a:xfrm>
          <a:prstGeom prst="rect">
            <a:avLst/>
          </a:prstGeom>
          <a:ln w="19050">
            <a:noFill/>
          </a:ln>
        </p:spPr>
      </p:pic>
      <p:sp>
        <p:nvSpPr>
          <p:cNvPr id="20" name="矢印: 右 19">
            <a:extLst>
              <a:ext uri="{FF2B5EF4-FFF2-40B4-BE49-F238E27FC236}">
                <a16:creationId xmlns:a16="http://schemas.microsoft.com/office/drawing/2014/main" id="{3BF101BB-750D-C64C-E2B5-F4AF3E723FAB}"/>
              </a:ext>
            </a:extLst>
          </p:cNvPr>
          <p:cNvSpPr/>
          <p:nvPr/>
        </p:nvSpPr>
        <p:spPr>
          <a:xfrm>
            <a:off x="7548952" y="5561776"/>
            <a:ext cx="351832" cy="288032"/>
          </a:xfrm>
          <a:prstGeom prst="rightArrow">
            <a:avLst/>
          </a:prstGeom>
          <a:solidFill>
            <a:schemeClr val="tx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Tree>
    <p:extLst>
      <p:ext uri="{BB962C8B-B14F-4D97-AF65-F5344CB8AC3E}">
        <p14:creationId xmlns:p14="http://schemas.microsoft.com/office/powerpoint/2010/main" val="166231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グループ化 15">
            <a:extLst>
              <a:ext uri="{FF2B5EF4-FFF2-40B4-BE49-F238E27FC236}">
                <a16:creationId xmlns:a16="http://schemas.microsoft.com/office/drawing/2014/main" id="{61CD9669-D649-4B17-8A20-77F574B2456E}"/>
              </a:ext>
            </a:extLst>
          </p:cNvPr>
          <p:cNvGrpSpPr>
            <a:grpSpLocks/>
          </p:cNvGrpSpPr>
          <p:nvPr/>
        </p:nvGrpSpPr>
        <p:grpSpPr bwMode="auto">
          <a:xfrm>
            <a:off x="0" y="0"/>
            <a:ext cx="9144000" cy="6737350"/>
            <a:chOff x="-1" y="0"/>
            <a:chExt cx="9144001" cy="6737471"/>
          </a:xfrm>
        </p:grpSpPr>
        <p:grpSp>
          <p:nvGrpSpPr>
            <p:cNvPr id="12296" name="グループ化 17">
              <a:extLst>
                <a:ext uri="{FF2B5EF4-FFF2-40B4-BE49-F238E27FC236}">
                  <a16:creationId xmlns:a16="http://schemas.microsoft.com/office/drawing/2014/main" id="{37BAC39F-FB54-4F99-B68E-B08383C2167B}"/>
                </a:ext>
              </a:extLst>
            </p:cNvPr>
            <p:cNvGrpSpPr>
              <a:grpSpLocks/>
            </p:cNvGrpSpPr>
            <p:nvPr/>
          </p:nvGrpSpPr>
          <p:grpSpPr bwMode="auto">
            <a:xfrm>
              <a:off x="-1" y="0"/>
              <a:ext cx="9144001" cy="584680"/>
              <a:chOff x="-1" y="0"/>
              <a:chExt cx="9144001" cy="584680"/>
            </a:xfrm>
          </p:grpSpPr>
          <p:pic>
            <p:nvPicPr>
              <p:cNvPr id="12300" name="図 24">
                <a:extLst>
                  <a:ext uri="{FF2B5EF4-FFF2-40B4-BE49-F238E27FC236}">
                    <a16:creationId xmlns:a16="http://schemas.microsoft.com/office/drawing/2014/main" id="{E9835E95-9BC9-4FD8-B554-A008AE18447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7099F065-684C-4F4A-A52A-91E2CD87EAE0}"/>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7" name="正方形/長方形 26">
                <a:extLst>
                  <a:ext uri="{FF2B5EF4-FFF2-40B4-BE49-F238E27FC236}">
                    <a16:creationId xmlns:a16="http://schemas.microsoft.com/office/drawing/2014/main" id="{7560EA28-7F0B-4ADD-ADA0-291D2302BA29}"/>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31" name="正方形/長方形 30">
                <a:extLst>
                  <a:ext uri="{FF2B5EF4-FFF2-40B4-BE49-F238E27FC236}">
                    <a16:creationId xmlns:a16="http://schemas.microsoft.com/office/drawing/2014/main" id="{9AB2689B-A48E-40BE-90E4-A171D4DE4E16}"/>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予約奨学生の募集について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2297" name="グループ化 18">
              <a:extLst>
                <a:ext uri="{FF2B5EF4-FFF2-40B4-BE49-F238E27FC236}">
                  <a16:creationId xmlns:a16="http://schemas.microsoft.com/office/drawing/2014/main" id="{FEA539D4-54D3-46DC-99ED-8E88EBB055D6}"/>
                </a:ext>
              </a:extLst>
            </p:cNvPr>
            <p:cNvGrpSpPr>
              <a:grpSpLocks/>
            </p:cNvGrpSpPr>
            <p:nvPr/>
          </p:nvGrpSpPr>
          <p:grpSpPr bwMode="auto">
            <a:xfrm>
              <a:off x="0" y="6669360"/>
              <a:ext cx="9144000" cy="68111"/>
              <a:chOff x="0" y="6669360"/>
              <a:chExt cx="9144000" cy="68111"/>
            </a:xfrm>
          </p:grpSpPr>
          <p:sp>
            <p:nvSpPr>
              <p:cNvPr id="20" name="正方形/長方形 19">
                <a:extLst>
                  <a:ext uri="{FF2B5EF4-FFF2-40B4-BE49-F238E27FC236}">
                    <a16:creationId xmlns:a16="http://schemas.microsoft.com/office/drawing/2014/main" id="{22CB6163-B3C4-472E-9921-E7F2F99896F2}"/>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51B30C60-0DA6-462A-A4A4-C50C8A14257F}"/>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32" name="縦書きテキスト プレースホルダー 2">
            <a:extLst>
              <a:ext uri="{FF2B5EF4-FFF2-40B4-BE49-F238E27FC236}">
                <a16:creationId xmlns:a16="http://schemas.microsoft.com/office/drawing/2014/main" id="{6DF2CB4B-E755-4393-BAEC-325AB1D9FF44}"/>
              </a:ext>
            </a:extLst>
          </p:cNvPr>
          <p:cNvSpPr>
            <a:spLocks noGrp="1"/>
          </p:cNvSpPr>
          <p:nvPr>
            <p:ph type="body" orient="vert" idx="1"/>
          </p:nvPr>
        </p:nvSpPr>
        <p:spPr>
          <a:xfrm>
            <a:off x="238539" y="3138325"/>
            <a:ext cx="8642350" cy="2549129"/>
          </a:xfrm>
        </p:spPr>
        <p:txBody>
          <a:bodyPr vert="horz" rtlCol="0">
            <a:normAutofit/>
          </a:bodyPr>
          <a:lstStyle/>
          <a:p>
            <a:pPr marL="0" indent="0" fontAlgn="auto">
              <a:spcAft>
                <a:spcPts val="0"/>
              </a:spcAft>
              <a:buFont typeface="Arial" panose="020B0604020202020204" pitchFamily="34" charset="0"/>
              <a:buNone/>
              <a:defRPr/>
            </a:pPr>
            <a:endParaRPr lang="en-US" altLang="ja-JP" sz="4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anose="020B0604020202020204"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chemeClr val="tx2">
                    <a:lumMod val="75000"/>
                  </a:schemeClr>
                </a:solidFill>
                <a:latin typeface="HG丸ｺﾞｼｯｸM-PRO" panose="020F0600000000000000" pitchFamily="50" charset="-128"/>
                <a:ea typeface="HG丸ｺﾞｼｯｸM-PRO" panose="020F0600000000000000" pitchFamily="50" charset="-128"/>
              </a:rPr>
              <a:t>● </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高等学校等へ進学後も</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在学募集</a:t>
            </a:r>
            <a:r>
              <a:rPr lang="en-US" altLang="ja-JP" sz="16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による奨学資金の申込み機会はありますが</a:t>
            </a:r>
            <a:endParaRPr lang="en-US" altLang="ja-JP" sz="1700" dirty="0">
              <a:solidFill>
                <a:sysClr val="windowText" lastClr="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anose="020B0604020202020204" pitchFamily="34" charset="0"/>
              <a:buNone/>
              <a:defRPr/>
            </a:pP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700" b="1" u="wavyHeavy" spc="100"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入学時増額奨学資金の申込みは今回限り</a:t>
            </a:r>
            <a:r>
              <a:rPr lang="ja-JP" altLang="en-US" sz="1600" dirty="0">
                <a:solidFill>
                  <a:sysClr val="windowText" lastClr="000000"/>
                </a:solidFill>
                <a:latin typeface="HG丸ｺﾞｼｯｸM-PRO" panose="020F0600000000000000" pitchFamily="50" charset="-128"/>
                <a:ea typeface="HG丸ｺﾞｼｯｸM-PRO" panose="020F0600000000000000" pitchFamily="50" charset="-128"/>
              </a:rPr>
              <a:t>となります。</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anose="020B0604020202020204" pitchFamily="34" charset="0"/>
              <a:buNone/>
              <a:defRPr/>
            </a:pPr>
            <a:endParaRPr lang="en-US" altLang="ja-JP" sz="8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anose="020B0604020202020204"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solidFill>
                  <a:schemeClr val="tx2">
                    <a:lumMod val="75000"/>
                  </a:schemeClr>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進学に際し経済的な不安を持たれている方は、</a:t>
            </a:r>
            <a:r>
              <a:rPr lang="ja-JP" altLang="en-US" sz="1600" b="1" u="sng" dirty="0">
                <a:solidFill>
                  <a:srgbClr val="C00000"/>
                </a:solidFill>
                <a:latin typeface="HG丸ｺﾞｼｯｸM-PRO" panose="020F0600000000000000" pitchFamily="50" charset="-128"/>
                <a:ea typeface="HG丸ｺﾞｼｯｸM-PRO" panose="020F0600000000000000" pitchFamily="50" charset="-128"/>
              </a:rPr>
              <a:t>この機会に必ず申込みください。</a:t>
            </a: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anose="020B0604020202020204" pitchFamily="34" charset="0"/>
              <a:buNone/>
              <a:defRPr/>
            </a:pPr>
            <a:r>
              <a:rPr lang="ja-JP" altLang="en-US" sz="1600" dirty="0">
                <a:latin typeface="HG丸ｺﾞｼｯｸM-PRO" panose="020F0600000000000000" pitchFamily="50" charset="-128"/>
                <a:ea typeface="HG丸ｺﾞｼｯｸM-PRO" panose="020F0600000000000000" pitchFamily="50" charset="-128"/>
              </a:rPr>
              <a:t>　　  　奨学資金を借りる必要がなくなった場合は、いつでも辞退できます。</a:t>
            </a:r>
            <a:endParaRPr lang="en-US" altLang="ja-JP" sz="16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anose="020B0604020202020204" pitchFamily="34" charset="0"/>
              <a:buNone/>
              <a:defRPr/>
            </a:pPr>
            <a:r>
              <a:rPr lang="ja-JP" altLang="en-US" sz="1600" dirty="0">
                <a:latin typeface="HG丸ｺﾞｼｯｸM-PRO" panose="020F0600000000000000" pitchFamily="50" charset="-128"/>
                <a:ea typeface="HG丸ｺﾞｼｯｸM-PRO" panose="020F0600000000000000" pitchFamily="50" charset="-128"/>
              </a:rPr>
              <a:t>　　　  （借入手続き書類を提出しなければ、自動的に辞退したものとみなします。）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33" name="正方形/長方形 32">
            <a:extLst>
              <a:ext uri="{FF2B5EF4-FFF2-40B4-BE49-F238E27FC236}">
                <a16:creationId xmlns:a16="http://schemas.microsoft.com/office/drawing/2014/main" id="{212541DD-0809-4F9B-847F-257BEE7A6C9E}"/>
              </a:ext>
            </a:extLst>
          </p:cNvPr>
          <p:cNvSpPr/>
          <p:nvPr/>
        </p:nvSpPr>
        <p:spPr>
          <a:xfrm>
            <a:off x="8748713" y="6313488"/>
            <a:ext cx="368300" cy="31432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3</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1F1DBCD5-BEF4-42F9-9B0A-DC5F9A9AB54D}"/>
              </a:ext>
            </a:extLst>
          </p:cNvPr>
          <p:cNvSpPr/>
          <p:nvPr/>
        </p:nvSpPr>
        <p:spPr>
          <a:xfrm>
            <a:off x="539552" y="1514554"/>
            <a:ext cx="8064896" cy="1205334"/>
          </a:xfrm>
          <a:prstGeom prst="roundRect">
            <a:avLst>
              <a:gd name="adj" fmla="val 12450"/>
            </a:avLst>
          </a:prstGeom>
          <a:solidFill>
            <a:srgbClr val="F9FCFD"/>
          </a:solid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 anchor="ctr"/>
          <a:lstStyle/>
          <a:p>
            <a:pPr eaLnBrk="1" fontAlgn="auto" hangingPunct="1">
              <a:lnSpc>
                <a:spcPts val="2400"/>
              </a:lnSpc>
              <a:spcBef>
                <a:spcPts val="0"/>
              </a:spcBef>
              <a:spcAft>
                <a:spcPts val="0"/>
              </a:spcAft>
              <a:defRPr/>
            </a:pPr>
            <a:r>
              <a:rPr lang="ja-JP" altLang="en-US" sz="1700" dirty="0">
                <a:solidFill>
                  <a:schemeClr val="tx1"/>
                </a:solidFill>
                <a:latin typeface="HG丸ｺﾞｼｯｸM-PRO" panose="020F0600000000000000" pitchFamily="50" charset="-128"/>
                <a:ea typeface="HG丸ｺﾞｼｯｸM-PRO" panose="020F0600000000000000" pitchFamily="50" charset="-128"/>
              </a:rPr>
              <a:t> 高等学校等へ進学を希望する生徒</a:t>
            </a:r>
            <a:r>
              <a:rPr lang="en-US" altLang="ja-JP" sz="2400" baseline="30000" dirty="0">
                <a:solidFill>
                  <a:schemeClr val="tx1"/>
                </a:solidFill>
                <a:latin typeface="HG丸ｺﾞｼｯｸM-PRO" panose="020F0600000000000000" pitchFamily="50" charset="-128"/>
                <a:ea typeface="HG丸ｺﾞｼｯｸM-PRO" panose="020F0600000000000000" pitchFamily="50" charset="-128"/>
              </a:rPr>
              <a:t>(*)</a:t>
            </a:r>
            <a:r>
              <a:rPr lang="ja-JP" altLang="en-US" sz="1700" dirty="0">
                <a:solidFill>
                  <a:schemeClr val="tx1"/>
                </a:solidFill>
                <a:latin typeface="HG丸ｺﾞｼｯｸM-PRO" panose="020F0600000000000000" pitchFamily="50" charset="-128"/>
                <a:ea typeface="HG丸ｺﾞｼｯｸM-PRO" panose="020F0600000000000000" pitchFamily="50" charset="-128"/>
              </a:rPr>
              <a:t>が</a:t>
            </a:r>
            <a:r>
              <a:rPr lang="ja-JP" altLang="en-US" sz="1700" b="1" u="sng" dirty="0">
                <a:solidFill>
                  <a:schemeClr val="tx1"/>
                </a:solidFill>
                <a:latin typeface="HG丸ｺﾞｼｯｸM-PRO" panose="020F0600000000000000" pitchFamily="50" charset="-128"/>
                <a:ea typeface="HG丸ｺﾞｼｯｸM-PRO" panose="020F0600000000000000" pitchFamily="50" charset="-128"/>
              </a:rPr>
              <a:t>「進学前」に在学する中学校を通じて奨学金貸付の予約を する制度</a:t>
            </a:r>
            <a:r>
              <a:rPr lang="ja-JP" altLang="en-US" sz="1700" dirty="0">
                <a:solidFill>
                  <a:schemeClr val="tx1"/>
                </a:solidFill>
                <a:latin typeface="HG丸ｺﾞｼｯｸM-PRO" panose="020F0600000000000000" pitchFamily="50" charset="-128"/>
                <a:ea typeface="HG丸ｺﾞｼｯｸM-PRO" panose="020F0600000000000000" pitchFamily="50" charset="-128"/>
              </a:rPr>
              <a:t>です。  </a:t>
            </a:r>
            <a:endParaRPr lang="en-US" altLang="ja-JP" sz="17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400"/>
              </a:lnSpc>
              <a:spcBef>
                <a:spcPts val="0"/>
              </a:spcBef>
              <a:spcAft>
                <a:spcPts val="0"/>
              </a:spcAft>
              <a:defRPr/>
            </a:pPr>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中学３年生及び既に中学校を卒業したが高等学校等に進学していない者</a:t>
            </a:r>
            <a:endParaRPr lang="en-US" altLang="ja-JP" sz="1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27E5409A-A53A-42AB-B778-B814D7C6CD9A}"/>
              </a:ext>
            </a:extLst>
          </p:cNvPr>
          <p:cNvSpPr/>
          <p:nvPr/>
        </p:nvSpPr>
        <p:spPr>
          <a:xfrm>
            <a:off x="179512" y="688975"/>
            <a:ext cx="3456384" cy="539750"/>
          </a:xfrm>
          <a:prstGeom prst="roundRect">
            <a:avLst>
              <a:gd name="adj" fmla="val 0"/>
            </a:avLst>
          </a:prstGeom>
          <a:noFill/>
          <a:ln w="38100" cmpd="sng">
            <a:noFill/>
          </a:ln>
        </p:spPr>
        <p:style>
          <a:lnRef idx="2">
            <a:schemeClr val="accent1">
              <a:shade val="50000"/>
            </a:schemeClr>
          </a:lnRef>
          <a:fillRef idx="1">
            <a:schemeClr val="accent1"/>
          </a:fillRef>
          <a:effectRef idx="0">
            <a:schemeClr val="accent1"/>
          </a:effectRef>
          <a:fontRef idx="minor">
            <a:schemeClr val="lt1"/>
          </a:fontRef>
        </p:style>
        <p:txBody>
          <a:bodyPr tIns="36000" anchor="ctr"/>
          <a:lstStyle/>
          <a:p>
            <a:pPr algn="ctr" eaLnBrk="1" fontAlgn="auto" hangingPunct="1">
              <a:spcBef>
                <a:spcPts val="0"/>
              </a:spcBef>
              <a:spcAft>
                <a:spcPts val="0"/>
              </a:spcAft>
              <a:defRPr/>
            </a:pPr>
            <a:r>
              <a:rPr lang="ja-JP" altLang="en-US" sz="2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予約奨学生の制度とは？</a:t>
            </a:r>
            <a:endParaRPr lang="ja-JP" altLang="en-US" sz="22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縦書きテキスト プレースホルダー 2">
            <a:extLst>
              <a:ext uri="{FF2B5EF4-FFF2-40B4-BE49-F238E27FC236}">
                <a16:creationId xmlns:a16="http://schemas.microsoft.com/office/drawing/2014/main" id="{3B66FEBF-8E73-4B8A-988C-E7D650E21567}"/>
              </a:ext>
            </a:extLst>
          </p:cNvPr>
          <p:cNvSpPr txBox="1">
            <a:spLocks noChangeArrowheads="1"/>
          </p:cNvSpPr>
          <p:nvPr/>
        </p:nvSpPr>
        <p:spPr bwMode="auto">
          <a:xfrm>
            <a:off x="149920" y="1221581"/>
            <a:ext cx="8713787" cy="535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（１）令和６年４月に学校教育法による次の学校へ進学を希望する者</a:t>
            </a:r>
            <a:endParaRPr lang="en-US" altLang="ja-JP" sz="16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・高等学校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中等教育学校の後期課程及び特別支援学校の高等部を含む</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、高等専門学校</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・専修学校</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高等課程</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（ただし修業年限１年以上の学科）</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注）中等教育学校の後期課程は、「入学時増額奨学資金」の貸付対象外</a:t>
            </a:r>
            <a:r>
              <a:rPr lang="ja-JP" altLang="en-US" sz="1600" u="sng" dirty="0">
                <a:latin typeface="HG丸ｺﾞｼｯｸM-PRO" panose="020F0600000000000000" pitchFamily="50" charset="-128"/>
                <a:ea typeface="HG丸ｺﾞｼｯｸM-PRO" panose="020F0600000000000000" pitchFamily="50" charset="-128"/>
              </a:rPr>
              <a:t>です。</a:t>
            </a:r>
            <a:endParaRPr lang="en-US" altLang="ja-JP" sz="16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05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（２）</a:t>
            </a:r>
            <a:r>
              <a:rPr lang="ja-JP" altLang="en-US" sz="1600" b="1" u="sng" dirty="0">
                <a:latin typeface="HG丸ｺﾞｼｯｸM-PRO" panose="020F0600000000000000" pitchFamily="50" charset="-128"/>
                <a:ea typeface="HG丸ｺﾞｼｯｸM-PRO" panose="020F0600000000000000" pitchFamily="50" charset="-128"/>
              </a:rPr>
              <a:t>保護者（父母等）が大阪府内に住所を有すること</a:t>
            </a:r>
            <a:endParaRPr lang="en-US" altLang="ja-JP" sz="16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保護者とは、民法による親権を行う者又は未成年後見人をいい、保護者がいない場合は、</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生徒の生計を支え、かつ学資を負担する者をいいます。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保護者が外国籍の方の申込みについては、次の在留資格が必要となります。</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在留資格</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 住 者　　　　　　　　　　・日本人の配偶者等　　</a:t>
            </a:r>
            <a:endParaRPr lang="en-US" altLang="ja-JP" sz="16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　　　　　　・永住者の配偶者等  　　　　　</a:t>
            </a:r>
            <a:r>
              <a:rPr lang="ja-JP" altLang="en-US" sz="1600" u="sng" dirty="0">
                <a:latin typeface="HG丸ｺﾞｼｯｸM-PRO" panose="020F0600000000000000" pitchFamily="50" charset="-128"/>
                <a:ea typeface="HG丸ｺﾞｼｯｸM-PRO" panose="020F0600000000000000" pitchFamily="50" charset="-128"/>
              </a:rPr>
              <a:t>・定 住 者</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600" b="1" u="sng" dirty="0">
                <a:latin typeface="HG丸ｺﾞｼｯｸM-PRO" panose="020F0600000000000000" pitchFamily="50" charset="-128"/>
                <a:ea typeface="HG丸ｺﾞｼｯｸM-PRO" panose="020F0600000000000000" pitchFamily="50" charset="-128"/>
              </a:rPr>
              <a:t>　</a:t>
            </a:r>
            <a:endParaRPr lang="en-US" altLang="ja-JP" sz="1600" b="1"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400" b="1"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定住者</a:t>
            </a:r>
            <a:r>
              <a:rPr lang="ja-JP" altLang="en-US" sz="1400" dirty="0">
                <a:latin typeface="HG丸ｺﾞｼｯｸM-PRO" panose="020F0600000000000000" pitchFamily="50" charset="-128"/>
                <a:ea typeface="HG丸ｺﾞｼｯｸM-PRO" panose="020F0600000000000000" pitchFamily="50" charset="-128"/>
              </a:rPr>
              <a:t>については、将来日本に永住する意思のない方は、申込資格がありません。</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u="sng" dirty="0">
                <a:latin typeface="HG丸ｺﾞｼｯｸM-PRO" panose="020F0600000000000000" pitchFamily="50" charset="-128"/>
                <a:ea typeface="HG丸ｺﾞｼｯｸM-PRO" panose="020F0600000000000000" pitchFamily="50" charset="-128"/>
              </a:rPr>
              <a:t>永住の意思確認のため、当会所定の</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誓約書</a:t>
            </a:r>
            <a:r>
              <a:rPr lang="en-US" altLang="ja-JP" sz="1400" u="sng" dirty="0">
                <a:latin typeface="HG丸ｺﾞｼｯｸM-PRO" panose="020F0600000000000000" pitchFamily="50" charset="-128"/>
                <a:ea typeface="HG丸ｺﾞｼｯｸM-PRO" panose="020F0600000000000000" pitchFamily="50" charset="-128"/>
              </a:rPr>
              <a:t>』</a:t>
            </a:r>
            <a:r>
              <a:rPr lang="ja-JP" altLang="en-US" sz="1400" u="sng" dirty="0">
                <a:latin typeface="HG丸ｺﾞｼｯｸM-PRO" panose="020F0600000000000000" pitchFamily="50" charset="-128"/>
                <a:ea typeface="HG丸ｺﾞｼｯｸM-PRO" panose="020F0600000000000000" pitchFamily="50" charset="-128"/>
              </a:rPr>
              <a:t>の提出が必要となります。</a:t>
            </a:r>
            <a:endParaRPr lang="en-US" altLang="ja-JP" sz="1400" u="sng"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該当される場合は、「令和６年度予約奨学生募集について」に掲載している「誓約書」</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dirty="0">
                <a:latin typeface="HG丸ｺﾞｼｯｸM-PRO" panose="020F0600000000000000" pitchFamily="50" charset="-128"/>
                <a:ea typeface="HG丸ｺﾞｼｯｸM-PRO" panose="020F0600000000000000" pitchFamily="50" charset="-128"/>
              </a:rPr>
              <a:t>　　　　　　　　を添付してください。</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ja-JP" sz="14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　　　　　　なお、これ以外の在留資格（「家族滞在」・「留学」等）の場合は申込できません。</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A63EBB36-734F-4A15-95E6-2D79CF8D4C99}"/>
              </a:ext>
            </a:extLst>
          </p:cNvPr>
          <p:cNvSpPr/>
          <p:nvPr/>
        </p:nvSpPr>
        <p:spPr>
          <a:xfrm>
            <a:off x="323850" y="765175"/>
            <a:ext cx="1619250" cy="360363"/>
          </a:xfrm>
          <a:prstGeom prst="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grpSp>
        <p:nvGrpSpPr>
          <p:cNvPr id="13316" name="グループ化 10">
            <a:extLst>
              <a:ext uri="{FF2B5EF4-FFF2-40B4-BE49-F238E27FC236}">
                <a16:creationId xmlns:a16="http://schemas.microsoft.com/office/drawing/2014/main" id="{98F3E9FF-B999-4CF7-9125-559CE2804DE8}"/>
              </a:ext>
            </a:extLst>
          </p:cNvPr>
          <p:cNvGrpSpPr>
            <a:grpSpLocks/>
          </p:cNvGrpSpPr>
          <p:nvPr/>
        </p:nvGrpSpPr>
        <p:grpSpPr bwMode="auto">
          <a:xfrm>
            <a:off x="0" y="0"/>
            <a:ext cx="9144000" cy="6737350"/>
            <a:chOff x="-1" y="0"/>
            <a:chExt cx="9144001" cy="6737471"/>
          </a:xfrm>
        </p:grpSpPr>
        <p:grpSp>
          <p:nvGrpSpPr>
            <p:cNvPr id="13318" name="グループ化 12">
              <a:extLst>
                <a:ext uri="{FF2B5EF4-FFF2-40B4-BE49-F238E27FC236}">
                  <a16:creationId xmlns:a16="http://schemas.microsoft.com/office/drawing/2014/main" id="{2E959E6E-8905-4A8F-A560-09EDACF9D37D}"/>
                </a:ext>
              </a:extLst>
            </p:cNvPr>
            <p:cNvGrpSpPr>
              <a:grpSpLocks/>
            </p:cNvGrpSpPr>
            <p:nvPr/>
          </p:nvGrpSpPr>
          <p:grpSpPr bwMode="auto">
            <a:xfrm>
              <a:off x="-1" y="0"/>
              <a:ext cx="9144001" cy="584680"/>
              <a:chOff x="-1" y="0"/>
              <a:chExt cx="9144001" cy="584680"/>
            </a:xfrm>
          </p:grpSpPr>
          <p:pic>
            <p:nvPicPr>
              <p:cNvPr id="13322" name="図 18">
                <a:extLst>
                  <a:ext uri="{FF2B5EF4-FFF2-40B4-BE49-F238E27FC236}">
                    <a16:creationId xmlns:a16="http://schemas.microsoft.com/office/drawing/2014/main" id="{FD59D2C1-7241-4D12-A0D2-BE00DE43A18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FF2B5EF4-FFF2-40B4-BE49-F238E27FC236}">
                    <a16:creationId xmlns:a16="http://schemas.microsoft.com/office/drawing/2014/main" id="{98A643E2-6417-48AC-A237-A0211B724439}"/>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A7714A34-1A8A-4CFD-BDFC-DDEA5235F37D}"/>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3" name="正方形/長方形 22">
                <a:extLst>
                  <a:ext uri="{FF2B5EF4-FFF2-40B4-BE49-F238E27FC236}">
                    <a16:creationId xmlns:a16="http://schemas.microsoft.com/office/drawing/2014/main" id="{9600C248-828E-491B-9216-A7F8DB95789E}"/>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申込資格について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3319" name="グループ化 14">
              <a:extLst>
                <a:ext uri="{FF2B5EF4-FFF2-40B4-BE49-F238E27FC236}">
                  <a16:creationId xmlns:a16="http://schemas.microsoft.com/office/drawing/2014/main" id="{67F53BED-BCF3-4018-BA70-70D7DF46E1FF}"/>
                </a:ext>
              </a:extLst>
            </p:cNvPr>
            <p:cNvGrpSpPr>
              <a:grpSpLocks/>
            </p:cNvGrpSpPr>
            <p:nvPr/>
          </p:nvGrpSpPr>
          <p:grpSpPr bwMode="auto">
            <a:xfrm>
              <a:off x="0" y="6669360"/>
              <a:ext cx="9144000" cy="68111"/>
              <a:chOff x="0" y="6669360"/>
              <a:chExt cx="9144000" cy="68111"/>
            </a:xfrm>
          </p:grpSpPr>
          <p:sp>
            <p:nvSpPr>
              <p:cNvPr id="17" name="正方形/長方形 16">
                <a:extLst>
                  <a:ext uri="{FF2B5EF4-FFF2-40B4-BE49-F238E27FC236}">
                    <a16:creationId xmlns:a16="http://schemas.microsoft.com/office/drawing/2014/main" id="{FF87E88C-395A-4246-AE65-1E7194BA62F8}"/>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8" name="正方形/長方形 17">
                <a:extLst>
                  <a:ext uri="{FF2B5EF4-FFF2-40B4-BE49-F238E27FC236}">
                    <a16:creationId xmlns:a16="http://schemas.microsoft.com/office/drawing/2014/main" id="{80D59BC0-4281-4595-9BFB-C863D6C2C2D2}"/>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25" name="正方形/長方形 24">
            <a:extLst>
              <a:ext uri="{FF2B5EF4-FFF2-40B4-BE49-F238E27FC236}">
                <a16:creationId xmlns:a16="http://schemas.microsoft.com/office/drawing/2014/main" id="{B1CC5D3C-77BC-450C-B883-D8C8B7DDB656}"/>
              </a:ext>
            </a:extLst>
          </p:cNvPr>
          <p:cNvSpPr/>
          <p:nvPr/>
        </p:nvSpPr>
        <p:spPr>
          <a:xfrm>
            <a:off x="8748713" y="6313488"/>
            <a:ext cx="368300" cy="31432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4</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縦書きテキスト プレースホルダー 2">
            <a:extLst>
              <a:ext uri="{FF2B5EF4-FFF2-40B4-BE49-F238E27FC236}">
                <a16:creationId xmlns:a16="http://schemas.microsoft.com/office/drawing/2014/main" id="{78116753-E23E-4ACC-99E8-CEA0BE6DCFE2}"/>
              </a:ext>
            </a:extLst>
          </p:cNvPr>
          <p:cNvSpPr txBox="1">
            <a:spLocks/>
          </p:cNvSpPr>
          <p:nvPr/>
        </p:nvSpPr>
        <p:spPr>
          <a:xfrm>
            <a:off x="179388" y="1268413"/>
            <a:ext cx="8713787" cy="52212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（３）以下の算式により算出された</a:t>
            </a:r>
            <a:r>
              <a:rPr lang="ja-JP" altLang="en-US" sz="1600" b="1" u="sng" dirty="0">
                <a:latin typeface="HG丸ｺﾞｼｯｸM-PRO" panose="020F0600000000000000" pitchFamily="50" charset="-128"/>
                <a:ea typeface="HG丸ｺﾞｼｯｸM-PRO" panose="020F0600000000000000" pitchFamily="50" charset="-128"/>
              </a:rPr>
              <a:t>所得判定額（保護者合算）が次のとおりであること</a:t>
            </a:r>
            <a:endParaRPr lang="en-US" altLang="ja-JP" sz="1600" b="1"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7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600" b="1" dirty="0">
                <a:latin typeface="HG丸ｺﾞｼｯｸM-PRO" panose="020F0600000000000000" pitchFamily="50" charset="-128"/>
                <a:ea typeface="HG丸ｺﾞｼｯｸM-PRO" panose="020F0600000000000000" pitchFamily="50" charset="-128"/>
              </a:rPr>
              <a:t>　</a:t>
            </a:r>
            <a:r>
              <a:rPr lang="en-US" altLang="ja-JP" sz="1550" b="1" dirty="0">
                <a:latin typeface="HG丸ｺﾞｼｯｸM-PRO" panose="020F0600000000000000" pitchFamily="50" charset="-128"/>
                <a:ea typeface="HG丸ｺﾞｼｯｸM-PRO" panose="020F0600000000000000" pitchFamily="50" charset="-128"/>
              </a:rPr>
              <a:t>【</a:t>
            </a:r>
            <a:r>
              <a:rPr lang="ja-JP" altLang="en-US" sz="1550" b="1" dirty="0">
                <a:latin typeface="HG丸ｺﾞｼｯｸM-PRO" panose="020F0600000000000000" pitchFamily="50" charset="-128"/>
                <a:ea typeface="HG丸ｺﾞｼｯｸM-PRO" panose="020F0600000000000000" pitchFamily="50" charset="-128"/>
              </a:rPr>
              <a:t>算式</a:t>
            </a:r>
            <a:r>
              <a:rPr lang="en-US" altLang="ja-JP" sz="1550" b="1" dirty="0">
                <a:latin typeface="HG丸ｺﾞｼｯｸM-PRO" panose="020F0600000000000000" pitchFamily="50" charset="-128"/>
                <a:ea typeface="HG丸ｺﾞｼｯｸM-PRO" panose="020F0600000000000000" pitchFamily="50" charset="-128"/>
              </a:rPr>
              <a:t>】 </a:t>
            </a:r>
            <a:r>
              <a:rPr lang="ja-JP" altLang="en-US" sz="1550" b="1" u="sng" dirty="0">
                <a:latin typeface="HG丸ｺﾞｼｯｸM-PRO" panose="020F0600000000000000" pitchFamily="50" charset="-128"/>
                <a:ea typeface="HG丸ｺﾞｼｯｸM-PRO" panose="020F0600000000000000" pitchFamily="50" charset="-128"/>
              </a:rPr>
              <a:t>市町村民税の課税標準額 </a:t>
            </a:r>
            <a:r>
              <a:rPr lang="en-US" altLang="ja-JP" sz="1550" b="1" u="sng" dirty="0">
                <a:latin typeface="HG丸ｺﾞｼｯｸM-PRO" panose="020F0600000000000000" pitchFamily="50" charset="-128"/>
                <a:ea typeface="HG丸ｺﾞｼｯｸM-PRO" panose="020F0600000000000000" pitchFamily="50" charset="-128"/>
              </a:rPr>
              <a:t>× </a:t>
            </a:r>
            <a:r>
              <a:rPr lang="ja-JP" altLang="en-US" sz="1550" b="1" u="sng" dirty="0">
                <a:latin typeface="HG丸ｺﾞｼｯｸM-PRO" panose="020F0600000000000000" pitchFamily="50" charset="-128"/>
                <a:ea typeface="HG丸ｺﾞｼｯｸM-PRO" panose="020F0600000000000000" pitchFamily="50" charset="-128"/>
              </a:rPr>
              <a:t>６ ％ － 市町村民税の調整控除の額 ＝ 所得判定額</a:t>
            </a:r>
            <a:endParaRPr lang="en-US" altLang="ja-JP" sz="1550" b="1" u="sng"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r>
              <a:rPr lang="ja-JP" altLang="en-US" sz="1100" dirty="0">
                <a:latin typeface="HG丸ｺﾞｼｯｸM-PRO" panose="020F0600000000000000" pitchFamily="50" charset="-128"/>
                <a:ea typeface="HG丸ｺﾞｼｯｸM-PRO" panose="020F0600000000000000" pitchFamily="50" charset="-128"/>
              </a:rPr>
              <a:t>　　　　　　　　　　　　　　　　　　（政令指定都市に市民税を納税している場合は、「調整控除の額」に３／４を乗じた額）</a:t>
            </a:r>
            <a:endParaRPr lang="en-US" altLang="ja-JP" sz="11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ja-JP" altLang="en-US" sz="300" dirty="0"/>
          </a:p>
          <a:p>
            <a:pPr marL="0" indent="0" fontAlgn="auto">
              <a:spcAft>
                <a:spcPts val="0"/>
              </a:spcAft>
              <a:buFont typeface="Arial" pitchFamily="34" charset="0"/>
              <a:buNone/>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＊令和４年の収入に基づく令和５年度の課税標準額、調整控除の額です。</a:t>
            </a:r>
            <a:endParaRPr lang="en-US" altLang="ja-JP" sz="1500" dirty="0">
              <a:latin typeface="HG丸ｺﾞｼｯｸM-PRO" panose="020F0600000000000000" pitchFamily="50" charset="-128"/>
              <a:ea typeface="HG丸ｺﾞｼｯｸM-PRO" panose="020F0600000000000000" pitchFamily="50" charset="-128"/>
            </a:endParaRPr>
          </a:p>
          <a:p>
            <a:pPr marL="0" indent="0" fontAlgn="auto">
              <a:spcAft>
                <a:spcPts val="0"/>
              </a:spcAft>
              <a:buFont typeface="Arial" pitchFamily="34" charset="0"/>
              <a:buNone/>
              <a:defRPr/>
            </a:pPr>
            <a:endParaRPr lang="en-US" altLang="ja-JP" sz="160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F0265D63-B4EC-4255-B5A7-E09AA45DB8DF}"/>
              </a:ext>
            </a:extLst>
          </p:cNvPr>
          <p:cNvSpPr/>
          <p:nvPr/>
        </p:nvSpPr>
        <p:spPr>
          <a:xfrm>
            <a:off x="323850" y="765175"/>
            <a:ext cx="1619250" cy="360363"/>
          </a:xfrm>
          <a:prstGeom prst="rect">
            <a:avLst/>
          </a:prstGeom>
          <a:solidFill>
            <a:srgbClr val="002060"/>
          </a:solidFill>
          <a:ln w="34925" cmpd="thickThi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lgn="ctr" eaLnBrk="1" fontAlgn="auto" hangingPunct="1">
              <a:spcBef>
                <a:spcPts val="0"/>
              </a:spcBef>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申 込 資 格</a:t>
            </a:r>
          </a:p>
        </p:txBody>
      </p:sp>
      <p:sp>
        <p:nvSpPr>
          <p:cNvPr id="24" name="テキスト ボックス 23">
            <a:extLst>
              <a:ext uri="{FF2B5EF4-FFF2-40B4-BE49-F238E27FC236}">
                <a16:creationId xmlns:a16="http://schemas.microsoft.com/office/drawing/2014/main" id="{A76BFAEF-5CCC-4CD5-B10A-D31E49D83499}"/>
              </a:ext>
            </a:extLst>
          </p:cNvPr>
          <p:cNvSpPr txBox="1"/>
          <p:nvPr/>
        </p:nvSpPr>
        <p:spPr>
          <a:xfrm>
            <a:off x="611188" y="3933825"/>
            <a:ext cx="8101012" cy="446088"/>
          </a:xfrm>
          <a:prstGeom prst="rect">
            <a:avLst/>
          </a:prstGeom>
          <a:noFill/>
        </p:spPr>
        <p:txBody>
          <a:bodyPr>
            <a:spAutoFit/>
          </a:bodyPr>
          <a:lstStyle/>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a:t>
            </a:r>
            <a:r>
              <a:rPr lang="en-US" altLang="ja-JP" sz="1150" dirty="0">
                <a:latin typeface="HG丸ｺﾞｼｯｸM-PRO" panose="020F0600000000000000" pitchFamily="50" charset="-128"/>
                <a:ea typeface="HG丸ｺﾞｼｯｸM-PRO" panose="020F0600000000000000" pitchFamily="50" charset="-128"/>
              </a:rPr>
              <a:t>※</a:t>
            </a:r>
            <a:r>
              <a:rPr lang="ja-JP" altLang="en-US" sz="1150" dirty="0">
                <a:latin typeface="HG丸ｺﾞｼｯｸM-PRO" panose="020F0600000000000000" pitchFamily="50" charset="-128"/>
                <a:ea typeface="HG丸ｺﾞｼｯｸM-PRO" panose="020F0600000000000000" pitchFamily="50" charset="-128"/>
              </a:rPr>
              <a:t>）年収めやすは、保護者のうちどちらか一方が働き、子ども２人（１６歳以上１９歳未満１人、１６歳未満１人）</a:t>
            </a:r>
            <a:endParaRPr lang="en-US" altLang="ja-JP" sz="1150" dirty="0">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defRPr/>
            </a:pPr>
            <a:r>
              <a:rPr lang="ja-JP" altLang="en-US" sz="1150" dirty="0">
                <a:latin typeface="HG丸ｺﾞｼｯｸM-PRO" panose="020F0600000000000000" pitchFamily="50" charset="-128"/>
                <a:ea typeface="HG丸ｺﾞｼｯｸM-PRO" panose="020F0600000000000000" pitchFamily="50" charset="-128"/>
              </a:rPr>
              <a:t>　　　がいる４人世帯の場合のものです。</a:t>
            </a:r>
            <a:endParaRPr lang="en-US" altLang="ja-JP" sz="1150" dirty="0">
              <a:latin typeface="HG丸ｺﾞｼｯｸM-PRO" panose="020F0600000000000000" pitchFamily="50" charset="-128"/>
              <a:ea typeface="HG丸ｺﾞｼｯｸM-PRO" panose="020F0600000000000000" pitchFamily="50" charset="-128"/>
            </a:endParaRPr>
          </a:p>
        </p:txBody>
      </p:sp>
      <p:graphicFrame>
        <p:nvGraphicFramePr>
          <p:cNvPr id="16" name="表 2">
            <a:extLst>
              <a:ext uri="{FF2B5EF4-FFF2-40B4-BE49-F238E27FC236}">
                <a16:creationId xmlns:a16="http://schemas.microsoft.com/office/drawing/2014/main" id="{6B76EC8A-39A1-4BCB-A4B0-47D377010C74}"/>
              </a:ext>
            </a:extLst>
          </p:cNvPr>
          <p:cNvGraphicFramePr>
            <a:graphicFrameLocks noGrp="1"/>
          </p:cNvGraphicFramePr>
          <p:nvPr>
            <p:extLst>
              <p:ext uri="{D42A27DB-BD31-4B8C-83A1-F6EECF244321}">
                <p14:modId xmlns:p14="http://schemas.microsoft.com/office/powerpoint/2010/main" val="3797048913"/>
              </p:ext>
            </p:extLst>
          </p:nvPr>
        </p:nvGraphicFramePr>
        <p:xfrm>
          <a:off x="755650" y="2636838"/>
          <a:ext cx="7559675" cy="1296988"/>
        </p:xfrm>
        <a:graphic>
          <a:graphicData uri="http://schemas.openxmlformats.org/drawingml/2006/table">
            <a:tbl>
              <a:tblPr firstRow="1" bandRow="1">
                <a:tableStyleId>{10A1B5D5-9B99-4C35-A422-299274C87663}</a:tableStyleId>
              </a:tblPr>
              <a:tblGrid>
                <a:gridCol w="1944360">
                  <a:extLst>
                    <a:ext uri="{9D8B030D-6E8A-4147-A177-3AD203B41FA5}">
                      <a16:colId xmlns:a16="http://schemas.microsoft.com/office/drawing/2014/main" val="20000"/>
                    </a:ext>
                  </a:extLst>
                </a:gridCol>
                <a:gridCol w="1799923">
                  <a:extLst>
                    <a:ext uri="{9D8B030D-6E8A-4147-A177-3AD203B41FA5}">
                      <a16:colId xmlns:a16="http://schemas.microsoft.com/office/drawing/2014/main" val="20001"/>
                    </a:ext>
                  </a:extLst>
                </a:gridCol>
                <a:gridCol w="2087910">
                  <a:extLst>
                    <a:ext uri="{9D8B030D-6E8A-4147-A177-3AD203B41FA5}">
                      <a16:colId xmlns:a16="http://schemas.microsoft.com/office/drawing/2014/main" val="20002"/>
                    </a:ext>
                  </a:extLst>
                </a:gridCol>
                <a:gridCol w="1727482">
                  <a:extLst>
                    <a:ext uri="{9D8B030D-6E8A-4147-A177-3AD203B41FA5}">
                      <a16:colId xmlns:a16="http://schemas.microsoft.com/office/drawing/2014/main" val="20003"/>
                    </a:ext>
                  </a:extLst>
                </a:gridCol>
              </a:tblGrid>
              <a:tr h="324247">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奨学金区分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学校区分</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u="sng" dirty="0">
                          <a:latin typeface="HG丸ｺﾞｼｯｸM-PRO" panose="020F0600000000000000" pitchFamily="50" charset="-128"/>
                          <a:ea typeface="HG丸ｺﾞｼｯｸM-PRO" panose="020F0600000000000000" pitchFamily="50" charset="-128"/>
                        </a:rPr>
                        <a:t>所得判定額</a:t>
                      </a:r>
                    </a:p>
                  </a:txBody>
                  <a:tcPr marL="91426" marR="91426" marT="45750" marB="45750">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年収めやす</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a:txBody>
                  <a:tcPr marL="91426" marR="91426" marT="45750" marB="45750">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9CD"/>
                    </a:solidFill>
                  </a:tcPr>
                </a:tc>
                <a:extLst>
                  <a:ext uri="{0D108BD9-81ED-4DB2-BD59-A6C34878D82A}">
                    <a16:rowId xmlns:a16="http://schemas.microsoft.com/office/drawing/2014/main" val="10000"/>
                  </a:ext>
                </a:extLst>
              </a:tr>
              <a:tr h="324247">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入学時増額奨学資金</a:t>
                      </a:r>
                    </a:p>
                  </a:txBody>
                  <a:tcPr marL="91426" marR="91426" marT="45750" marB="457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国公立・私立とも</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154,500 </a:t>
                      </a:r>
                      <a:r>
                        <a:rPr kumimoji="1" lang="ja-JP" altLang="en-US" sz="1400" dirty="0">
                          <a:latin typeface="HG丸ｺﾞｼｯｸM-PRO" panose="020F0600000000000000" pitchFamily="50" charset="-128"/>
                          <a:ea typeface="HG丸ｺﾞｼｯｸM-PRO" panose="020F06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   590 </a:t>
                      </a:r>
                      <a:r>
                        <a:rPr kumimoji="1" lang="ja-JP" altLang="en-US" sz="1400" dirty="0">
                          <a:latin typeface="HG丸ｺﾞｼｯｸM-PRO" panose="020F0600000000000000" pitchFamily="50" charset="-128"/>
                          <a:ea typeface="HG丸ｺﾞｼｯｸM-PRO" panose="020F06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BF6F9"/>
                    </a:solidFill>
                  </a:tcPr>
                </a:tc>
                <a:extLst>
                  <a:ext uri="{0D108BD9-81ED-4DB2-BD59-A6C34878D82A}">
                    <a16:rowId xmlns:a16="http://schemas.microsoft.com/office/drawing/2014/main" val="10001"/>
                  </a:ext>
                </a:extLst>
              </a:tr>
              <a:tr h="324247">
                <a:tc rowSpan="2">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奨  学  資  金</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国　公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251,100 </a:t>
                      </a:r>
                      <a:r>
                        <a:rPr kumimoji="1" lang="ja-JP" altLang="en-US" sz="1400" dirty="0">
                          <a:latin typeface="HG丸ｺﾞｼｯｸM-PRO" panose="020F0600000000000000" pitchFamily="50" charset="-128"/>
                          <a:ea typeface="HG丸ｺﾞｼｯｸM-PRO" panose="020F06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   800 </a:t>
                      </a:r>
                      <a:r>
                        <a:rPr kumimoji="1" lang="ja-JP" altLang="en-US" sz="1400" dirty="0">
                          <a:latin typeface="HG丸ｺﾞｼｯｸM-PRO" panose="020F0600000000000000" pitchFamily="50" charset="-128"/>
                          <a:ea typeface="HG丸ｺﾞｼｯｸM-PRO" panose="020F06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CFEAF1"/>
                    </a:solidFill>
                  </a:tcPr>
                </a:tc>
                <a:extLst>
                  <a:ext uri="{0D108BD9-81ED-4DB2-BD59-A6C34878D82A}">
                    <a16:rowId xmlns:a16="http://schemas.microsoft.com/office/drawing/2014/main" val="10002"/>
                  </a:ext>
                </a:extLst>
              </a:tr>
              <a:tr h="324247">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私　　　立</a:t>
                      </a:r>
                    </a:p>
                  </a:txBody>
                  <a:tcPr marL="91426" marR="91426" marT="45750" marB="457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347,100 </a:t>
                      </a:r>
                      <a:r>
                        <a:rPr kumimoji="1" lang="ja-JP" altLang="en-US" sz="1400" dirty="0">
                          <a:latin typeface="HG丸ｺﾞｼｯｸM-PRO" panose="020F0600000000000000" pitchFamily="50" charset="-128"/>
                          <a:ea typeface="HG丸ｺﾞｼｯｸM-PRO" panose="020F0600000000000000" pitchFamily="50" charset="-128"/>
                        </a:rPr>
                        <a:t>円未満</a:t>
                      </a:r>
                    </a:p>
                  </a:txBody>
                  <a:tcPr marL="91426" marR="91426" marT="45750" marB="45750" anchor="ctr">
                    <a:lnL w="6350" cap="flat" cmpd="sng" algn="ctr">
                      <a:solidFill>
                        <a:schemeClr val="tx1"/>
                      </a:solidFill>
                      <a:prstDash val="solid"/>
                      <a:round/>
                      <a:headEnd type="none" w="med" len="med"/>
                      <a:tailEnd type="none" w="med" len="med"/>
                    </a:lnL>
                    <a:lnR w="9525" cap="flat" cmpd="sng" algn="ctr">
                      <a:solidFill>
                        <a:srgbClr val="002060"/>
                      </a:solidFill>
                      <a:prstDash val="sysDot"/>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tc>
                  <a:txBody>
                    <a:bodyPr/>
                    <a:lstStyle/>
                    <a:p>
                      <a:pPr algn="ctr"/>
                      <a:r>
                        <a:rPr kumimoji="1" lang="en-US" altLang="ja-JP" sz="1400" dirty="0">
                          <a:latin typeface="HG丸ｺﾞｼｯｸM-PRO" panose="020F0600000000000000" pitchFamily="50" charset="-128"/>
                          <a:ea typeface="HG丸ｺﾞｼｯｸM-PRO" panose="020F0600000000000000" pitchFamily="50" charset="-128"/>
                        </a:rPr>
                        <a:t>1,000 </a:t>
                      </a:r>
                      <a:r>
                        <a:rPr kumimoji="1" lang="ja-JP" altLang="en-US" sz="1400" dirty="0">
                          <a:latin typeface="HG丸ｺﾞｼｯｸM-PRO" panose="020F0600000000000000" pitchFamily="50" charset="-128"/>
                          <a:ea typeface="HG丸ｺﾞｼｯｸM-PRO" panose="020F0600000000000000" pitchFamily="50" charset="-128"/>
                        </a:rPr>
                        <a:t>万円未満</a:t>
                      </a:r>
                    </a:p>
                  </a:txBody>
                  <a:tcPr marL="91426" marR="91426" marT="45750" marB="45750" anchor="ctr">
                    <a:lnL w="9525" cap="flat" cmpd="sng" algn="ctr">
                      <a:solidFill>
                        <a:srgbClr val="002060"/>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AF1"/>
                    </a:solidFill>
                  </a:tcPr>
                </a:tc>
                <a:extLst>
                  <a:ext uri="{0D108BD9-81ED-4DB2-BD59-A6C34878D82A}">
                    <a16:rowId xmlns:a16="http://schemas.microsoft.com/office/drawing/2014/main" val="10003"/>
                  </a:ext>
                </a:extLst>
              </a:tr>
            </a:tbl>
          </a:graphicData>
        </a:graphic>
      </p:graphicFrame>
      <p:grpSp>
        <p:nvGrpSpPr>
          <p:cNvPr id="14367" name="グループ化 10">
            <a:extLst>
              <a:ext uri="{FF2B5EF4-FFF2-40B4-BE49-F238E27FC236}">
                <a16:creationId xmlns:a16="http://schemas.microsoft.com/office/drawing/2014/main" id="{5569EEC8-1451-42CE-9863-95611EA68214}"/>
              </a:ext>
            </a:extLst>
          </p:cNvPr>
          <p:cNvGrpSpPr>
            <a:grpSpLocks/>
          </p:cNvGrpSpPr>
          <p:nvPr/>
        </p:nvGrpSpPr>
        <p:grpSpPr bwMode="auto">
          <a:xfrm>
            <a:off x="0" y="0"/>
            <a:ext cx="9144000" cy="6737350"/>
            <a:chOff x="-1" y="0"/>
            <a:chExt cx="9144001" cy="6737471"/>
          </a:xfrm>
        </p:grpSpPr>
        <p:grpSp>
          <p:nvGrpSpPr>
            <p:cNvPr id="14370" name="グループ化 12">
              <a:extLst>
                <a:ext uri="{FF2B5EF4-FFF2-40B4-BE49-F238E27FC236}">
                  <a16:creationId xmlns:a16="http://schemas.microsoft.com/office/drawing/2014/main" id="{F29FC3EF-3CF7-4194-8E5C-BCD5991F523E}"/>
                </a:ext>
              </a:extLst>
            </p:cNvPr>
            <p:cNvGrpSpPr>
              <a:grpSpLocks/>
            </p:cNvGrpSpPr>
            <p:nvPr/>
          </p:nvGrpSpPr>
          <p:grpSpPr bwMode="auto">
            <a:xfrm>
              <a:off x="-1" y="0"/>
              <a:ext cx="9144001" cy="584680"/>
              <a:chOff x="-1" y="0"/>
              <a:chExt cx="9144001" cy="584680"/>
            </a:xfrm>
          </p:grpSpPr>
          <p:pic>
            <p:nvPicPr>
              <p:cNvPr id="14374" name="図 18">
                <a:extLst>
                  <a:ext uri="{FF2B5EF4-FFF2-40B4-BE49-F238E27FC236}">
                    <a16:creationId xmlns:a16="http://schemas.microsoft.com/office/drawing/2014/main" id="{EF50B0FC-C7DA-4361-B75B-48F2BF2A3EE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FF2B5EF4-FFF2-40B4-BE49-F238E27FC236}">
                    <a16:creationId xmlns:a16="http://schemas.microsoft.com/office/drawing/2014/main" id="{C9770C2F-22C6-4208-8BE5-1A42DE5D9421}"/>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1" name="正方形/長方形 20">
                <a:extLst>
                  <a:ext uri="{FF2B5EF4-FFF2-40B4-BE49-F238E27FC236}">
                    <a16:creationId xmlns:a16="http://schemas.microsoft.com/office/drawing/2014/main" id="{F884FC71-608D-424B-B08E-D74500AA1EDE}"/>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23" name="正方形/長方形 22">
                <a:extLst>
                  <a:ext uri="{FF2B5EF4-FFF2-40B4-BE49-F238E27FC236}">
                    <a16:creationId xmlns:a16="http://schemas.microsoft.com/office/drawing/2014/main" id="{C78C1973-2314-4B1B-9BB7-50C23DC8B7C5}"/>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申込資格について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4371" name="グループ化 14">
              <a:extLst>
                <a:ext uri="{FF2B5EF4-FFF2-40B4-BE49-F238E27FC236}">
                  <a16:creationId xmlns:a16="http://schemas.microsoft.com/office/drawing/2014/main" id="{26763A3D-2B58-49FB-B07E-A67B7FA26A78}"/>
                </a:ext>
              </a:extLst>
            </p:cNvPr>
            <p:cNvGrpSpPr>
              <a:grpSpLocks/>
            </p:cNvGrpSpPr>
            <p:nvPr/>
          </p:nvGrpSpPr>
          <p:grpSpPr bwMode="auto">
            <a:xfrm>
              <a:off x="0" y="6669360"/>
              <a:ext cx="9144000" cy="68111"/>
              <a:chOff x="0" y="6669360"/>
              <a:chExt cx="9144000" cy="68111"/>
            </a:xfrm>
          </p:grpSpPr>
          <p:sp>
            <p:nvSpPr>
              <p:cNvPr id="17" name="正方形/長方形 16">
                <a:extLst>
                  <a:ext uri="{FF2B5EF4-FFF2-40B4-BE49-F238E27FC236}">
                    <a16:creationId xmlns:a16="http://schemas.microsoft.com/office/drawing/2014/main" id="{60B0A4BF-8B01-4A2E-8284-D7A0EB14E01C}"/>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8" name="正方形/長方形 17">
                <a:extLst>
                  <a:ext uri="{FF2B5EF4-FFF2-40B4-BE49-F238E27FC236}">
                    <a16:creationId xmlns:a16="http://schemas.microsoft.com/office/drawing/2014/main" id="{822C99B4-54D0-4273-A1DC-9CB88D657838}"/>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25" name="正方形/長方形 24">
            <a:extLst>
              <a:ext uri="{FF2B5EF4-FFF2-40B4-BE49-F238E27FC236}">
                <a16:creationId xmlns:a16="http://schemas.microsoft.com/office/drawing/2014/main" id="{17BFD97F-9DC4-488F-B2B1-103FC852E15F}"/>
              </a:ext>
            </a:extLst>
          </p:cNvPr>
          <p:cNvSpPr/>
          <p:nvPr/>
        </p:nvSpPr>
        <p:spPr>
          <a:xfrm>
            <a:off x="8748713" y="6313488"/>
            <a:ext cx="368300" cy="31432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5</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四角形: 角を丸くする 25">
            <a:extLst>
              <a:ext uri="{FF2B5EF4-FFF2-40B4-BE49-F238E27FC236}">
                <a16:creationId xmlns:a16="http://schemas.microsoft.com/office/drawing/2014/main" id="{188DC37A-701C-40AB-9617-EDEFAB72CFC9}"/>
              </a:ext>
            </a:extLst>
          </p:cNvPr>
          <p:cNvSpPr/>
          <p:nvPr/>
        </p:nvSpPr>
        <p:spPr>
          <a:xfrm>
            <a:off x="611188" y="4522788"/>
            <a:ext cx="7921625" cy="1831974"/>
          </a:xfrm>
          <a:prstGeom prst="roundRect">
            <a:avLst>
              <a:gd name="adj" fmla="val 8918"/>
            </a:avLst>
          </a:prstGeom>
          <a:solidFill>
            <a:srgbClr val="EBF6F9"/>
          </a:solidFill>
        </p:spPr>
        <p:style>
          <a:lnRef idx="2">
            <a:schemeClr val="accent1">
              <a:shade val="50000"/>
            </a:schemeClr>
          </a:lnRef>
          <a:fillRef idx="1">
            <a:schemeClr val="accent1"/>
          </a:fillRef>
          <a:effectRef idx="0">
            <a:schemeClr val="accent1"/>
          </a:effectRef>
          <a:fontRef idx="minor">
            <a:schemeClr val="lt1"/>
          </a:fontRef>
        </p:style>
        <p:txBody>
          <a:bodyPr tIns="72000" bIns="108000" anchor="ctr"/>
          <a:lstStyle/>
          <a:p>
            <a:pPr eaLnBrk="1" fontAlgn="auto" hangingPunct="1">
              <a:lnSpc>
                <a:spcPts val="2500"/>
              </a:lnSpc>
              <a:spcBef>
                <a:spcPts val="0"/>
              </a:spcBef>
              <a:spcAft>
                <a:spcPts val="0"/>
              </a:spcAft>
              <a:defRPr/>
            </a:pPr>
            <a:r>
              <a:rPr lang="en-US" altLang="ja-JP" sz="17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700" b="1" dirty="0">
                <a:solidFill>
                  <a:schemeClr val="tx1"/>
                </a:solidFill>
                <a:latin typeface="HG丸ｺﾞｼｯｸM-PRO" panose="020F0600000000000000" pitchFamily="50" charset="-128"/>
                <a:ea typeface="HG丸ｺﾞｼｯｸM-PRO" panose="020F0600000000000000" pitchFamily="50" charset="-128"/>
              </a:rPr>
              <a:t> 注意</a:t>
            </a:r>
            <a:r>
              <a:rPr lang="en-US" altLang="ja-JP" sz="1700" b="1" dirty="0">
                <a:solidFill>
                  <a:schemeClr val="tx1"/>
                </a:solidFill>
                <a:latin typeface="HG丸ｺﾞｼｯｸM-PRO" panose="020F0600000000000000" pitchFamily="50" charset="-128"/>
                <a:ea typeface="HG丸ｺﾞｼｯｸM-PRO" panose="020F0600000000000000" pitchFamily="50" charset="-128"/>
              </a:rPr>
              <a:t>※</a:t>
            </a:r>
          </a:p>
          <a:p>
            <a:pPr eaLnBrk="1" fontAlgn="auto" hangingPunct="1">
              <a:lnSpc>
                <a:spcPts val="2500"/>
              </a:lnSpc>
              <a:spcBef>
                <a:spcPts val="0"/>
              </a:spcBef>
              <a:spcAft>
                <a:spcPts val="0"/>
              </a:spcAft>
              <a:defRPr/>
            </a:pPr>
            <a:r>
              <a:rPr lang="ja-JP" altLang="en-US" sz="1700" b="1" dirty="0">
                <a:solidFill>
                  <a:srgbClr val="C00000"/>
                </a:solidFill>
                <a:latin typeface="HG丸ｺﾞｼｯｸM-PRO" panose="020F0600000000000000" pitchFamily="50" charset="-128"/>
                <a:ea typeface="HG丸ｺﾞｼｯｸM-PRO" panose="020F0600000000000000" pitchFamily="50" charset="-128"/>
              </a:rPr>
              <a:t>　　 </a:t>
            </a:r>
            <a:r>
              <a:rPr lang="ja-JP" altLang="en-US" sz="170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収入証明書は令和５年度（直近）のものです。</a:t>
            </a:r>
            <a:endParaRPr lang="en-US" altLang="ja-JP" sz="1700" b="1" u="sng"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endParaRPr>
          </a:p>
          <a:p>
            <a:pPr eaLnBrk="1" fontAlgn="auto" hangingPunct="1">
              <a:lnSpc>
                <a:spcPts val="2500"/>
              </a:lnSpc>
              <a:spcBef>
                <a:spcPts val="0"/>
              </a:spcBef>
              <a:spcAft>
                <a:spcPts val="0"/>
              </a:spcAft>
              <a:defRPr/>
            </a:pPr>
            <a:r>
              <a:rPr lang="ja-JP" altLang="en-US" sz="1700" b="1"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　　 </a:t>
            </a:r>
            <a:r>
              <a:rPr lang="ja-JP" altLang="en-US" sz="1700" b="1"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お間違えの無いようにしてください。</a:t>
            </a:r>
            <a:endParaRPr lang="en-US" altLang="ja-JP" sz="1700" b="1"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endParaRPr>
          </a:p>
          <a:p>
            <a:pPr eaLnBrk="1" fontAlgn="auto" hangingPunct="1">
              <a:lnSpc>
                <a:spcPts val="2500"/>
              </a:lnSpc>
              <a:spcBef>
                <a:spcPts val="0"/>
              </a:spcBef>
              <a:spcAft>
                <a:spcPts val="0"/>
              </a:spcAft>
              <a:defRPr/>
            </a:pPr>
            <a:r>
              <a:rPr lang="ja-JP" altLang="en-US" sz="17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700" b="1" dirty="0">
                <a:solidFill>
                  <a:srgbClr val="C00000"/>
                </a:solidFill>
                <a:uFill>
                  <a:solidFill>
                    <a:srgbClr val="FF0000"/>
                  </a:solidFill>
                </a:uFill>
                <a:latin typeface="HG丸ｺﾞｼｯｸM-PRO" panose="020F0600000000000000" pitchFamily="50" charset="-128"/>
                <a:ea typeface="HG丸ｺﾞｼｯｸM-PRO" panose="020F0600000000000000" pitchFamily="50" charset="-128"/>
              </a:rPr>
              <a:t>保護者全員のものが必要です。</a:t>
            </a:r>
            <a:r>
              <a:rPr lang="ja-JP" altLang="en-US" sz="1700" b="1"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但し、</a:t>
            </a:r>
            <a:r>
              <a:rPr lang="ja-JP" altLang="en-US" sz="2400" b="1" baseline="16000" dirty="0">
                <a:solidFill>
                  <a:schemeClr val="tx1"/>
                </a:solidFill>
                <a:latin typeface="HG丸ｺﾞｼｯｸM-PRO" panose="020F0600000000000000" pitchFamily="50" charset="-128"/>
                <a:ea typeface="HG丸ｺﾞｼｯｸM-PRO" panose="020F0600000000000000" pitchFamily="50" charset="-128"/>
              </a:rPr>
              <a:t>配偶者控除が適用されている</a:t>
            </a:r>
            <a:endParaRPr lang="en-US" altLang="ja-JP" sz="2400" b="1" baseline="16000" dirty="0">
              <a:solidFill>
                <a:schemeClr val="tx1"/>
              </a:solidFill>
              <a:latin typeface="HG丸ｺﾞｼｯｸM-PRO" panose="020F0600000000000000" pitchFamily="50" charset="-128"/>
              <a:ea typeface="HG丸ｺﾞｼｯｸM-PRO" panose="020F0600000000000000" pitchFamily="50" charset="-128"/>
            </a:endParaRPr>
          </a:p>
          <a:p>
            <a:pPr eaLnBrk="1" fontAlgn="auto" hangingPunct="1">
              <a:lnSpc>
                <a:spcPts val="2500"/>
              </a:lnSpc>
              <a:spcBef>
                <a:spcPts val="0"/>
              </a:spcBef>
              <a:spcAft>
                <a:spcPts val="0"/>
              </a:spcAft>
              <a:defRPr/>
            </a:pPr>
            <a:r>
              <a:rPr lang="ja-JP" altLang="en-US" sz="2400" b="1" baseline="16000" dirty="0">
                <a:solidFill>
                  <a:schemeClr val="tx1"/>
                </a:solidFill>
                <a:latin typeface="HG丸ｺﾞｼｯｸM-PRO" panose="020F0600000000000000" pitchFamily="50" charset="-128"/>
                <a:ea typeface="HG丸ｺﾞｼｯｸM-PRO" panose="020F0600000000000000" pitchFamily="50" charset="-128"/>
              </a:rPr>
              <a:t>　　 場合は、配偶者の証明書は不要です。）</a:t>
            </a:r>
            <a:endParaRPr lang="en-US" altLang="ja-JP" sz="1700" b="1" baseline="16000" dirty="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17BFD97F-9DC4-488F-B2B1-103FC852E15F}"/>
              </a:ext>
            </a:extLst>
          </p:cNvPr>
          <p:cNvSpPr/>
          <p:nvPr/>
        </p:nvSpPr>
        <p:spPr>
          <a:xfrm>
            <a:off x="8748713" y="6313488"/>
            <a:ext cx="368300" cy="31432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en-US" altLang="ja-JP" sz="1600" b="1" dirty="0">
                <a:solidFill>
                  <a:schemeClr val="tx1"/>
                </a:solidFill>
                <a:latin typeface="HG丸ｺﾞｼｯｸM-PRO" panose="020F0600000000000000" pitchFamily="50" charset="-128"/>
                <a:ea typeface="HG丸ｺﾞｼｯｸM-PRO" panose="020F0600000000000000" pitchFamily="50" charset="-128"/>
              </a:rPr>
              <a:t>6</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縦書きテキスト プレースホルダー 2">
            <a:extLst>
              <a:ext uri="{FF2B5EF4-FFF2-40B4-BE49-F238E27FC236}">
                <a16:creationId xmlns:a16="http://schemas.microsoft.com/office/drawing/2014/main" id="{6794CF41-1146-4181-AEAE-503DCFCD6DF1}"/>
              </a:ext>
            </a:extLst>
          </p:cNvPr>
          <p:cNvSpPr txBox="1">
            <a:spLocks/>
          </p:cNvSpPr>
          <p:nvPr/>
        </p:nvSpPr>
        <p:spPr>
          <a:xfrm>
            <a:off x="899592" y="4614827"/>
            <a:ext cx="7688507" cy="1262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・合計課税所得金額</a:t>
            </a:r>
            <a:r>
              <a:rPr lang="ja-JP" altLang="en-US" sz="1500" i="0" baseline="3000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500" i="0" baseline="3000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1</a:t>
            </a:r>
            <a:r>
              <a:rPr lang="ja-JP" altLang="en-US" sz="1500" i="0" baseline="3000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が </a:t>
            </a:r>
            <a:r>
              <a:rPr lang="en-US" altLang="ja-JP" sz="1200" b="1"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200</a:t>
            </a:r>
            <a:r>
              <a:rPr lang="ja-JP" altLang="en-US" sz="1200" b="1"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万円超</a:t>
            </a: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の方</a:t>
            </a:r>
            <a:endParaRPr lang="en-US" altLang="ja-JP" sz="1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marL="0" indent="0" algn="l">
              <a:lnSpc>
                <a:spcPts val="1500"/>
              </a:lnSpc>
              <a:buNone/>
            </a:pP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｛人的控除額の差額の合計額 － （合計課税所得金額－</a:t>
            </a:r>
            <a:r>
              <a:rPr lang="en-US" altLang="ja-JP"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200</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万円）｝</a:t>
            </a: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r>
              <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5</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市民税</a:t>
            </a:r>
            <a:r>
              <a:rPr lang="en-US" altLang="ja-JP" sz="1200" u="sng"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3</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％・府民税</a:t>
            </a:r>
            <a:r>
              <a:rPr lang="en-US" altLang="ja-JP" sz="1200" u="sng"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2</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endPar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endParaRPr>
          </a:p>
          <a:p>
            <a:pPr marL="0" indent="0" algn="l">
              <a:buNone/>
            </a:pPr>
            <a:r>
              <a:rPr lang="ja-JP" altLang="en-US" sz="3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endPar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endParaRPr>
          </a:p>
          <a:p>
            <a:pPr marL="0" indent="0" algn="l">
              <a:buNone/>
            </a:pPr>
            <a:endParaRPr lang="en-US" altLang="ja-JP" sz="8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1</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）合計課税所得金額とは、課税総所得金額、課税退職所得金額および課税山林所得金額の合計額です。</a:t>
            </a:r>
            <a:endPar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）政令指定都市の大阪市・堺市の場合は、市民税</a:t>
            </a:r>
            <a:r>
              <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4</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％・府民税</a:t>
            </a:r>
            <a:r>
              <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1</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％の内訳となります。</a:t>
            </a:r>
            <a:endPar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endParaRPr>
          </a:p>
          <a:p>
            <a:pPr marL="0" indent="0" algn="l">
              <a:lnSpc>
                <a:spcPts val="1100"/>
              </a:lnSpc>
              <a:buNone/>
            </a:pP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05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3</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｝内の額が</a:t>
            </a:r>
            <a:r>
              <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50,000</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円未満の場合は、</a:t>
            </a:r>
            <a:r>
              <a:rPr lang="en-US" altLang="ja-JP"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50,000</a:t>
            </a:r>
            <a:r>
              <a:rPr lang="ja-JP" altLang="en-US" sz="105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円として計算します。</a:t>
            </a:r>
          </a:p>
        </p:txBody>
      </p:sp>
      <p:sp>
        <p:nvSpPr>
          <p:cNvPr id="27" name="縦書きテキスト プレースホルダー 2">
            <a:extLst>
              <a:ext uri="{FF2B5EF4-FFF2-40B4-BE49-F238E27FC236}">
                <a16:creationId xmlns:a16="http://schemas.microsoft.com/office/drawing/2014/main" id="{67C65350-9569-4B81-AF7F-A7D41A49A2E9}"/>
              </a:ext>
            </a:extLst>
          </p:cNvPr>
          <p:cNvSpPr txBox="1">
            <a:spLocks/>
          </p:cNvSpPr>
          <p:nvPr/>
        </p:nvSpPr>
        <p:spPr>
          <a:xfrm>
            <a:off x="0" y="580344"/>
            <a:ext cx="9108057" cy="623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「課税標準額」・「調整控除」とは？</a:t>
            </a:r>
            <a:endParaRPr lang="en-US" altLang="ja-JP"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None/>
            </a:pPr>
            <a:endParaRPr lang="en-US" altLang="ja-JP" sz="3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 課税標準額</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住民税の計算の基礎となる金額です。</a:t>
            </a:r>
            <a:r>
              <a:rPr lang="ja-JP" altLang="en-US" sz="1350" b="0" i="0" dirty="0">
                <a:effectLst/>
                <a:latin typeface="HG丸ｺﾞｼｯｸM-PRO" panose="020F0600000000000000" pitchFamily="50" charset="-128"/>
                <a:ea typeface="HG丸ｺﾞｼｯｸM-PRO" panose="020F0600000000000000" pitchFamily="50" charset="-128"/>
              </a:rPr>
              <a:t>具体的には、総合課税分の総所得金額、分離短期譲渡所得、分離長</a:t>
            </a:r>
            <a:endParaRPr lang="en-US" altLang="ja-JP" sz="1350" b="0" i="0" dirty="0">
              <a:effectLst/>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b="0" i="0" dirty="0">
                <a:effectLst/>
                <a:latin typeface="HG丸ｺﾞｼｯｸM-PRO" panose="020F0600000000000000" pitchFamily="50" charset="-128"/>
                <a:ea typeface="HG丸ｺﾞｼｯｸM-PRO" panose="020F0600000000000000" pitchFamily="50" charset="-128"/>
              </a:rPr>
              <a:t>期譲渡所得、分離課税の上場株式等の配当所得、株式等の譲渡所得、先物取引に係る雑所得等、山林所得</a:t>
            </a:r>
            <a:endParaRPr lang="en-US" altLang="ja-JP" sz="1350" b="0" i="0" dirty="0">
              <a:effectLst/>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b="0" i="0" dirty="0">
                <a:effectLst/>
                <a:latin typeface="HG丸ｺﾞｼｯｸM-PRO" panose="020F0600000000000000" pitchFamily="50" charset="-128"/>
                <a:ea typeface="HG丸ｺﾞｼｯｸM-PRO" panose="020F0600000000000000" pitchFamily="50" charset="-128"/>
              </a:rPr>
              <a:t>及び退職所得の金額から、所得控除金額を差し引き、千円未満を切り捨てた額が該当します。</a:t>
            </a:r>
            <a:r>
              <a:rPr lang="ja-JP" altLang="en-US" sz="1350" dirty="0">
                <a:latin typeface="HG丸ｺﾞｼｯｸM-PRO" panose="020F0600000000000000" pitchFamily="50" charset="-128"/>
                <a:ea typeface="HG丸ｺﾞｼｯｸM-PRO" panose="020F0600000000000000" pitchFamily="50" charset="-128"/>
              </a:rPr>
              <a:t>特別徴収税</a:t>
            </a:r>
            <a:endParaRPr lang="en-US" altLang="ja-JP" sz="1350" dirty="0">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額決定通知書や課税証明書においては、</a:t>
            </a:r>
            <a:r>
              <a:rPr lang="ja-JP" altLang="en-US" sz="1350" i="0" dirty="0">
                <a:effectLst/>
                <a:latin typeface="HG丸ｺﾞｼｯｸM-PRO" panose="020F0600000000000000" pitchFamily="50" charset="-128"/>
                <a:ea typeface="HG丸ｺﾞｼｯｸM-PRO" panose="020F0600000000000000" pitchFamily="50" charset="-128"/>
              </a:rPr>
              <a:t>「課税標準額」、「課税総所得金額」等と記載されています。</a:t>
            </a:r>
            <a:endParaRPr lang="en-US" altLang="ja-JP" sz="1350" i="0" dirty="0">
              <a:effectLst/>
              <a:latin typeface="HG丸ｺﾞｼｯｸM-PRO" panose="020F0600000000000000" pitchFamily="50" charset="-128"/>
              <a:ea typeface="HG丸ｺﾞｼｯｸM-PRO" panose="020F0600000000000000" pitchFamily="50" charset="-128"/>
            </a:endParaRPr>
          </a:p>
          <a:p>
            <a:pPr marL="0" indent="0">
              <a:buNone/>
            </a:pPr>
            <a:endParaRPr lang="en-US" altLang="ja-JP" sz="300" dirty="0">
              <a:solidFill>
                <a:srgbClr val="333333"/>
              </a:solidFill>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 調整控除</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b="0" i="0" dirty="0">
                <a:effectLst/>
                <a:latin typeface="HG丸ｺﾞｼｯｸM-PRO" panose="020F0600000000000000" pitchFamily="50" charset="-128"/>
                <a:ea typeface="HG丸ｺﾞｼｯｸM-PRO" panose="020F0600000000000000" pitchFamily="50" charset="-128"/>
              </a:rPr>
              <a:t>平成</a:t>
            </a:r>
            <a:r>
              <a:rPr lang="ja-JP" altLang="en-US" sz="1350" dirty="0">
                <a:latin typeface="HG丸ｺﾞｼｯｸM-PRO" panose="020F0600000000000000" pitchFamily="50" charset="-128"/>
                <a:ea typeface="HG丸ｺﾞｼｯｸM-PRO" panose="020F0600000000000000" pitchFamily="50" charset="-128"/>
              </a:rPr>
              <a:t>１９</a:t>
            </a:r>
            <a:r>
              <a:rPr lang="ja-JP" altLang="en-US" sz="1350" b="0" i="0" dirty="0">
                <a:effectLst/>
                <a:latin typeface="HG丸ｺﾞｼｯｸM-PRO" panose="020F0600000000000000" pitchFamily="50" charset="-128"/>
                <a:ea typeface="HG丸ｺﾞｼｯｸM-PRO" panose="020F0600000000000000" pitchFamily="50" charset="-128"/>
              </a:rPr>
              <a:t>年度に実施された国から地方への税源移譲に伴う所得割額の税率変更によって、所得税と個人市</a:t>
            </a:r>
            <a:endParaRPr lang="en-US" altLang="ja-JP" sz="1350" b="0" i="0" dirty="0">
              <a:effectLst/>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a:t>
            </a:r>
            <a:r>
              <a:rPr lang="en-US" altLang="ja-JP" sz="1350" b="0" i="0" dirty="0">
                <a:effectLst/>
                <a:latin typeface="HG丸ｺﾞｼｯｸM-PRO" panose="020F0600000000000000" pitchFamily="50" charset="-128"/>
                <a:ea typeface="HG丸ｺﾞｼｯｸM-PRO" panose="020F0600000000000000" pitchFamily="50" charset="-128"/>
              </a:rPr>
              <a:t>(</a:t>
            </a:r>
            <a:r>
              <a:rPr lang="ja-JP" altLang="en-US" sz="1350" b="0" i="0" dirty="0">
                <a:effectLst/>
                <a:latin typeface="HG丸ｺﾞｼｯｸM-PRO" panose="020F0600000000000000" pitchFamily="50" charset="-128"/>
                <a:ea typeface="HG丸ｺﾞｼｯｸM-PRO" panose="020F0600000000000000" pitchFamily="50" charset="-128"/>
              </a:rPr>
              <a:t>町村</a:t>
            </a:r>
            <a:r>
              <a:rPr lang="en-US" altLang="ja-JP" sz="1350" b="0" i="0" dirty="0">
                <a:effectLst/>
                <a:latin typeface="HG丸ｺﾞｼｯｸM-PRO" panose="020F0600000000000000" pitchFamily="50" charset="-128"/>
                <a:ea typeface="HG丸ｺﾞｼｯｸM-PRO" panose="020F0600000000000000" pitchFamily="50" charset="-128"/>
              </a:rPr>
              <a:t>)</a:t>
            </a:r>
            <a:r>
              <a:rPr lang="ja-JP" altLang="en-US" sz="1350" b="0" i="0" dirty="0">
                <a:effectLst/>
                <a:latin typeface="HG丸ｺﾞｼｯｸM-PRO" panose="020F0600000000000000" pitchFamily="50" charset="-128"/>
                <a:ea typeface="HG丸ｺﾞｼｯｸM-PRO" panose="020F0600000000000000" pitchFamily="50" charset="-128"/>
              </a:rPr>
              <a:t>民税・府民税の人的控除額に差があることから、変更後の税率</a:t>
            </a:r>
            <a:r>
              <a:rPr lang="ja-JP" altLang="en-US" sz="1350" dirty="0">
                <a:latin typeface="HG丸ｺﾞｼｯｸM-PRO" panose="020F0600000000000000" pitchFamily="50" charset="-128"/>
                <a:ea typeface="HG丸ｺﾞｼｯｸM-PRO" panose="020F0600000000000000" pitchFamily="50" charset="-128"/>
              </a:rPr>
              <a:t>をそのまま適用すると、</a:t>
            </a:r>
            <a:r>
              <a:rPr lang="ja-JP" altLang="en-US" sz="1350" b="0" i="0" dirty="0">
                <a:effectLst/>
                <a:latin typeface="HG丸ｺﾞｼｯｸM-PRO" panose="020F0600000000000000" pitchFamily="50" charset="-128"/>
                <a:ea typeface="HG丸ｺﾞｼｯｸM-PRO" panose="020F0600000000000000" pitchFamily="50" charset="-128"/>
              </a:rPr>
              <a:t>個人市</a:t>
            </a:r>
            <a:r>
              <a:rPr lang="en-US" altLang="ja-JP" sz="1350" b="0" i="0" dirty="0">
                <a:effectLst/>
                <a:latin typeface="HG丸ｺﾞｼｯｸM-PRO" panose="020F0600000000000000" pitchFamily="50" charset="-128"/>
                <a:ea typeface="HG丸ｺﾞｼｯｸM-PRO" panose="020F0600000000000000" pitchFamily="50" charset="-128"/>
              </a:rPr>
              <a:t>(</a:t>
            </a:r>
            <a:r>
              <a:rPr lang="ja-JP" altLang="en-US" sz="1350" b="0" i="0" dirty="0">
                <a:effectLst/>
                <a:latin typeface="HG丸ｺﾞｼｯｸM-PRO" panose="020F0600000000000000" pitchFamily="50" charset="-128"/>
                <a:ea typeface="HG丸ｺﾞｼｯｸM-PRO" panose="020F0600000000000000" pitchFamily="50" charset="-128"/>
              </a:rPr>
              <a:t>町村</a:t>
            </a:r>
            <a:r>
              <a:rPr lang="en-US" altLang="ja-JP" sz="1350" b="0" i="0" dirty="0">
                <a:effectLst/>
                <a:latin typeface="HG丸ｺﾞｼｯｸM-PRO" panose="020F0600000000000000" pitchFamily="50" charset="-128"/>
                <a:ea typeface="HG丸ｺﾞｼｯｸM-PRO" panose="020F0600000000000000" pitchFamily="50" charset="-128"/>
              </a:rPr>
              <a:t>)</a:t>
            </a: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a:t>
            </a:r>
            <a:r>
              <a:rPr lang="ja-JP" altLang="en-US" sz="1350" b="0" i="0" dirty="0">
                <a:effectLst/>
                <a:latin typeface="HG丸ｺﾞｼｯｸM-PRO" panose="020F0600000000000000" pitchFamily="50" charset="-128"/>
                <a:ea typeface="HG丸ｺﾞｼｯｸM-PRO" panose="020F0600000000000000" pitchFamily="50" charset="-128"/>
              </a:rPr>
              <a:t>民税・府民税を合わせた税額が増加する場合があります。</a:t>
            </a:r>
            <a:endParaRPr lang="en-US" altLang="ja-JP" sz="1350" b="0" i="0" dirty="0">
              <a:effectLst/>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そのため、人的控除額の差額の合計額に応じて、所得割額から税額を差し引くことにより税負担が増加し</a:t>
            </a:r>
            <a:endParaRPr lang="en-US" altLang="ja-JP" sz="1350" dirty="0">
              <a:latin typeface="HG丸ｺﾞｼｯｸM-PRO" panose="020F0600000000000000" pitchFamily="50" charset="-128"/>
              <a:ea typeface="HG丸ｺﾞｼｯｸM-PRO" panose="020F0600000000000000" pitchFamily="50" charset="-128"/>
            </a:endParaRPr>
          </a:p>
          <a:p>
            <a:pPr marL="0" indent="0">
              <a:lnSpc>
                <a:spcPts val="1500"/>
              </a:lnSpc>
              <a:buNone/>
            </a:pPr>
            <a:r>
              <a:rPr lang="ja-JP" altLang="en-US" sz="1350" dirty="0">
                <a:latin typeface="HG丸ｺﾞｼｯｸM-PRO" panose="020F0600000000000000" pitchFamily="50" charset="-128"/>
                <a:ea typeface="HG丸ｺﾞｼｯｸM-PRO" panose="020F0600000000000000" pitchFamily="50" charset="-128"/>
              </a:rPr>
              <a:t>　　　ないように調整するものです。</a:t>
            </a:r>
            <a:endParaRPr lang="en-US" altLang="ja-JP" sz="1350" dirty="0">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B783D107-0B6C-45C4-97C5-620BF3118B14}"/>
              </a:ext>
            </a:extLst>
          </p:cNvPr>
          <p:cNvSpPr/>
          <p:nvPr/>
        </p:nvSpPr>
        <p:spPr>
          <a:xfrm>
            <a:off x="755576" y="6021287"/>
            <a:ext cx="7740860" cy="576065"/>
          </a:xfrm>
          <a:prstGeom prst="roundRect">
            <a:avLst>
              <a:gd name="adj" fmla="val 0"/>
            </a:avLst>
          </a:prstGeom>
          <a:noFill/>
          <a:ln w="19050" cmpd="thickThi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indent="0">
              <a:buNone/>
            </a:pPr>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0" i="0" dirty="0">
                <a:solidFill>
                  <a:srgbClr val="FF0000"/>
                </a:solidFill>
                <a:effectLst/>
                <a:latin typeface="HG丸ｺﾞｼｯｸM-PRO" panose="020F0600000000000000" pitchFamily="50" charset="-128"/>
                <a:ea typeface="HG丸ｺﾞｼｯｸM-PRO" panose="020F0600000000000000" pitchFamily="50" charset="-128"/>
              </a:rPr>
              <a:t>政府が運営するオンラインサービス 「マイナポータル」で課税標準額などを確認することができます。</a:t>
            </a:r>
            <a:endParaRPr lang="en-US" altLang="ja-JP" sz="1200" b="0" i="0" dirty="0">
              <a:solidFill>
                <a:srgbClr val="FF0000"/>
              </a:solidFill>
              <a:effectLst/>
              <a:latin typeface="HG丸ｺﾞｼｯｸM-PRO" panose="020F0600000000000000" pitchFamily="50" charset="-128"/>
              <a:ea typeface="HG丸ｺﾞｼｯｸM-PRO" panose="020F0600000000000000" pitchFamily="50" charset="-128"/>
            </a:endParaRPr>
          </a:p>
          <a:p>
            <a:pPr marL="0" indent="0">
              <a:buNone/>
            </a:pPr>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b="0" i="0" dirty="0">
                <a:solidFill>
                  <a:srgbClr val="FF0000"/>
                </a:solidFill>
                <a:effectLst/>
                <a:latin typeface="HG丸ｺﾞｼｯｸM-PRO" panose="020F0600000000000000" pitchFamily="50" charset="-128"/>
                <a:ea typeface="HG丸ｺﾞｼｯｸM-PRO" panose="020F0600000000000000" pitchFamily="50" charset="-128"/>
              </a:rPr>
              <a:t>（利用にあたっては、マイナンバーカードが必要です。）</a:t>
            </a:r>
            <a:endParaRPr lang="en-US" altLang="ja-JP" sz="1200" b="0" i="0" dirty="0">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29" name="縦書きテキスト プレースホルダー 2">
            <a:extLst>
              <a:ext uri="{FF2B5EF4-FFF2-40B4-BE49-F238E27FC236}">
                <a16:creationId xmlns:a16="http://schemas.microsoft.com/office/drawing/2014/main" id="{28BCC65A-7547-4DBB-A545-B9532B75935E}"/>
              </a:ext>
            </a:extLst>
          </p:cNvPr>
          <p:cNvSpPr txBox="1">
            <a:spLocks/>
          </p:cNvSpPr>
          <p:nvPr/>
        </p:nvSpPr>
        <p:spPr>
          <a:xfrm>
            <a:off x="899592" y="3789040"/>
            <a:ext cx="813645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200" b="1"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合計課税所得金額</a:t>
            </a:r>
            <a:r>
              <a:rPr lang="ja-JP" altLang="en-US" sz="1500" i="0" baseline="3000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500" i="0" baseline="3000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1</a:t>
            </a:r>
            <a:r>
              <a:rPr lang="ja-JP" altLang="en-US" sz="1500" i="0" baseline="3000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が </a:t>
            </a:r>
            <a:r>
              <a:rPr lang="en-US" altLang="ja-JP" sz="1200" b="1"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200</a:t>
            </a:r>
            <a:r>
              <a:rPr lang="ja-JP" altLang="en-US" sz="1200" b="1"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万円以下</a:t>
            </a: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の方</a:t>
            </a:r>
            <a:b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br>
            <a:r>
              <a:rPr lang="ja-JP" altLang="en-US" sz="1200" b="1"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次の</a:t>
            </a:r>
            <a:r>
              <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1</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または</a:t>
            </a:r>
            <a:r>
              <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のいずれか少ない金額  </a:t>
            </a:r>
            <a:r>
              <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5</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市民税</a:t>
            </a:r>
            <a:r>
              <a:rPr lang="en-US" altLang="ja-JP" sz="1200" u="sng"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3</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％・府民税</a:t>
            </a:r>
            <a:r>
              <a:rPr lang="en-US" altLang="ja-JP" sz="1200" u="sng"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2</a:t>
            </a:r>
            <a:r>
              <a:rPr lang="ja-JP" altLang="en-US" sz="1200" b="0" i="0" u="sng"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b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b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r>
              <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1</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人的控除額の差額の合計額</a:t>
            </a:r>
            <a:b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b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a:t>
            </a:r>
            <a:r>
              <a:rPr lang="en-US" altLang="ja-JP"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a:t>
            </a:r>
            <a:r>
              <a:rPr lang="ja-JP" altLang="en-US" sz="12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　個人市・府民税の合計課税所得金額</a:t>
            </a:r>
            <a:endParaRPr lang="en-US" altLang="ja-JP" sz="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endParaRPr>
          </a:p>
        </p:txBody>
      </p:sp>
      <p:sp>
        <p:nvSpPr>
          <p:cNvPr id="30" name="縦書きテキスト プレースホルダー 2">
            <a:extLst>
              <a:ext uri="{FF2B5EF4-FFF2-40B4-BE49-F238E27FC236}">
                <a16:creationId xmlns:a16="http://schemas.microsoft.com/office/drawing/2014/main" id="{EF8A60F6-AC52-43CF-8FA3-170117058C71}"/>
              </a:ext>
            </a:extLst>
          </p:cNvPr>
          <p:cNvSpPr txBox="1">
            <a:spLocks/>
          </p:cNvSpPr>
          <p:nvPr/>
        </p:nvSpPr>
        <p:spPr>
          <a:xfrm>
            <a:off x="5663974" y="4139590"/>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a:t>
            </a: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p>
        </p:txBody>
      </p:sp>
      <p:sp>
        <p:nvSpPr>
          <p:cNvPr id="31" name="縦書きテキスト プレースホルダー 2">
            <a:extLst>
              <a:ext uri="{FF2B5EF4-FFF2-40B4-BE49-F238E27FC236}">
                <a16:creationId xmlns:a16="http://schemas.microsoft.com/office/drawing/2014/main" id="{17ED88E7-94B5-4867-AE2E-A61FE8356C27}"/>
              </a:ext>
            </a:extLst>
          </p:cNvPr>
          <p:cNvSpPr txBox="1">
            <a:spLocks/>
          </p:cNvSpPr>
          <p:nvPr/>
        </p:nvSpPr>
        <p:spPr>
          <a:xfrm>
            <a:off x="7668421" y="5004116"/>
            <a:ext cx="720080" cy="275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2</a:t>
            </a: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p>
        </p:txBody>
      </p:sp>
      <p:sp>
        <p:nvSpPr>
          <p:cNvPr id="32" name="縦書きテキスト プレースホルダー 2">
            <a:extLst>
              <a:ext uri="{FF2B5EF4-FFF2-40B4-BE49-F238E27FC236}">
                <a16:creationId xmlns:a16="http://schemas.microsoft.com/office/drawing/2014/main" id="{D43A2B44-4EEB-418C-A1FB-C9ED62C61A80}"/>
              </a:ext>
            </a:extLst>
          </p:cNvPr>
          <p:cNvSpPr txBox="1">
            <a:spLocks/>
          </p:cNvSpPr>
          <p:nvPr/>
        </p:nvSpPr>
        <p:spPr>
          <a:xfrm>
            <a:off x="5303934" y="5004956"/>
            <a:ext cx="720080" cy="288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500"/>
              </a:lnSpc>
              <a:buNone/>
            </a:pP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（注</a:t>
            </a:r>
            <a:r>
              <a:rPr lang="en-US" altLang="ja-JP" sz="11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3</a:t>
            </a:r>
            <a:r>
              <a:rPr lang="ja-JP" altLang="en-US" sz="1100" b="0" i="0" dirty="0">
                <a:solidFill>
                  <a:schemeClr val="tx1">
                    <a:lumMod val="85000"/>
                    <a:lumOff val="15000"/>
                  </a:schemeClr>
                </a:solidFill>
                <a:effectLst/>
                <a:latin typeface="HG丸ｺﾞｼｯｸM-PRO" panose="020F0600000000000000" pitchFamily="50" charset="-128"/>
                <a:ea typeface="HG丸ｺﾞｼｯｸM-PRO" panose="020F0600000000000000" pitchFamily="50" charset="-128"/>
              </a:rPr>
              <a:t>）</a:t>
            </a:r>
          </a:p>
        </p:txBody>
      </p:sp>
      <p:sp>
        <p:nvSpPr>
          <p:cNvPr id="33" name="四角形: 角を丸くする 32">
            <a:extLst>
              <a:ext uri="{FF2B5EF4-FFF2-40B4-BE49-F238E27FC236}">
                <a16:creationId xmlns:a16="http://schemas.microsoft.com/office/drawing/2014/main" id="{FE23CAEF-D3E5-4171-94BF-76D5462D3474}"/>
              </a:ext>
            </a:extLst>
          </p:cNvPr>
          <p:cNvSpPr/>
          <p:nvPr/>
        </p:nvSpPr>
        <p:spPr>
          <a:xfrm>
            <a:off x="791580" y="3748696"/>
            <a:ext cx="7740860" cy="2150398"/>
          </a:xfrm>
          <a:prstGeom prst="roundRect">
            <a:avLst>
              <a:gd name="adj" fmla="val 5600"/>
            </a:avLst>
          </a:prstGeom>
          <a:no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endParaRPr kumimoji="1"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4" name="四角形: 角を丸くする 33">
            <a:extLst>
              <a:ext uri="{FF2B5EF4-FFF2-40B4-BE49-F238E27FC236}">
                <a16:creationId xmlns:a16="http://schemas.microsoft.com/office/drawing/2014/main" id="{44331402-847E-4DA4-B05B-529AE5E8C338}"/>
              </a:ext>
            </a:extLst>
          </p:cNvPr>
          <p:cNvSpPr/>
          <p:nvPr/>
        </p:nvSpPr>
        <p:spPr>
          <a:xfrm>
            <a:off x="611560" y="3831887"/>
            <a:ext cx="288032" cy="1969096"/>
          </a:xfrm>
          <a:prstGeom prst="roundRect">
            <a:avLst/>
          </a:prstGeom>
          <a:solidFill>
            <a:srgbClr val="B9EDFF"/>
          </a:solidFill>
          <a:ln w="9525" cmpd="sng">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rtlCol="0" anchor="ctr"/>
          <a:lstStyle/>
          <a:p>
            <a:pPr algn="ctr"/>
            <a:r>
              <a:rPr kumimoji="1" lang="ja-JP" altLang="en-US" sz="1300" dirty="0">
                <a:solidFill>
                  <a:schemeClr val="tx1"/>
                </a:solidFill>
                <a:latin typeface="HG丸ｺﾞｼｯｸM-PRO" panose="020F0600000000000000" pitchFamily="50" charset="-128"/>
                <a:ea typeface="HG丸ｺﾞｼｯｸM-PRO" panose="020F0600000000000000" pitchFamily="50" charset="-128"/>
              </a:rPr>
              <a:t>調整控除額の計算方法</a:t>
            </a:r>
          </a:p>
        </p:txBody>
      </p:sp>
      <p:sp>
        <p:nvSpPr>
          <p:cNvPr id="35" name="四角形: 角を丸くする 34">
            <a:extLst>
              <a:ext uri="{FF2B5EF4-FFF2-40B4-BE49-F238E27FC236}">
                <a16:creationId xmlns:a16="http://schemas.microsoft.com/office/drawing/2014/main" id="{E3D9D5FC-CFF3-44DA-90F1-239744D00191}"/>
              </a:ext>
            </a:extLst>
          </p:cNvPr>
          <p:cNvSpPr/>
          <p:nvPr/>
        </p:nvSpPr>
        <p:spPr>
          <a:xfrm>
            <a:off x="2988891" y="80963"/>
            <a:ext cx="935037" cy="361950"/>
          </a:xfrm>
          <a:prstGeom prst="roundRect">
            <a:avLst/>
          </a:prstGeom>
          <a:solidFill>
            <a:srgbClr val="EBF6F9"/>
          </a:solidFill>
          <a:ln w="2857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28800" anchor="ctr"/>
          <a:lstStyle/>
          <a:p>
            <a:pPr algn="ctr" eaLnBrk="1" fontAlgn="auto" hangingPunct="1">
              <a:spcBef>
                <a:spcPts val="0"/>
              </a:spcBef>
              <a:spcAft>
                <a:spcPts val="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参  考</a:t>
            </a:r>
          </a:p>
        </p:txBody>
      </p:sp>
      <p:grpSp>
        <p:nvGrpSpPr>
          <p:cNvPr id="2" name="グループ化 10">
            <a:extLst>
              <a:ext uri="{FF2B5EF4-FFF2-40B4-BE49-F238E27FC236}">
                <a16:creationId xmlns:a16="http://schemas.microsoft.com/office/drawing/2014/main" id="{93AD775E-F596-62F2-58D2-0083D1D4501C}"/>
              </a:ext>
            </a:extLst>
          </p:cNvPr>
          <p:cNvGrpSpPr>
            <a:grpSpLocks/>
          </p:cNvGrpSpPr>
          <p:nvPr/>
        </p:nvGrpSpPr>
        <p:grpSpPr bwMode="auto">
          <a:xfrm>
            <a:off x="0" y="0"/>
            <a:ext cx="9144000" cy="6737350"/>
            <a:chOff x="-1" y="0"/>
            <a:chExt cx="9144001" cy="6737471"/>
          </a:xfrm>
        </p:grpSpPr>
        <p:grpSp>
          <p:nvGrpSpPr>
            <p:cNvPr id="3" name="グループ化 12">
              <a:extLst>
                <a:ext uri="{FF2B5EF4-FFF2-40B4-BE49-F238E27FC236}">
                  <a16:creationId xmlns:a16="http://schemas.microsoft.com/office/drawing/2014/main" id="{128E816E-D011-F4B6-AC92-DBEB3936FDBF}"/>
                </a:ext>
              </a:extLst>
            </p:cNvPr>
            <p:cNvGrpSpPr>
              <a:grpSpLocks/>
            </p:cNvGrpSpPr>
            <p:nvPr/>
          </p:nvGrpSpPr>
          <p:grpSpPr bwMode="auto">
            <a:xfrm>
              <a:off x="-1" y="0"/>
              <a:ext cx="9144001" cy="584680"/>
              <a:chOff x="-1" y="0"/>
              <a:chExt cx="9144001" cy="584680"/>
            </a:xfrm>
          </p:grpSpPr>
          <p:pic>
            <p:nvPicPr>
              <p:cNvPr id="7" name="図 18">
                <a:extLst>
                  <a:ext uri="{FF2B5EF4-FFF2-40B4-BE49-F238E27FC236}">
                    <a16:creationId xmlns:a16="http://schemas.microsoft.com/office/drawing/2014/main" id="{83568F91-A800-F84B-49F1-00EA23FDFA1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FED85643-B19A-4000-A9D4-0C6C7B995789}"/>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9" name="正方形/長方形 8">
                <a:extLst>
                  <a:ext uri="{FF2B5EF4-FFF2-40B4-BE49-F238E27FC236}">
                    <a16:creationId xmlns:a16="http://schemas.microsoft.com/office/drawing/2014/main" id="{B002DC7A-2B22-9E8C-75F2-4257A2B6ECEE}"/>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0" name="正方形/長方形 9">
                <a:extLst>
                  <a:ext uri="{FF2B5EF4-FFF2-40B4-BE49-F238E27FC236}">
                    <a16:creationId xmlns:a16="http://schemas.microsoft.com/office/drawing/2014/main" id="{09E6BEEB-1338-6A3D-B9FD-F6901C606CA5}"/>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申込資格について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4" name="グループ化 14">
              <a:extLst>
                <a:ext uri="{FF2B5EF4-FFF2-40B4-BE49-F238E27FC236}">
                  <a16:creationId xmlns:a16="http://schemas.microsoft.com/office/drawing/2014/main" id="{D91805BD-B7C8-0678-12AA-3A209E5BECBF}"/>
                </a:ext>
              </a:extLst>
            </p:cNvPr>
            <p:cNvGrpSpPr>
              <a:grpSpLocks/>
            </p:cNvGrpSpPr>
            <p:nvPr/>
          </p:nvGrpSpPr>
          <p:grpSpPr bwMode="auto">
            <a:xfrm>
              <a:off x="0" y="6669360"/>
              <a:ext cx="9144000" cy="68111"/>
              <a:chOff x="0" y="6669360"/>
              <a:chExt cx="9144000" cy="68111"/>
            </a:xfrm>
          </p:grpSpPr>
          <p:sp>
            <p:nvSpPr>
              <p:cNvPr id="5" name="正方形/長方形 4">
                <a:extLst>
                  <a:ext uri="{FF2B5EF4-FFF2-40B4-BE49-F238E27FC236}">
                    <a16:creationId xmlns:a16="http://schemas.microsoft.com/office/drawing/2014/main" id="{EE621AC2-DB37-AD95-AAE7-D7160AFDC4EF}"/>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6" name="正方形/長方形 5">
                <a:extLst>
                  <a:ext uri="{FF2B5EF4-FFF2-40B4-BE49-F238E27FC236}">
                    <a16:creationId xmlns:a16="http://schemas.microsoft.com/office/drawing/2014/main" id="{4C98E513-B881-5D86-59D2-249E3E97168A}"/>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Tree>
    <p:extLst>
      <p:ext uri="{BB962C8B-B14F-4D97-AF65-F5344CB8AC3E}">
        <p14:creationId xmlns:p14="http://schemas.microsoft.com/office/powerpoint/2010/main" val="79034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5">
            <a:extLst>
              <a:ext uri="{FF2B5EF4-FFF2-40B4-BE49-F238E27FC236}">
                <a16:creationId xmlns:a16="http://schemas.microsoft.com/office/drawing/2014/main" id="{FBD40F78-20F0-D9EF-6828-4B5A94FA3A62}"/>
              </a:ext>
            </a:extLst>
          </p:cNvPr>
          <p:cNvGrpSpPr>
            <a:grpSpLocks/>
          </p:cNvGrpSpPr>
          <p:nvPr/>
        </p:nvGrpSpPr>
        <p:grpSpPr bwMode="auto">
          <a:xfrm>
            <a:off x="0" y="0"/>
            <a:ext cx="9144000" cy="6737350"/>
            <a:chOff x="-1" y="0"/>
            <a:chExt cx="9144001" cy="6737471"/>
          </a:xfrm>
        </p:grpSpPr>
        <p:grpSp>
          <p:nvGrpSpPr>
            <p:cNvPr id="5" name="グループ化 17">
              <a:extLst>
                <a:ext uri="{FF2B5EF4-FFF2-40B4-BE49-F238E27FC236}">
                  <a16:creationId xmlns:a16="http://schemas.microsoft.com/office/drawing/2014/main" id="{2B5D98A1-125E-09D4-56EC-E4402B5BD764}"/>
                </a:ext>
              </a:extLst>
            </p:cNvPr>
            <p:cNvGrpSpPr>
              <a:grpSpLocks/>
            </p:cNvGrpSpPr>
            <p:nvPr/>
          </p:nvGrpSpPr>
          <p:grpSpPr bwMode="auto">
            <a:xfrm>
              <a:off x="-1" y="0"/>
              <a:ext cx="9144001" cy="584680"/>
              <a:chOff x="-1" y="0"/>
              <a:chExt cx="9144001" cy="584680"/>
            </a:xfrm>
          </p:grpSpPr>
          <p:pic>
            <p:nvPicPr>
              <p:cNvPr id="9" name="図 24">
                <a:extLst>
                  <a:ext uri="{FF2B5EF4-FFF2-40B4-BE49-F238E27FC236}">
                    <a16:creationId xmlns:a16="http://schemas.microsoft.com/office/drawing/2014/main" id="{5C27A6FD-F1B0-7E39-DA06-39ACFA45F55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0528" y="61660"/>
                <a:ext cx="1656185" cy="3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AB508BC0-3BEE-D5CA-9EA5-EF1E58011949}"/>
                  </a:ext>
                </a:extLst>
              </p:cNvPr>
              <p:cNvSpPr/>
              <p:nvPr/>
            </p:nvSpPr>
            <p:spPr>
              <a:xfrm>
                <a:off x="-1" y="503247"/>
                <a:ext cx="9144001" cy="44451"/>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1" name="正方形/長方形 10">
                <a:extLst>
                  <a:ext uri="{FF2B5EF4-FFF2-40B4-BE49-F238E27FC236}">
                    <a16:creationId xmlns:a16="http://schemas.microsoft.com/office/drawing/2014/main" id="{8A16800F-6789-52BD-FCCD-D20FB7D2D7C6}"/>
                  </a:ext>
                </a:extLst>
              </p:cNvPr>
              <p:cNvSpPr/>
              <p:nvPr/>
            </p:nvSpPr>
            <p:spPr>
              <a:xfrm>
                <a:off x="-1" y="54769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12" name="正方形/長方形 11">
                <a:extLst>
                  <a:ext uri="{FF2B5EF4-FFF2-40B4-BE49-F238E27FC236}">
                    <a16:creationId xmlns:a16="http://schemas.microsoft.com/office/drawing/2014/main" id="{337EFEC2-2B2A-AE6F-9759-89BF293B4032}"/>
                  </a:ext>
                </a:extLst>
              </p:cNvPr>
              <p:cNvSpPr/>
              <p:nvPr/>
            </p:nvSpPr>
            <p:spPr>
              <a:xfrm>
                <a:off x="-1" y="0"/>
                <a:ext cx="6948489" cy="53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eaLnBrk="1" fontAlgn="auto" hangingPunct="1">
                  <a:spcBef>
                    <a:spcPts val="0"/>
                  </a:spcBef>
                  <a:spcAft>
                    <a:spcPts val="0"/>
                  </a:spcAft>
                  <a:defRPr/>
                </a:pPr>
                <a:r>
                  <a:rPr lang="ja-JP" altLang="en-US" sz="2400" dirty="0">
                    <a:solidFill>
                      <a:schemeClr val="tx1"/>
                    </a:solidFill>
                    <a:latin typeface="HG丸ｺﾞｼｯｸM-PRO" panose="020F0600000000000000" pitchFamily="50" charset="-128"/>
                    <a:ea typeface="HG丸ｺﾞｼｯｸM-PRO" panose="020F0600000000000000" pitchFamily="50" charset="-128"/>
                  </a:rPr>
                  <a:t>  申込資格ついて</a:t>
                </a:r>
                <a:endParaRPr lang="en-US" altLang="ja-JP" sz="1600" u="sng"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6" name="グループ化 18">
              <a:extLst>
                <a:ext uri="{FF2B5EF4-FFF2-40B4-BE49-F238E27FC236}">
                  <a16:creationId xmlns:a16="http://schemas.microsoft.com/office/drawing/2014/main" id="{69143733-62A1-EAE7-AF11-D946A582757E}"/>
                </a:ext>
              </a:extLst>
            </p:cNvPr>
            <p:cNvGrpSpPr>
              <a:grpSpLocks/>
            </p:cNvGrpSpPr>
            <p:nvPr/>
          </p:nvGrpSpPr>
          <p:grpSpPr bwMode="auto">
            <a:xfrm>
              <a:off x="0" y="6669360"/>
              <a:ext cx="9144000" cy="68111"/>
              <a:chOff x="0" y="6669360"/>
              <a:chExt cx="9144000" cy="68111"/>
            </a:xfrm>
          </p:grpSpPr>
          <p:sp>
            <p:nvSpPr>
              <p:cNvPr id="7" name="正方形/長方形 6">
                <a:extLst>
                  <a:ext uri="{FF2B5EF4-FFF2-40B4-BE49-F238E27FC236}">
                    <a16:creationId xmlns:a16="http://schemas.microsoft.com/office/drawing/2014/main" id="{EF8D41FB-4150-9B0B-68CF-12F8DB2D8E14}"/>
                  </a:ext>
                </a:extLst>
              </p:cNvPr>
              <p:cNvSpPr/>
              <p:nvPr/>
            </p:nvSpPr>
            <p:spPr>
              <a:xfrm>
                <a:off x="-1" y="6669208"/>
                <a:ext cx="9144001" cy="36513"/>
              </a:xfrm>
              <a:prstGeom prst="rect">
                <a:avLst/>
              </a:prstGeom>
              <a:solidFill>
                <a:srgbClr val="00B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sp>
            <p:nvSpPr>
              <p:cNvPr id="8" name="正方形/長方形 7">
                <a:extLst>
                  <a:ext uri="{FF2B5EF4-FFF2-40B4-BE49-F238E27FC236}">
                    <a16:creationId xmlns:a16="http://schemas.microsoft.com/office/drawing/2014/main" id="{E7C796FF-8C53-B399-93B5-4222058088FD}"/>
                  </a:ext>
                </a:extLst>
              </p:cNvPr>
              <p:cNvSpPr/>
              <p:nvPr/>
            </p:nvSpPr>
            <p:spPr>
              <a:xfrm>
                <a:off x="-1" y="6691433"/>
                <a:ext cx="9144001" cy="46038"/>
              </a:xfrm>
              <a:prstGeom prst="rect">
                <a:avLst/>
              </a:prstGeom>
              <a:solidFill>
                <a:srgbClr val="FFCA2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endParaRPr lang="ja-JP" altLang="en-US" sz="1400" b="1" dirty="0">
                  <a:solidFill>
                    <a:schemeClr val="tx1"/>
                  </a:solidFill>
                </a:endParaRPr>
              </a:p>
            </p:txBody>
          </p:sp>
        </p:grpSp>
      </p:grpSp>
      <p:sp>
        <p:nvSpPr>
          <p:cNvPr id="13" name="正方形/長方形 12">
            <a:extLst>
              <a:ext uri="{FF2B5EF4-FFF2-40B4-BE49-F238E27FC236}">
                <a16:creationId xmlns:a16="http://schemas.microsoft.com/office/drawing/2014/main" id="{DC4FB6B5-4E7B-1AE2-C4F6-64737266B320}"/>
              </a:ext>
            </a:extLst>
          </p:cNvPr>
          <p:cNvSpPr/>
          <p:nvPr/>
        </p:nvSpPr>
        <p:spPr>
          <a:xfrm>
            <a:off x="8609537" y="6305423"/>
            <a:ext cx="507176" cy="322106"/>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600" b="1" dirty="0">
                <a:solidFill>
                  <a:schemeClr val="tx1"/>
                </a:solidFill>
                <a:latin typeface="HG丸ｺﾞｼｯｸM-PRO" panose="020F0600000000000000" pitchFamily="50" charset="-128"/>
                <a:ea typeface="HG丸ｺﾞｼｯｸM-PRO" panose="020F0600000000000000" pitchFamily="50" charset="-128"/>
              </a:rPr>
              <a:t>７</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四角形: 角を丸くする 13">
            <a:extLst>
              <a:ext uri="{FF2B5EF4-FFF2-40B4-BE49-F238E27FC236}">
                <a16:creationId xmlns:a16="http://schemas.microsoft.com/office/drawing/2014/main" id="{3F467340-81A3-5AB2-9107-CE99064ABECE}"/>
              </a:ext>
            </a:extLst>
          </p:cNvPr>
          <p:cNvSpPr/>
          <p:nvPr/>
        </p:nvSpPr>
        <p:spPr>
          <a:xfrm>
            <a:off x="67122" y="712767"/>
            <a:ext cx="5112568" cy="364884"/>
          </a:xfrm>
          <a:prstGeom prst="roundRect">
            <a:avLst/>
          </a:prstGeom>
          <a:noFill/>
          <a:ln w="28575" cmpd="sng">
            <a:noFill/>
          </a:ln>
        </p:spPr>
        <p:style>
          <a:lnRef idx="2">
            <a:schemeClr val="accent1">
              <a:shade val="50000"/>
            </a:schemeClr>
          </a:lnRef>
          <a:fillRef idx="1">
            <a:schemeClr val="accent1"/>
          </a:fillRef>
          <a:effectRef idx="0">
            <a:schemeClr val="accent1"/>
          </a:effectRef>
          <a:fontRef idx="minor">
            <a:schemeClr val="lt1"/>
          </a:fontRef>
        </p:style>
        <p:txBody>
          <a:bodyPr lIns="0" tIns="28800" rtlCol="0" anchor="ctr"/>
          <a:lstStyle/>
          <a:p>
            <a:pPr algn="ctr"/>
            <a:r>
              <a:rPr lang="ja-JP" altLang="en-US" sz="1700" b="1" dirty="0">
                <a:solidFill>
                  <a:schemeClr val="tx1"/>
                </a:solidFill>
                <a:latin typeface="HG丸ｺﾞｼｯｸM-PRO" panose="020F0600000000000000" pitchFamily="50" charset="-128"/>
                <a:ea typeface="HG丸ｺﾞｼｯｸM-PRO" panose="020F0600000000000000" pitchFamily="50" charset="-128"/>
              </a:rPr>
              <a:t>＜参考＞「課税標準額」・「調整控除の額</a:t>
            </a:r>
            <a:endParaRPr lang="en-US" altLang="ja-JP" sz="17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縦書きテキスト プレースホルダー 2">
            <a:extLst>
              <a:ext uri="{FF2B5EF4-FFF2-40B4-BE49-F238E27FC236}">
                <a16:creationId xmlns:a16="http://schemas.microsoft.com/office/drawing/2014/main" id="{D10E140C-D58F-9E6E-8412-76D3B6F3D5EC}"/>
              </a:ext>
            </a:extLst>
          </p:cNvPr>
          <p:cNvSpPr txBox="1">
            <a:spLocks noChangeArrowheads="1"/>
          </p:cNvSpPr>
          <p:nvPr/>
        </p:nvSpPr>
        <p:spPr bwMode="auto">
          <a:xfrm>
            <a:off x="67122" y="1517882"/>
            <a:ext cx="84280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・給与所得にかかる市民税・府民税  特別徴収税額の決定・変更通知書（見本）</a:t>
            </a:r>
            <a:r>
              <a:rPr lang="ja-JP" altLang="en-US" sz="1200" dirty="0">
                <a:latin typeface="HG丸ｺﾞｼｯｸM-PRO" panose="020F0600000000000000" pitchFamily="50" charset="-128"/>
                <a:ea typeface="HG丸ｺﾞｼｯｸM-PRO" panose="020F0600000000000000" pitchFamily="50" charset="-128"/>
              </a:rPr>
              <a:t>［大阪市の例］</a:t>
            </a:r>
            <a:endParaRPr lang="en-US" altLang="zh-TW" sz="12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a:p>
            <a:pPr eaLnBrk="1" hangingPunct="1">
              <a:buFont typeface="Arial" panose="020B0604020202020204" pitchFamily="34" charset="0"/>
              <a:buNone/>
            </a:pPr>
            <a:endParaRPr lang="en-US" altLang="zh-TW" sz="2000" dirty="0">
              <a:latin typeface="HG丸ｺﾞｼｯｸM-PRO" panose="020F0600000000000000" pitchFamily="50" charset="-128"/>
              <a:ea typeface="HG丸ｺﾞｼｯｸM-PRO" panose="020F0600000000000000" pitchFamily="50" charset="-128"/>
            </a:endParaRPr>
          </a:p>
        </p:txBody>
      </p:sp>
      <p:pic>
        <p:nvPicPr>
          <p:cNvPr id="16" name="図 15">
            <a:extLst>
              <a:ext uri="{FF2B5EF4-FFF2-40B4-BE49-F238E27FC236}">
                <a16:creationId xmlns:a16="http://schemas.microsoft.com/office/drawing/2014/main" id="{9B876D95-6EE9-7580-A72F-A29DC2047062}"/>
              </a:ext>
            </a:extLst>
          </p:cNvPr>
          <p:cNvPicPr>
            <a:picLocks noChangeAspect="1"/>
          </p:cNvPicPr>
          <p:nvPr/>
        </p:nvPicPr>
        <p:blipFill>
          <a:blip r:embed="rId3" cstate="print"/>
          <a:stretch>
            <a:fillRect/>
          </a:stretch>
        </p:blipFill>
        <p:spPr>
          <a:xfrm>
            <a:off x="648841" y="1916113"/>
            <a:ext cx="8171631" cy="1898777"/>
          </a:xfrm>
          <a:prstGeom prst="rect">
            <a:avLst/>
          </a:prstGeom>
          <a:ln w="6350">
            <a:solidFill>
              <a:schemeClr val="tx1"/>
            </a:solidFill>
          </a:ln>
          <a:effectLst>
            <a:outerShdw blurRad="50800" dist="38100" dir="2700000" algn="tl" rotWithShape="0">
              <a:prstClr val="black">
                <a:alpha val="40000"/>
              </a:prstClr>
            </a:outerShdw>
          </a:effectLst>
        </p:spPr>
      </p:pic>
      <p:sp>
        <p:nvSpPr>
          <p:cNvPr id="17" name="吹き出し: 四角形 16">
            <a:extLst>
              <a:ext uri="{FF2B5EF4-FFF2-40B4-BE49-F238E27FC236}">
                <a16:creationId xmlns:a16="http://schemas.microsoft.com/office/drawing/2014/main" id="{FFD1A99E-8BC7-2FF5-3F8A-C9CDA81DA234}"/>
              </a:ext>
            </a:extLst>
          </p:cNvPr>
          <p:cNvSpPr/>
          <p:nvPr/>
        </p:nvSpPr>
        <p:spPr>
          <a:xfrm>
            <a:off x="2087724" y="3736030"/>
            <a:ext cx="3240360" cy="700878"/>
          </a:xfrm>
          <a:prstGeom prst="wedgeRectCallout">
            <a:avLst>
              <a:gd name="adj1" fmla="val -15267"/>
              <a:gd name="adj2" fmla="val -181329"/>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ja-JP" altLang="en-US" sz="1400" b="1" dirty="0">
                <a:solidFill>
                  <a:schemeClr val="tx1"/>
                </a:solidFill>
              </a:rPr>
              <a:t>課税標準の合計額＝「課税標準額」</a:t>
            </a:r>
          </a:p>
        </p:txBody>
      </p:sp>
      <p:sp>
        <p:nvSpPr>
          <p:cNvPr id="21" name="正方形/長方形 20">
            <a:extLst>
              <a:ext uri="{FF2B5EF4-FFF2-40B4-BE49-F238E27FC236}">
                <a16:creationId xmlns:a16="http://schemas.microsoft.com/office/drawing/2014/main" id="{8A8DAC69-AECB-EC5C-33D9-90F357A70C44}"/>
              </a:ext>
            </a:extLst>
          </p:cNvPr>
          <p:cNvSpPr/>
          <p:nvPr/>
        </p:nvSpPr>
        <p:spPr>
          <a:xfrm>
            <a:off x="1043608" y="1933278"/>
            <a:ext cx="70817" cy="81756"/>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2" name="正方形/長方形 21">
            <a:extLst>
              <a:ext uri="{FF2B5EF4-FFF2-40B4-BE49-F238E27FC236}">
                <a16:creationId xmlns:a16="http://schemas.microsoft.com/office/drawing/2014/main" id="{BCD8CC62-1A46-57B4-2350-6D75CF878C59}"/>
              </a:ext>
            </a:extLst>
          </p:cNvPr>
          <p:cNvSpPr/>
          <p:nvPr/>
        </p:nvSpPr>
        <p:spPr>
          <a:xfrm>
            <a:off x="3059832" y="1984746"/>
            <a:ext cx="1296144" cy="828304"/>
          </a:xfrm>
          <a:prstGeom prst="rect">
            <a:avLst/>
          </a:prstGeom>
          <a:noFill/>
          <a:ln w="28575"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3" name="正方形/長方形 22">
            <a:extLst>
              <a:ext uri="{FF2B5EF4-FFF2-40B4-BE49-F238E27FC236}">
                <a16:creationId xmlns:a16="http://schemas.microsoft.com/office/drawing/2014/main" id="{A1B4D5E7-CF20-4F38-B533-67C0D848CBDC}"/>
              </a:ext>
            </a:extLst>
          </p:cNvPr>
          <p:cNvSpPr/>
          <p:nvPr/>
        </p:nvSpPr>
        <p:spPr>
          <a:xfrm>
            <a:off x="4499991" y="1984746"/>
            <a:ext cx="1296143" cy="523323"/>
          </a:xfrm>
          <a:prstGeom prst="rect">
            <a:avLst/>
          </a:prstGeom>
          <a:noFill/>
          <a:ln w="3175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400" b="1" dirty="0">
              <a:solidFill>
                <a:schemeClr val="tx1"/>
              </a:solidFill>
            </a:endParaRPr>
          </a:p>
        </p:txBody>
      </p:sp>
      <p:sp>
        <p:nvSpPr>
          <p:cNvPr id="24" name="吹き出し: 四角形 23">
            <a:extLst>
              <a:ext uri="{FF2B5EF4-FFF2-40B4-BE49-F238E27FC236}">
                <a16:creationId xmlns:a16="http://schemas.microsoft.com/office/drawing/2014/main" id="{1F05CD26-5616-F816-8122-DE7EA3D3EE72}"/>
              </a:ext>
            </a:extLst>
          </p:cNvPr>
          <p:cNvSpPr/>
          <p:nvPr/>
        </p:nvSpPr>
        <p:spPr>
          <a:xfrm>
            <a:off x="5796134" y="3423605"/>
            <a:ext cx="3024338" cy="586576"/>
          </a:xfrm>
          <a:prstGeom prst="wedgeRectCallout">
            <a:avLst>
              <a:gd name="adj1" fmla="val -78579"/>
              <a:gd name="adj2" fmla="val -250468"/>
            </a:avLst>
          </a:prstGeom>
          <a:solidFill>
            <a:schemeClr val="bg1"/>
          </a:solidFill>
          <a:ln w="5715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eaLnBrk="1" fontAlgn="auto" hangingPunct="1">
              <a:spcBef>
                <a:spcPts val="0"/>
              </a:spcBef>
              <a:spcAft>
                <a:spcPts val="0"/>
              </a:spcAft>
              <a:defRPr/>
            </a:pPr>
            <a:r>
              <a:rPr lang="ja-JP" altLang="en-US" sz="1400" b="1" dirty="0">
                <a:solidFill>
                  <a:schemeClr val="tx1"/>
                </a:solidFill>
              </a:rPr>
              <a:t>市民税　「税額控除額」　</a:t>
            </a:r>
            <a:r>
              <a:rPr lang="en-US" altLang="ja-JP" sz="1400" b="1" dirty="0">
                <a:solidFill>
                  <a:srgbClr val="FF0000"/>
                </a:solidFill>
              </a:rPr>
              <a:t>※</a:t>
            </a:r>
            <a:r>
              <a:rPr lang="ja-JP" altLang="en-US" sz="1400" b="1" dirty="0">
                <a:solidFill>
                  <a:srgbClr val="FF0000"/>
                </a:solidFill>
              </a:rPr>
              <a:t>注意①</a:t>
            </a:r>
          </a:p>
        </p:txBody>
      </p:sp>
      <p:sp>
        <p:nvSpPr>
          <p:cNvPr id="25" name="正方形/長方形 24">
            <a:extLst>
              <a:ext uri="{FF2B5EF4-FFF2-40B4-BE49-F238E27FC236}">
                <a16:creationId xmlns:a16="http://schemas.microsoft.com/office/drawing/2014/main" id="{818EEC2E-CAE9-E66E-7F20-75532EF71E39}"/>
              </a:ext>
            </a:extLst>
          </p:cNvPr>
          <p:cNvSpPr/>
          <p:nvPr/>
        </p:nvSpPr>
        <p:spPr>
          <a:xfrm>
            <a:off x="395536" y="3191317"/>
            <a:ext cx="2053420" cy="43695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400" b="1" dirty="0">
                <a:solidFill>
                  <a:schemeClr val="tx1"/>
                </a:solidFill>
              </a:rPr>
              <a:t>（適用）欄　</a:t>
            </a:r>
            <a:r>
              <a:rPr kumimoji="1" lang="en-US" altLang="ja-JP" sz="1400" b="1" dirty="0">
                <a:solidFill>
                  <a:srgbClr val="FF0000"/>
                </a:solidFill>
              </a:rPr>
              <a:t>※</a:t>
            </a:r>
            <a:r>
              <a:rPr kumimoji="1" lang="ja-JP" altLang="en-US" sz="1400" b="1" dirty="0">
                <a:solidFill>
                  <a:srgbClr val="FF0000"/>
                </a:solidFill>
              </a:rPr>
              <a:t>注意②</a:t>
            </a:r>
          </a:p>
        </p:txBody>
      </p:sp>
      <p:sp>
        <p:nvSpPr>
          <p:cNvPr id="26" name="正方形/長方形 25">
            <a:extLst>
              <a:ext uri="{FF2B5EF4-FFF2-40B4-BE49-F238E27FC236}">
                <a16:creationId xmlns:a16="http://schemas.microsoft.com/office/drawing/2014/main" id="{84E36906-4536-18CC-595B-1D4796AE9366}"/>
              </a:ext>
            </a:extLst>
          </p:cNvPr>
          <p:cNvSpPr/>
          <p:nvPr/>
        </p:nvSpPr>
        <p:spPr>
          <a:xfrm>
            <a:off x="827583" y="4725144"/>
            <a:ext cx="7781953" cy="1580279"/>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400" b="1" dirty="0">
                <a:solidFill>
                  <a:srgbClr val="FF0000"/>
                </a:solidFill>
              </a:rPr>
              <a:t>注意①</a:t>
            </a:r>
            <a:r>
              <a:rPr kumimoji="1" lang="ja-JP" altLang="en-US" sz="1400" b="1" dirty="0">
                <a:solidFill>
                  <a:schemeClr val="tx1"/>
                </a:solidFill>
              </a:rPr>
              <a:t>　　「調整控除額」は、「「税額控除額」欄に表示されます。</a:t>
            </a:r>
            <a:endParaRPr kumimoji="1" lang="en-US" altLang="ja-JP" sz="1400" b="1" dirty="0">
              <a:solidFill>
                <a:schemeClr val="tx1"/>
              </a:solidFill>
            </a:endParaRPr>
          </a:p>
          <a:p>
            <a:r>
              <a:rPr lang="ja-JP" altLang="en-US" sz="1400" b="1" dirty="0">
                <a:solidFill>
                  <a:schemeClr val="tx1"/>
                </a:solidFill>
              </a:rPr>
              <a:t>　　　　　　ただし、住宅借入金等特別控除や寄付金税額控除等が適用されている場合は、</a:t>
            </a:r>
            <a:endParaRPr lang="en-US" altLang="ja-JP" sz="1400" b="1" dirty="0">
              <a:solidFill>
                <a:schemeClr val="tx1"/>
              </a:solidFill>
            </a:endParaRPr>
          </a:p>
          <a:p>
            <a:r>
              <a:rPr lang="ja-JP" altLang="en-US" sz="1400" b="1" dirty="0">
                <a:solidFill>
                  <a:schemeClr val="tx1"/>
                </a:solidFill>
              </a:rPr>
              <a:t>　　　　　　それらを含めた合計額が表示されます。</a:t>
            </a:r>
            <a:endParaRPr lang="en-US" altLang="ja-JP" sz="1400" b="1" dirty="0">
              <a:solidFill>
                <a:schemeClr val="tx1"/>
              </a:solidFill>
            </a:endParaRPr>
          </a:p>
          <a:p>
            <a:endParaRPr kumimoji="1" lang="en-US" altLang="ja-JP" sz="1400" b="1" dirty="0">
              <a:solidFill>
                <a:schemeClr val="tx1"/>
              </a:solidFill>
            </a:endParaRPr>
          </a:p>
          <a:p>
            <a:r>
              <a:rPr lang="ja-JP" altLang="en-US" sz="1400" b="1" dirty="0">
                <a:solidFill>
                  <a:srgbClr val="FF0000"/>
                </a:solidFill>
              </a:rPr>
              <a:t>注意②　</a:t>
            </a:r>
            <a:r>
              <a:rPr lang="ja-JP" altLang="en-US" sz="1400" b="1" dirty="0">
                <a:solidFill>
                  <a:schemeClr val="tx1"/>
                </a:solidFill>
              </a:rPr>
              <a:t>　お住いの地域により、（摘要）欄（通知書の左下）に「住宅借入金等特別税額控除額」、</a:t>
            </a:r>
            <a:endParaRPr lang="en-US" altLang="ja-JP" sz="1400" b="1" dirty="0">
              <a:solidFill>
                <a:schemeClr val="tx1"/>
              </a:solidFill>
            </a:endParaRPr>
          </a:p>
          <a:p>
            <a:r>
              <a:rPr lang="ja-JP" altLang="en-US" sz="1400" b="1" dirty="0">
                <a:solidFill>
                  <a:schemeClr val="tx1"/>
                </a:solidFill>
              </a:rPr>
              <a:t>　　　　　　「寄付金税額控除額」、「調整控除額」などが表示されている場合があります。</a:t>
            </a:r>
            <a:endParaRPr kumimoji="1" lang="ja-JP" altLang="en-US" sz="1400" b="1" dirty="0">
              <a:solidFill>
                <a:schemeClr val="tx1"/>
              </a:solidFill>
            </a:endParaRPr>
          </a:p>
        </p:txBody>
      </p:sp>
      <p:sp>
        <p:nvSpPr>
          <p:cNvPr id="27" name="正方形/長方形 26">
            <a:extLst>
              <a:ext uri="{FF2B5EF4-FFF2-40B4-BE49-F238E27FC236}">
                <a16:creationId xmlns:a16="http://schemas.microsoft.com/office/drawing/2014/main" id="{08232729-5B32-8E05-8218-0A0402BE7CF2}"/>
              </a:ext>
            </a:extLst>
          </p:cNvPr>
          <p:cNvSpPr/>
          <p:nvPr/>
        </p:nvSpPr>
        <p:spPr>
          <a:xfrm>
            <a:off x="395536" y="1115934"/>
            <a:ext cx="4536504" cy="36366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１．給与収入の方（サラリーマンなど）</a:t>
            </a:r>
          </a:p>
        </p:txBody>
      </p:sp>
    </p:spTree>
    <p:extLst>
      <p:ext uri="{BB962C8B-B14F-4D97-AF65-F5344CB8AC3E}">
        <p14:creationId xmlns:p14="http://schemas.microsoft.com/office/powerpoint/2010/main" val="17392682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01152_スライド（学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solidFill>
        </a:ln>
      </a:spPr>
      <a:bodyPr tIns="72000" rtlCol="0" anchor="ctr"/>
      <a:lstStyle>
        <a:defPPr algn="ctr">
          <a:defRPr kumimoji="1" sz="14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縞模様">
  <a:themeElements>
    <a:clrScheme name="ユーザー定義 1">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ユーザー定義 1">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themeOverride>
</file>

<file path=ppt/theme/themeOverride2.xml><?xml version="1.0" encoding="utf-8"?>
<a:themeOverride xmlns:a="http://schemas.openxmlformats.org/drawingml/2006/main">
  <a:clrScheme name="ユーザー定義 1">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5DC23-8F2A-457E-A5CC-A5AD485754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縞模様</Template>
  <TotalTime>0</TotalTime>
  <Words>7548</Words>
  <Application>Microsoft Office PowerPoint</Application>
  <PresentationFormat>画面に合わせる (4:3)</PresentationFormat>
  <Paragraphs>1127</Paragraphs>
  <Slides>40</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40</vt:i4>
      </vt:variant>
    </vt:vector>
  </HeadingPairs>
  <TitlesOfParts>
    <vt:vector size="51" baseType="lpstr">
      <vt:lpstr>HGP創英角ﾎﾟｯﾌﾟ体</vt:lpstr>
      <vt:lpstr>HG丸ｺﾞｼｯｸM-PRO</vt:lpstr>
      <vt:lpstr>ＭＳ Ｐゴシック</vt:lpstr>
      <vt:lpstr>ＭＳ ゴシック</vt:lpstr>
      <vt:lpstr>Arial</vt:lpstr>
      <vt:lpstr>Calibri</vt:lpstr>
      <vt:lpstr>Corbel</vt:lpstr>
      <vt:lpstr>Wingdings</vt:lpstr>
      <vt:lpstr>01152_スライド（学校）</vt:lpstr>
      <vt:lpstr>縞模様</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2019-08-13T01:04:14Z</dcterms:created>
  <dcterms:modified xsi:type="dcterms:W3CDTF">2023-08-08T06:31:07Z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TC102866719990</vt:lpwstr>
  </property>
</Properties>
</file>