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2" r:id="rId3"/>
  </p:sldMasterIdLst>
  <p:notesMasterIdLst>
    <p:notesMasterId r:id="rId43"/>
  </p:notesMasterIdLst>
  <p:sldIdLst>
    <p:sldId id="360" r:id="rId4"/>
    <p:sldId id="368" r:id="rId5"/>
    <p:sldId id="395" r:id="rId6"/>
    <p:sldId id="316" r:id="rId7"/>
    <p:sldId id="369" r:id="rId8"/>
    <p:sldId id="370" r:id="rId9"/>
    <p:sldId id="371" r:id="rId10"/>
    <p:sldId id="372" r:id="rId11"/>
    <p:sldId id="373" r:id="rId12"/>
    <p:sldId id="374" r:id="rId13"/>
    <p:sldId id="375" r:id="rId14"/>
    <p:sldId id="361" r:id="rId15"/>
    <p:sldId id="376" r:id="rId16"/>
    <p:sldId id="407" r:id="rId17"/>
    <p:sldId id="408" r:id="rId18"/>
    <p:sldId id="400" r:id="rId19"/>
    <p:sldId id="379" r:id="rId20"/>
    <p:sldId id="380" r:id="rId21"/>
    <p:sldId id="329" r:id="rId22"/>
    <p:sldId id="330" r:id="rId23"/>
    <p:sldId id="362" r:id="rId24"/>
    <p:sldId id="401" r:id="rId25"/>
    <p:sldId id="363" r:id="rId26"/>
    <p:sldId id="383" r:id="rId27"/>
    <p:sldId id="384" r:id="rId28"/>
    <p:sldId id="385" r:id="rId29"/>
    <p:sldId id="386" r:id="rId30"/>
    <p:sldId id="387" r:id="rId31"/>
    <p:sldId id="388" r:id="rId32"/>
    <p:sldId id="389" r:id="rId33"/>
    <p:sldId id="390" r:id="rId34"/>
    <p:sldId id="391" r:id="rId35"/>
    <p:sldId id="392" r:id="rId36"/>
    <p:sldId id="398" r:id="rId37"/>
    <p:sldId id="397" r:id="rId38"/>
    <p:sldId id="399" r:id="rId39"/>
    <p:sldId id="403" r:id="rId40"/>
    <p:sldId id="406" r:id="rId41"/>
    <p:sldId id="402" r:id="rId4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DmxD0VyBT7xEz/BM+VU4w==" hashData="+pk5rDH8Nh9NHbksMGrMvpq+1xfbus2y9ZFxgzWjrw5KZghgdBdz6V87JNZYR45erYF8ahaOpuuQyvWJMHUz9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644"/>
    <a:srgbClr val="F57B17"/>
    <a:srgbClr val="FFFF9F"/>
    <a:srgbClr val="8A6900"/>
    <a:srgbClr val="004158"/>
    <a:srgbClr val="B9EDFF"/>
    <a:srgbClr val="83C5D7"/>
    <a:srgbClr val="FFFF61"/>
    <a:srgbClr val="B55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280" autoAdjust="0"/>
  </p:normalViewPr>
  <p:slideViewPr>
    <p:cSldViewPr snapToObjects="1" showGuides="1">
      <p:cViewPr varScale="1">
        <p:scale>
          <a:sx n="71" d="100"/>
          <a:sy n="71" d="100"/>
        </p:scale>
        <p:origin x="12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92"/>
    </p:cViewPr>
  </p:sorterViewPr>
  <p:notesViewPr>
    <p:cSldViewPr snapToObject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0D0E9334-D339-4877-82DD-3E531521171A}" type="datetimeFigureOut">
              <a:rPr kumimoji="1" lang="ja-JP" altLang="en-US" smtClean="0"/>
              <a:pPr/>
              <a:t>2022/8/23</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01EF8366-9330-427D-966C-FF737451316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a:t>
            </a:fld>
            <a:endParaRPr kumimoji="1" lang="ja-JP" altLang="en-US"/>
          </a:p>
        </p:txBody>
      </p:sp>
    </p:spTree>
    <p:extLst>
      <p:ext uri="{BB962C8B-B14F-4D97-AF65-F5344CB8AC3E}">
        <p14:creationId xmlns:p14="http://schemas.microsoft.com/office/powerpoint/2010/main" val="58010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35</a:t>
            </a:fld>
            <a:endParaRPr kumimoji="1" lang="ja-JP" altLang="en-US"/>
          </a:p>
        </p:txBody>
      </p:sp>
    </p:spTree>
    <p:extLst>
      <p:ext uri="{BB962C8B-B14F-4D97-AF65-F5344CB8AC3E}">
        <p14:creationId xmlns:p14="http://schemas.microsoft.com/office/powerpoint/2010/main" val="60558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38314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30715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77101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217690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7149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3099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67106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6679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0417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577318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11"/>
          </p:nvPr>
        </p:nvSpPr>
        <p:spPr>
          <a:xfrm>
            <a:off x="2832102" y="6422855"/>
            <a:ext cx="3209752" cy="365125"/>
          </a:xfrm>
        </p:spPr>
        <p:txBody>
          <a:bodyPr/>
          <a:lstStyle/>
          <a:p>
            <a:endParaRPr kumimoji="1" lang="ja-JP" altLang="en-US"/>
          </a:p>
        </p:txBody>
      </p:sp>
      <p:sp>
        <p:nvSpPr>
          <p:cNvPr id="6" name="Slide Number Placeholder 5"/>
          <p:cNvSpPr>
            <a:spLocks noGrp="1"/>
          </p:cNvSpPr>
          <p:nvPr>
            <p:ph type="sldNum" sz="quarter" idx="12"/>
          </p:nvPr>
        </p:nvSpPr>
        <p:spPr>
          <a:xfrm>
            <a:off x="6054787" y="6422855"/>
            <a:ext cx="659819" cy="365125"/>
          </a:xfrm>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0807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4D91C-18BF-4BC2-9B57-27406AAE56E7}" type="datetimeFigureOut">
              <a:rPr kumimoji="1" lang="ja-JP" altLang="en-US" smtClean="0"/>
              <a:pPr/>
              <a:t>2022/8/23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DD2F2-8A84-4581-806F-A7C658CCD16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394D91C-18BF-4BC2-9B57-27406AAE56E7}" type="datetimeFigureOut">
              <a:rPr kumimoji="1" lang="ja-JP" altLang="en-US" smtClean="0"/>
              <a:pPr/>
              <a:t>2022/8/23</a:t>
            </a:fld>
            <a:endParaRPr kumimoji="1" lang="ja-JP" alt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414269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1.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C77F8B-4BCE-481F-A1AB-E96738707C99}"/>
              </a:ext>
            </a:extLst>
          </p:cNvPr>
          <p:cNvPicPr>
            <a:picLocks noChangeAspect="1"/>
          </p:cNvPicPr>
          <p:nvPr/>
        </p:nvPicPr>
        <p:blipFill rotWithShape="1">
          <a:blip r:embed="rId2">
            <a:extLst>
              <a:ext uri="{28A0092B-C50C-407E-A947-70E740481C1C}">
                <a14:useLocalDpi xmlns:a14="http://schemas.microsoft.com/office/drawing/2010/main" val="0"/>
              </a:ext>
            </a:extLst>
          </a:blip>
          <a:srcRect l="5353" t="3590" r="5156" b="7158"/>
          <a:stretch/>
        </p:blipFill>
        <p:spPr>
          <a:xfrm>
            <a:off x="0" y="-30949"/>
            <a:ext cx="9144000" cy="7044592"/>
          </a:xfrm>
          <a:prstGeom prst="rect">
            <a:avLst/>
          </a:prstGeom>
        </p:spPr>
      </p:pic>
      <p:sp>
        <p:nvSpPr>
          <p:cNvPr id="2" name="縦書きタイトル 4">
            <a:extLst>
              <a:ext uri="{FF2B5EF4-FFF2-40B4-BE49-F238E27FC236}">
                <a16:creationId xmlns:a16="http://schemas.microsoft.com/office/drawing/2014/main" id="{CBAD627F-42CF-435E-82D0-4F6235483D16}"/>
              </a:ext>
            </a:extLst>
          </p:cNvPr>
          <p:cNvSpPr txBox="1">
            <a:spLocks/>
          </p:cNvSpPr>
          <p:nvPr/>
        </p:nvSpPr>
        <p:spPr>
          <a:xfrm>
            <a:off x="289559" y="2060848"/>
            <a:ext cx="8564882" cy="941845"/>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3400" b="1" dirty="0">
                <a:solidFill>
                  <a:schemeClr val="bg1"/>
                </a:solidFill>
                <a:latin typeface="HG丸ｺﾞｼｯｸM-PRO" panose="020F0600000000000000" pitchFamily="50" charset="-128"/>
                <a:ea typeface="HG丸ｺﾞｼｯｸM-PRO" panose="020F0600000000000000" pitchFamily="50" charset="-128"/>
              </a:rPr>
              <a:t>大阪府育英会予約奨学生の募集</a:t>
            </a:r>
            <a:endParaRPr lang="en-US" altLang="ja-JP" sz="3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0D40EBC3-240D-4574-8D63-AF2D0E9AF551}"/>
              </a:ext>
            </a:extLst>
          </p:cNvPr>
          <p:cNvPicPr>
            <a:picLocks noChangeAspect="1"/>
          </p:cNvPicPr>
          <p:nvPr/>
        </p:nvPicPr>
        <p:blipFill rotWithShape="1">
          <a:blip r:embed="rId3" cstate="print">
            <a:clrChange>
              <a:clrFrom>
                <a:srgbClr val="23AC38"/>
              </a:clrFrom>
              <a:clrTo>
                <a:srgbClr val="23AC38">
                  <a:alpha val="0"/>
                </a:srgbClr>
              </a:clrTo>
            </a:clrChange>
            <a:extLst>
              <a:ext uri="{28A0092B-C50C-407E-A947-70E740481C1C}">
                <a14:useLocalDpi xmlns:a14="http://schemas.microsoft.com/office/drawing/2010/main" val="0"/>
              </a:ext>
            </a:extLst>
          </a:blip>
          <a:srcRect l="18822"/>
          <a:stretch/>
        </p:blipFill>
        <p:spPr>
          <a:xfrm>
            <a:off x="2844993" y="3284984"/>
            <a:ext cx="4407471" cy="943313"/>
          </a:xfrm>
          <a:prstGeom prst="rect">
            <a:avLst/>
          </a:prstGeom>
        </p:spPr>
      </p:pic>
      <p:grpSp>
        <p:nvGrpSpPr>
          <p:cNvPr id="15" name="グループ化 14">
            <a:extLst>
              <a:ext uri="{FF2B5EF4-FFF2-40B4-BE49-F238E27FC236}">
                <a16:creationId xmlns:a16="http://schemas.microsoft.com/office/drawing/2014/main" id="{1A17423A-0100-4BEE-A477-600BA9D8F84A}"/>
              </a:ext>
            </a:extLst>
          </p:cNvPr>
          <p:cNvGrpSpPr/>
          <p:nvPr/>
        </p:nvGrpSpPr>
        <p:grpSpPr>
          <a:xfrm>
            <a:off x="1871616" y="3305016"/>
            <a:ext cx="864287" cy="839261"/>
            <a:chOff x="1578389" y="357822"/>
            <a:chExt cx="4761625" cy="4761624"/>
          </a:xfrm>
        </p:grpSpPr>
        <p:sp>
          <p:nvSpPr>
            <p:cNvPr id="14" name="四角形: 角を丸くする 13">
              <a:extLst>
                <a:ext uri="{FF2B5EF4-FFF2-40B4-BE49-F238E27FC236}">
                  <a16:creationId xmlns:a16="http://schemas.microsoft.com/office/drawing/2014/main" id="{DD0DF990-CA89-4882-9BF7-2013E4FF2C0F}"/>
                </a:ext>
              </a:extLst>
            </p:cNvPr>
            <p:cNvSpPr/>
            <p:nvPr/>
          </p:nvSpPr>
          <p:spPr>
            <a:xfrm>
              <a:off x="3364199" y="1052735"/>
              <a:ext cx="1190011" cy="4032448"/>
            </a:xfrm>
            <a:prstGeom prst="roundRect">
              <a:avLst>
                <a:gd name="adj" fmla="val 540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32D99E7-9839-4A35-8808-C63548EF457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578389" y="357822"/>
              <a:ext cx="4761625" cy="4761624"/>
            </a:xfrm>
            <a:prstGeom prst="rect">
              <a:avLst/>
            </a:prstGeom>
          </p:spPr>
        </p:pic>
      </p:grpSp>
      <p:sp>
        <p:nvSpPr>
          <p:cNvPr id="9" name="縦書きタイトル 4">
            <a:extLst>
              <a:ext uri="{FF2B5EF4-FFF2-40B4-BE49-F238E27FC236}">
                <a16:creationId xmlns:a16="http://schemas.microsoft.com/office/drawing/2014/main" id="{B13A7BDB-2521-486C-B4CD-1DA1B6E6C222}"/>
              </a:ext>
            </a:extLst>
          </p:cNvPr>
          <p:cNvSpPr txBox="1">
            <a:spLocks/>
          </p:cNvSpPr>
          <p:nvPr/>
        </p:nvSpPr>
        <p:spPr>
          <a:xfrm>
            <a:off x="163895" y="4457862"/>
            <a:ext cx="8816210" cy="699330"/>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2400" b="1">
                <a:solidFill>
                  <a:schemeClr val="bg1"/>
                </a:solidFill>
                <a:latin typeface="HG丸ｺﾞｼｯｸM-PRO" panose="020F0600000000000000" pitchFamily="50" charset="-128"/>
                <a:ea typeface="HG丸ｺﾞｼｯｸM-PRO" panose="020F0600000000000000" pitchFamily="50" charset="-128"/>
              </a:rPr>
              <a:t>令和 ４年 </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８月</a:t>
            </a:r>
          </a:p>
        </p:txBody>
      </p:sp>
    </p:spTree>
    <p:extLst>
      <p:ext uri="{BB962C8B-B14F-4D97-AF65-F5344CB8AC3E}">
        <p14:creationId xmlns:p14="http://schemas.microsoft.com/office/powerpoint/2010/main" val="192913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D9CF4E31-717F-D779-E1B6-C5D1E6B1D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36" y="1718509"/>
            <a:ext cx="3149440" cy="1645200"/>
          </a:xfrm>
          <a:prstGeom prst="rect">
            <a:avLst/>
          </a:prstGeom>
          <a:ln w="9525">
            <a:solidFill>
              <a:schemeClr val="tx1"/>
            </a:solidFill>
          </a:ln>
          <a:effectLst>
            <a:outerShdw blurRad="50800" dist="38100" dir="2700000" algn="tl" rotWithShape="0">
              <a:prstClr val="black">
                <a:alpha val="40000"/>
              </a:prstClr>
            </a:outerShdw>
          </a:effectLst>
        </p:spPr>
      </p:pic>
      <p:pic>
        <p:nvPicPr>
          <p:cNvPr id="31" name="図 30">
            <a:extLst>
              <a:ext uri="{FF2B5EF4-FFF2-40B4-BE49-F238E27FC236}">
                <a16:creationId xmlns:a16="http://schemas.microsoft.com/office/drawing/2014/main" id="{012B5EC0-1B51-B027-3C8A-1777C982C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6" y="2475402"/>
            <a:ext cx="3296144" cy="1558800"/>
          </a:xfrm>
          <a:prstGeom prst="rect">
            <a:avLst/>
          </a:prstGeom>
          <a:ln w="9525">
            <a:solidFill>
              <a:schemeClr val="tx1"/>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860833F2-80BA-4D12-A2A2-5249C27D7D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50" y="4554518"/>
            <a:ext cx="3574037" cy="1466562"/>
          </a:xfrm>
          <a:prstGeom prst="rect">
            <a:avLst/>
          </a:prstGeom>
          <a:ln w="6350">
            <a:solidFill>
              <a:schemeClr val="tx1"/>
            </a:solidFill>
          </a:ln>
          <a:effectLst>
            <a:outerShdw blurRad="50800" dist="38100" algn="l" rotWithShape="0">
              <a:prstClr val="black">
                <a:alpha val="40000"/>
              </a:prstClr>
            </a:outerShdw>
          </a:effectLst>
        </p:spPr>
      </p:pic>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4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２．給与収入以外の方（自営業者など）</a:t>
            </a:r>
            <a:endParaRPr lang="en-US" altLang="zh-TW"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 市民税・府民税  納税通知書兼税額決定（充当）通知書　</a:t>
            </a:r>
            <a:r>
              <a:rPr lang="ja-JP" altLang="en-US" sz="1300" dirty="0">
                <a:latin typeface="HG丸ｺﾞｼｯｸM-PRO" panose="020F0600000000000000" pitchFamily="50" charset="-128"/>
                <a:ea typeface="HG丸ｺﾞｼｯｸM-PRO" panose="020F0600000000000000" pitchFamily="50" charset="-128"/>
              </a:rPr>
              <a:t>［大阪市の例］</a:t>
            </a:r>
            <a:endParaRPr lang="en-US" altLang="zh-TW" sz="2000" dirty="0">
              <a:latin typeface="HG丸ｺﾞｼｯｸM-PRO" panose="020F0600000000000000" pitchFamily="50" charset="-128"/>
              <a:ea typeface="HG丸ｺﾞｼｯｸM-PRO" panose="020F0600000000000000" pitchFamily="50" charset="-128"/>
            </a:endParaRPr>
          </a:p>
          <a:p>
            <a:pPr marL="0" inden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＜参考＞ 「課税標準額」・「調整控除の額」の確認方法</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52" name="四角形: 角を丸くする 51">
            <a:extLst>
              <a:ext uri="{FF2B5EF4-FFF2-40B4-BE49-F238E27FC236}">
                <a16:creationId xmlns:a16="http://schemas.microsoft.com/office/drawing/2014/main" id="{65650EAF-F697-48A1-9866-9C51C8921CB3}"/>
              </a:ext>
            </a:extLst>
          </p:cNvPr>
          <p:cNvSpPr/>
          <p:nvPr/>
        </p:nvSpPr>
        <p:spPr>
          <a:xfrm>
            <a:off x="675096" y="4796944"/>
            <a:ext cx="1664656" cy="720000"/>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41" name="四角形: 角を丸くする 40">
            <a:extLst>
              <a:ext uri="{FF2B5EF4-FFF2-40B4-BE49-F238E27FC236}">
                <a16:creationId xmlns:a16="http://schemas.microsoft.com/office/drawing/2014/main" id="{C82B3A9F-5002-402A-8E69-1A7CF7892509}"/>
              </a:ext>
            </a:extLst>
          </p:cNvPr>
          <p:cNvSpPr/>
          <p:nvPr/>
        </p:nvSpPr>
        <p:spPr>
          <a:xfrm>
            <a:off x="924434" y="3259083"/>
            <a:ext cx="1655719" cy="762354"/>
          </a:xfrm>
          <a:prstGeom prst="roundRect">
            <a:avLst>
              <a:gd name="adj" fmla="val 3181"/>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42" name="縦書きテキスト プレースホルダー 2">
            <a:extLst>
              <a:ext uri="{FF2B5EF4-FFF2-40B4-BE49-F238E27FC236}">
                <a16:creationId xmlns:a16="http://schemas.microsoft.com/office/drawing/2014/main" id="{A49E0D06-95FD-446F-9BF2-3928E23E8057}"/>
              </a:ext>
            </a:extLst>
          </p:cNvPr>
          <p:cNvSpPr txBox="1">
            <a:spLocks/>
          </p:cNvSpPr>
          <p:nvPr/>
        </p:nvSpPr>
        <p:spPr>
          <a:xfrm>
            <a:off x="3200168" y="2502486"/>
            <a:ext cx="954642"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latin typeface="HG丸ｺﾞｼｯｸM-PRO" panose="020F0600000000000000" pitchFamily="50" charset="-128"/>
                <a:ea typeface="HG丸ｺﾞｼｯｸM-PRO" panose="020F0600000000000000" pitchFamily="50" charset="-128"/>
              </a:rPr>
              <a:t>（その１）</a:t>
            </a:r>
            <a:endParaRPr lang="en-US" altLang="zh-TW" sz="1800" b="1" dirty="0">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323054BF-BDF6-4F1D-B188-883CE87061AA}"/>
              </a:ext>
            </a:extLst>
          </p:cNvPr>
          <p:cNvGrpSpPr/>
          <p:nvPr/>
        </p:nvGrpSpPr>
        <p:grpSpPr>
          <a:xfrm>
            <a:off x="4609731" y="1895511"/>
            <a:ext cx="3994718" cy="1945261"/>
            <a:chOff x="4609731" y="1895511"/>
            <a:chExt cx="3994718" cy="1945261"/>
          </a:xfrm>
        </p:grpSpPr>
        <p:sp>
          <p:nvSpPr>
            <p:cNvPr id="46" name="吹き出し: 四角形 45">
              <a:extLst>
                <a:ext uri="{FF2B5EF4-FFF2-40B4-BE49-F238E27FC236}">
                  <a16:creationId xmlns:a16="http://schemas.microsoft.com/office/drawing/2014/main" id="{272C0101-8394-4090-9788-6BEC9D5BE591}"/>
                </a:ext>
              </a:extLst>
            </p:cNvPr>
            <p:cNvSpPr/>
            <p:nvPr/>
          </p:nvSpPr>
          <p:spPr>
            <a:xfrm>
              <a:off x="4609731" y="1895511"/>
              <a:ext cx="3994718" cy="1945261"/>
            </a:xfrm>
            <a:prstGeom prst="wedgeRectCallout">
              <a:avLst>
                <a:gd name="adj1" fmla="val -97781"/>
                <a:gd name="adj2" fmla="val 2815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pic>
          <p:nvPicPr>
            <p:cNvPr id="10" name="図 9">
              <a:extLst>
                <a:ext uri="{FF2B5EF4-FFF2-40B4-BE49-F238E27FC236}">
                  <a16:creationId xmlns:a16="http://schemas.microsoft.com/office/drawing/2014/main" id="{DE55136D-5F49-4DE1-9B3E-0647132B71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3360" y="2018753"/>
              <a:ext cx="3724559" cy="1725726"/>
            </a:xfrm>
            <a:prstGeom prst="rect">
              <a:avLst/>
            </a:prstGeom>
          </p:spPr>
        </p:pic>
        <p:sp>
          <p:nvSpPr>
            <p:cNvPr id="48" name="正方形/長方形 47">
              <a:extLst>
                <a:ext uri="{FF2B5EF4-FFF2-40B4-BE49-F238E27FC236}">
                  <a16:creationId xmlns:a16="http://schemas.microsoft.com/office/drawing/2014/main" id="{3B53DC45-205C-4870-B180-7660A547F41B}"/>
                </a:ext>
              </a:extLst>
            </p:cNvPr>
            <p:cNvSpPr/>
            <p:nvPr/>
          </p:nvSpPr>
          <p:spPr>
            <a:xfrm>
              <a:off x="7617723" y="2329268"/>
              <a:ext cx="835200" cy="12924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6" name="四角形: 角を丸くする 55">
              <a:extLst>
                <a:ext uri="{FF2B5EF4-FFF2-40B4-BE49-F238E27FC236}">
                  <a16:creationId xmlns:a16="http://schemas.microsoft.com/office/drawing/2014/main" id="{21EF8F7E-311A-463A-B91D-BFA15EBC46EE}"/>
                </a:ext>
              </a:extLst>
            </p:cNvPr>
            <p:cNvSpPr/>
            <p:nvPr/>
          </p:nvSpPr>
          <p:spPr>
            <a:xfrm>
              <a:off x="7611143" y="2048862"/>
              <a:ext cx="866776" cy="256167"/>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0" name="四角形: 角を丸くする 59">
              <a:extLst>
                <a:ext uri="{FF2B5EF4-FFF2-40B4-BE49-F238E27FC236}">
                  <a16:creationId xmlns:a16="http://schemas.microsoft.com/office/drawing/2014/main" id="{42738EA3-62A8-43DF-817B-81780ADBB7F0}"/>
                </a:ext>
              </a:extLst>
            </p:cNvPr>
            <p:cNvSpPr/>
            <p:nvPr/>
          </p:nvSpPr>
          <p:spPr>
            <a:xfrm>
              <a:off x="7668344" y="2420888"/>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合</a:t>
              </a:r>
              <a:r>
                <a:rPr lang="ja-JP" altLang="en-US" sz="8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計</a:t>
              </a:r>
              <a:r>
                <a:rPr lang="ja-JP" altLang="en-US" sz="8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額</a:t>
              </a:r>
            </a:p>
          </p:txBody>
        </p:sp>
        <p:sp>
          <p:nvSpPr>
            <p:cNvPr id="49" name="矢印: 右 48">
              <a:extLst>
                <a:ext uri="{FF2B5EF4-FFF2-40B4-BE49-F238E27FC236}">
                  <a16:creationId xmlns:a16="http://schemas.microsoft.com/office/drawing/2014/main" id="{728EC63F-9F06-4F59-A2BD-83976CA55645}"/>
                </a:ext>
              </a:extLst>
            </p:cNvPr>
            <p:cNvSpPr/>
            <p:nvPr/>
          </p:nvSpPr>
          <p:spPr>
            <a:xfrm>
              <a:off x="6579988" y="2457865"/>
              <a:ext cx="1089669"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0" name="四角形: 角を丸くする 49">
              <a:extLst>
                <a:ext uri="{FF2B5EF4-FFF2-40B4-BE49-F238E27FC236}">
                  <a16:creationId xmlns:a16="http://schemas.microsoft.com/office/drawing/2014/main" id="{8BCBD672-9BD6-4247-92D7-86806ECD6BB2}"/>
                </a:ext>
              </a:extLst>
            </p:cNvPr>
            <p:cNvSpPr/>
            <p:nvPr/>
          </p:nvSpPr>
          <p:spPr>
            <a:xfrm>
              <a:off x="5850072" y="2411274"/>
              <a:ext cx="1170200" cy="324000"/>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課税標準額</a:t>
              </a:r>
            </a:p>
          </p:txBody>
        </p:sp>
      </p:grpSp>
      <p:grpSp>
        <p:nvGrpSpPr>
          <p:cNvPr id="26" name="グループ化 25">
            <a:extLst>
              <a:ext uri="{FF2B5EF4-FFF2-40B4-BE49-F238E27FC236}">
                <a16:creationId xmlns:a16="http://schemas.microsoft.com/office/drawing/2014/main" id="{79604823-3BB4-4F6B-9218-82667E243F9A}"/>
              </a:ext>
            </a:extLst>
          </p:cNvPr>
          <p:cNvGrpSpPr/>
          <p:nvPr/>
        </p:nvGrpSpPr>
        <p:grpSpPr>
          <a:xfrm>
            <a:off x="4609732" y="4509328"/>
            <a:ext cx="3996000" cy="1872000"/>
            <a:chOff x="4609732" y="4465861"/>
            <a:chExt cx="3996000" cy="1872000"/>
          </a:xfrm>
        </p:grpSpPr>
        <p:grpSp>
          <p:nvGrpSpPr>
            <p:cNvPr id="19" name="グループ化 18">
              <a:extLst>
                <a:ext uri="{FF2B5EF4-FFF2-40B4-BE49-F238E27FC236}">
                  <a16:creationId xmlns:a16="http://schemas.microsoft.com/office/drawing/2014/main" id="{20795940-054A-411F-95AD-6F762A8DCDD8}"/>
                </a:ext>
              </a:extLst>
            </p:cNvPr>
            <p:cNvGrpSpPr/>
            <p:nvPr/>
          </p:nvGrpSpPr>
          <p:grpSpPr>
            <a:xfrm>
              <a:off x="4609732" y="4465861"/>
              <a:ext cx="3996000" cy="1872000"/>
              <a:chOff x="4609732" y="4465861"/>
              <a:chExt cx="3996000" cy="1872000"/>
            </a:xfrm>
          </p:grpSpPr>
          <p:sp>
            <p:nvSpPr>
              <p:cNvPr id="51" name="吹き出し: 四角形 50">
                <a:extLst>
                  <a:ext uri="{FF2B5EF4-FFF2-40B4-BE49-F238E27FC236}">
                    <a16:creationId xmlns:a16="http://schemas.microsoft.com/office/drawing/2014/main" id="{2CB21CB8-6FFF-4F5C-9DCA-A6AFBDD46A5B}"/>
                  </a:ext>
                </a:extLst>
              </p:cNvPr>
              <p:cNvSpPr/>
              <p:nvPr/>
            </p:nvSpPr>
            <p:spPr>
              <a:xfrm>
                <a:off x="4609732" y="4465861"/>
                <a:ext cx="3996000" cy="1872000"/>
              </a:xfrm>
              <a:prstGeom prst="wedgeRectCallout">
                <a:avLst>
                  <a:gd name="adj1" fmla="val -104827"/>
                  <a:gd name="adj2" fmla="val -16817"/>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pic>
            <p:nvPicPr>
              <p:cNvPr id="18" name="図 17">
                <a:extLst>
                  <a:ext uri="{FF2B5EF4-FFF2-40B4-BE49-F238E27FC236}">
                    <a16:creationId xmlns:a16="http://schemas.microsoft.com/office/drawing/2014/main" id="{49355392-E6B9-4AEE-AE22-82056F224E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4848" y="4609389"/>
                <a:ext cx="3724484" cy="1588964"/>
              </a:xfrm>
              <a:prstGeom prst="rect">
                <a:avLst/>
              </a:prstGeom>
            </p:spPr>
          </p:pic>
          <p:sp>
            <p:nvSpPr>
              <p:cNvPr id="53" name="正方形/長方形 52">
                <a:extLst>
                  <a:ext uri="{FF2B5EF4-FFF2-40B4-BE49-F238E27FC236}">
                    <a16:creationId xmlns:a16="http://schemas.microsoft.com/office/drawing/2014/main" id="{0FE2764C-D48A-424A-800C-3B6F3CD5ECF0}"/>
                  </a:ext>
                </a:extLst>
              </p:cNvPr>
              <p:cNvSpPr/>
              <p:nvPr/>
            </p:nvSpPr>
            <p:spPr>
              <a:xfrm>
                <a:off x="6228184" y="5087013"/>
                <a:ext cx="1126800" cy="126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7" name="四角形: 角を丸くする 56">
                <a:extLst>
                  <a:ext uri="{FF2B5EF4-FFF2-40B4-BE49-F238E27FC236}">
                    <a16:creationId xmlns:a16="http://schemas.microsoft.com/office/drawing/2014/main" id="{996307BC-8714-4B0E-A5FF-DEC8C0E67B26}"/>
                  </a:ext>
                </a:extLst>
              </p:cNvPr>
              <p:cNvSpPr/>
              <p:nvPr/>
            </p:nvSpPr>
            <p:spPr>
              <a:xfrm>
                <a:off x="4932040" y="5066089"/>
                <a:ext cx="1321200" cy="162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8" name="四角形: 角を丸くする 57">
                <a:extLst>
                  <a:ext uri="{FF2B5EF4-FFF2-40B4-BE49-F238E27FC236}">
                    <a16:creationId xmlns:a16="http://schemas.microsoft.com/office/drawing/2014/main" id="{B27151C6-D781-4671-B9BC-B92F9B131517}"/>
                  </a:ext>
                </a:extLst>
              </p:cNvPr>
              <p:cNvSpPr/>
              <p:nvPr/>
            </p:nvSpPr>
            <p:spPr>
              <a:xfrm>
                <a:off x="6235586" y="4721650"/>
                <a:ext cx="1107084" cy="272675"/>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54" name="矢印: 右 53">
              <a:extLst>
                <a:ext uri="{FF2B5EF4-FFF2-40B4-BE49-F238E27FC236}">
                  <a16:creationId xmlns:a16="http://schemas.microsoft.com/office/drawing/2014/main" id="{B52B11AA-4D5B-4E61-8E97-828482E78330}"/>
                </a:ext>
              </a:extLst>
            </p:cNvPr>
            <p:cNvSpPr/>
            <p:nvPr/>
          </p:nvSpPr>
          <p:spPr>
            <a:xfrm rot="16200000">
              <a:off x="6596775" y="5393016"/>
              <a:ext cx="557113"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5" name="四角形: 角を丸くする 54">
              <a:extLst>
                <a:ext uri="{FF2B5EF4-FFF2-40B4-BE49-F238E27FC236}">
                  <a16:creationId xmlns:a16="http://schemas.microsoft.com/office/drawing/2014/main" id="{7DA9484E-EC76-4A6B-A77C-FC7DE50707CF}"/>
                </a:ext>
              </a:extLst>
            </p:cNvPr>
            <p:cNvSpPr/>
            <p:nvPr/>
          </p:nvSpPr>
          <p:spPr>
            <a:xfrm>
              <a:off x="6582221" y="5546112"/>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調整控除の額</a:t>
              </a:r>
            </a:p>
          </p:txBody>
        </p:sp>
      </p:grpSp>
      <p:sp>
        <p:nvSpPr>
          <p:cNvPr id="45" name="縦書きテキスト プレースホルダー 2">
            <a:extLst>
              <a:ext uri="{FF2B5EF4-FFF2-40B4-BE49-F238E27FC236}">
                <a16:creationId xmlns:a16="http://schemas.microsoft.com/office/drawing/2014/main" id="{219AFF6C-D1B6-48E2-A91B-0E892268D6F5}"/>
              </a:ext>
            </a:extLst>
          </p:cNvPr>
          <p:cNvSpPr txBox="1">
            <a:spLocks/>
          </p:cNvSpPr>
          <p:nvPr/>
        </p:nvSpPr>
        <p:spPr>
          <a:xfrm>
            <a:off x="3217705" y="4562442"/>
            <a:ext cx="1004064"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latin typeface="HG丸ｺﾞｼｯｸM-PRO" panose="020F0600000000000000" pitchFamily="50" charset="-128"/>
                <a:ea typeface="HG丸ｺﾞｼｯｸM-PRO" panose="020F0600000000000000" pitchFamily="50" charset="-128"/>
              </a:rPr>
              <a:t>（その２）</a:t>
            </a:r>
            <a:endParaRPr lang="en-US" altLang="zh-TW" sz="1800" b="1" dirty="0">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13EE978E-D6EA-47A2-BEB5-F188B86A8868}"/>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403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1FAA4EB1-6D80-28D2-FECC-40A5AB584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28" y="1743172"/>
            <a:ext cx="3114408" cy="4206108"/>
          </a:xfrm>
          <a:prstGeom prst="rect">
            <a:avLst/>
          </a:prstGeom>
          <a:ln w="3175">
            <a:solidFill>
              <a:schemeClr val="tx1"/>
            </a:solidFill>
          </a:ln>
          <a:effectLst>
            <a:outerShdw blurRad="50800" dist="38100" dir="2700000" algn="tl" rotWithShape="0">
              <a:prstClr val="black">
                <a:alpha val="40000"/>
              </a:prstClr>
            </a:outerShdw>
          </a:effectLst>
        </p:spPr>
      </p:pic>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4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３．前記１及び２の証明書が提出できない方、住民税が非課税の方</a:t>
            </a:r>
            <a:endParaRPr lang="en-US" altLang="zh-TW"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 市民税・府民税証明書  </a:t>
            </a:r>
            <a:r>
              <a:rPr lang="ja-JP" altLang="en-US" sz="1300" dirty="0">
                <a:latin typeface="HG丸ｺﾞｼｯｸM-PRO" panose="020F0600000000000000" pitchFamily="50" charset="-128"/>
                <a:ea typeface="HG丸ｺﾞｼｯｸM-PRO" panose="020F0600000000000000" pitchFamily="50" charset="-128"/>
              </a:rPr>
              <a:t>［大阪市の例］</a:t>
            </a:r>
            <a:endParaRPr lang="en-US" altLang="zh-TW" sz="2000" dirty="0">
              <a:latin typeface="HG丸ｺﾞｼｯｸM-PRO" panose="020F0600000000000000" pitchFamily="50" charset="-128"/>
              <a:ea typeface="HG丸ｺﾞｼｯｸM-PRO" panose="020F0600000000000000" pitchFamily="50" charset="-128"/>
            </a:endParaRPr>
          </a:p>
          <a:p>
            <a:pPr marL="0" inden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＜参考＞ 「課税標準額」・「調整控除の額」の確認方法</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33" name="四角形: 角を丸くする 32">
            <a:extLst>
              <a:ext uri="{FF2B5EF4-FFF2-40B4-BE49-F238E27FC236}">
                <a16:creationId xmlns:a16="http://schemas.microsoft.com/office/drawing/2014/main" id="{970A892E-825F-46D1-8122-E1D47D72C752}"/>
              </a:ext>
            </a:extLst>
          </p:cNvPr>
          <p:cNvSpPr/>
          <p:nvPr/>
        </p:nvSpPr>
        <p:spPr>
          <a:xfrm>
            <a:off x="2133253" y="2491954"/>
            <a:ext cx="1556787" cy="144958"/>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34" name="四角形: 角を丸くする 33">
            <a:extLst>
              <a:ext uri="{FF2B5EF4-FFF2-40B4-BE49-F238E27FC236}">
                <a16:creationId xmlns:a16="http://schemas.microsoft.com/office/drawing/2014/main" id="{E8117461-D8D5-482B-B39E-7DCF965D2C77}"/>
              </a:ext>
            </a:extLst>
          </p:cNvPr>
          <p:cNvSpPr/>
          <p:nvPr/>
        </p:nvSpPr>
        <p:spPr>
          <a:xfrm>
            <a:off x="620321" y="3984897"/>
            <a:ext cx="1527792" cy="330512"/>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grpSp>
        <p:nvGrpSpPr>
          <p:cNvPr id="4" name="グループ化 3">
            <a:extLst>
              <a:ext uri="{FF2B5EF4-FFF2-40B4-BE49-F238E27FC236}">
                <a16:creationId xmlns:a16="http://schemas.microsoft.com/office/drawing/2014/main" id="{BACFD525-07F6-43EE-8B90-47AE55F79874}"/>
              </a:ext>
            </a:extLst>
          </p:cNvPr>
          <p:cNvGrpSpPr/>
          <p:nvPr/>
        </p:nvGrpSpPr>
        <p:grpSpPr>
          <a:xfrm>
            <a:off x="4566161" y="1396068"/>
            <a:ext cx="4017510" cy="1024820"/>
            <a:chOff x="4566161" y="1536746"/>
            <a:chExt cx="4017510" cy="1024820"/>
          </a:xfrm>
        </p:grpSpPr>
        <p:pic>
          <p:nvPicPr>
            <p:cNvPr id="36" name="図 35">
              <a:extLst>
                <a:ext uri="{FF2B5EF4-FFF2-40B4-BE49-F238E27FC236}">
                  <a16:creationId xmlns:a16="http://schemas.microsoft.com/office/drawing/2014/main" id="{89E014D2-3489-4DC2-8F99-8A89FCE9E830}"/>
                </a:ext>
              </a:extLst>
            </p:cNvPr>
            <p:cNvPicPr>
              <a:picLocks noChangeAspect="1"/>
            </p:cNvPicPr>
            <p:nvPr/>
          </p:nvPicPr>
          <p:blipFill rotWithShape="1">
            <a:blip r:embed="rId3">
              <a:extLst>
                <a:ext uri="{28A0092B-C50C-407E-A947-70E740481C1C}">
                  <a14:useLocalDpi xmlns:a14="http://schemas.microsoft.com/office/drawing/2010/main" val="0"/>
                </a:ext>
              </a:extLst>
            </a:blip>
            <a:srcRect b="62935"/>
            <a:stretch/>
          </p:blipFill>
          <p:spPr>
            <a:xfrm>
              <a:off x="4868447" y="2068822"/>
              <a:ext cx="3715223" cy="323737"/>
            </a:xfrm>
            <a:prstGeom prst="rect">
              <a:avLst/>
            </a:prstGeom>
          </p:spPr>
        </p:pic>
        <p:sp>
          <p:nvSpPr>
            <p:cNvPr id="37" name="吹き出し: 四角形 36">
              <a:extLst>
                <a:ext uri="{FF2B5EF4-FFF2-40B4-BE49-F238E27FC236}">
                  <a16:creationId xmlns:a16="http://schemas.microsoft.com/office/drawing/2014/main" id="{6C450349-CE3B-4A6E-9093-5221C830E477}"/>
                </a:ext>
              </a:extLst>
            </p:cNvPr>
            <p:cNvSpPr/>
            <p:nvPr/>
          </p:nvSpPr>
          <p:spPr>
            <a:xfrm>
              <a:off x="4566161" y="2041642"/>
              <a:ext cx="4017510" cy="519924"/>
            </a:xfrm>
            <a:prstGeom prst="wedgeRectCallout">
              <a:avLst>
                <a:gd name="adj1" fmla="val -68286"/>
                <a:gd name="adj2" fmla="val 57334"/>
              </a:avLst>
            </a:prstGeom>
            <a:no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8" name="正方形/長方形 37">
              <a:extLst>
                <a:ext uri="{FF2B5EF4-FFF2-40B4-BE49-F238E27FC236}">
                  <a16:creationId xmlns:a16="http://schemas.microsoft.com/office/drawing/2014/main" id="{CF299902-9E30-407C-9918-96B1A032DCF2}"/>
                </a:ext>
              </a:extLst>
            </p:cNvPr>
            <p:cNvSpPr/>
            <p:nvPr/>
          </p:nvSpPr>
          <p:spPr>
            <a:xfrm>
              <a:off x="6948196" y="2156295"/>
              <a:ext cx="1526400" cy="1692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9" name="矢印: 右 38">
              <a:extLst>
                <a:ext uri="{FF2B5EF4-FFF2-40B4-BE49-F238E27FC236}">
                  <a16:creationId xmlns:a16="http://schemas.microsoft.com/office/drawing/2014/main" id="{6E83E614-0BC5-4CB7-9A63-DD77E250630A}"/>
                </a:ext>
              </a:extLst>
            </p:cNvPr>
            <p:cNvSpPr/>
            <p:nvPr/>
          </p:nvSpPr>
          <p:spPr>
            <a:xfrm rot="5400000">
              <a:off x="7452312" y="1786198"/>
              <a:ext cx="518167"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40" name="四角形: 角を丸くする 39">
              <a:extLst>
                <a:ext uri="{FF2B5EF4-FFF2-40B4-BE49-F238E27FC236}">
                  <a16:creationId xmlns:a16="http://schemas.microsoft.com/office/drawing/2014/main" id="{277BB6E2-FCBD-4B55-A179-50E86354B44E}"/>
                </a:ext>
              </a:extLst>
            </p:cNvPr>
            <p:cNvSpPr/>
            <p:nvPr/>
          </p:nvSpPr>
          <p:spPr>
            <a:xfrm>
              <a:off x="7161074" y="1536746"/>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課税標準額</a:t>
              </a:r>
            </a:p>
          </p:txBody>
        </p:sp>
        <p:sp>
          <p:nvSpPr>
            <p:cNvPr id="43" name="四角形: 角を丸くする 42">
              <a:extLst>
                <a:ext uri="{FF2B5EF4-FFF2-40B4-BE49-F238E27FC236}">
                  <a16:creationId xmlns:a16="http://schemas.microsoft.com/office/drawing/2014/main" id="{2EB8B8EE-4843-4A45-AF20-F570CFEC677C}"/>
                </a:ext>
              </a:extLst>
            </p:cNvPr>
            <p:cNvSpPr/>
            <p:nvPr/>
          </p:nvSpPr>
          <p:spPr>
            <a:xfrm>
              <a:off x="4960478" y="2132895"/>
              <a:ext cx="1987718"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44" name="四角形: 角を丸くする 43">
            <a:extLst>
              <a:ext uri="{FF2B5EF4-FFF2-40B4-BE49-F238E27FC236}">
                <a16:creationId xmlns:a16="http://schemas.microsoft.com/office/drawing/2014/main" id="{80511BDF-5B6F-4631-A3A4-B72694D5BC58}"/>
              </a:ext>
            </a:extLst>
          </p:cNvPr>
          <p:cNvSpPr/>
          <p:nvPr/>
        </p:nvSpPr>
        <p:spPr>
          <a:xfrm>
            <a:off x="3900528" y="5157192"/>
            <a:ext cx="4896000" cy="1270034"/>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  お住いの市区町村によって</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様式が異なります。</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l"/>
            <a:endParaRPr lang="en-US" altLang="ja-JP" sz="200" b="1" dirty="0">
              <a:solidFill>
                <a:srgbClr val="FF0000"/>
              </a:solidFill>
              <a:latin typeface="HG丸ｺﾞｼｯｸM-PRO" panose="020F0600000000000000" pitchFamily="50" charset="-128"/>
              <a:ea typeface="HG丸ｺﾞｼｯｸM-PRO" panose="020F0600000000000000" pitchFamily="50" charset="-128"/>
            </a:endParaRPr>
          </a:p>
          <a:p>
            <a:pPr algn="l"/>
            <a:r>
              <a:rPr lang="en-US" altLang="ja-JP"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必ず、「課税標準額」・「調整控除の額」が表示された</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l"/>
            <a:endParaRPr lang="en-US" altLang="ja-JP" sz="200" b="1" dirty="0">
              <a:solidFill>
                <a:srgbClr val="FF0000"/>
              </a:solidFill>
              <a:latin typeface="HG丸ｺﾞｼｯｸM-PRO" panose="020F0600000000000000" pitchFamily="50" charset="-128"/>
              <a:ea typeface="HG丸ｺﾞｼｯｸM-PRO" panose="020F0600000000000000" pitchFamily="50" charset="-128"/>
            </a:endParaRPr>
          </a:p>
          <a:p>
            <a:pPr algn="l"/>
            <a:r>
              <a:rPr lang="en-US" altLang="ja-JP"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証明書の交付を受けてください。</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l"/>
            <a:endParaRPr lang="en-US" altLang="ja-JP" sz="200" b="1" dirty="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400" b="1" dirty="0">
                <a:solidFill>
                  <a:srgbClr val="FF0000"/>
                </a:solidFill>
                <a:latin typeface="HG丸ｺﾞｼｯｸM-PRO" panose="020F0600000000000000" pitchFamily="50" charset="-128"/>
                <a:ea typeface="HG丸ｺﾞｼｯｸM-PRO" panose="020F0600000000000000" pitchFamily="50" charset="-128"/>
              </a:rPr>
              <a:t>  詳細は発行元の市区町村にご確認ください。</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l"/>
            <a:endParaRPr lang="en-US" altLang="ja-JP" sz="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6" name="四角形: 角を丸くする 65">
            <a:extLst>
              <a:ext uri="{FF2B5EF4-FFF2-40B4-BE49-F238E27FC236}">
                <a16:creationId xmlns:a16="http://schemas.microsoft.com/office/drawing/2014/main" id="{EEC8E600-9895-4D6B-9465-1F9BD93924FB}"/>
              </a:ext>
            </a:extLst>
          </p:cNvPr>
          <p:cNvSpPr/>
          <p:nvPr/>
        </p:nvSpPr>
        <p:spPr>
          <a:xfrm>
            <a:off x="630901" y="5355298"/>
            <a:ext cx="1541373" cy="324000"/>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13" name="矢印: 下 12">
            <a:extLst>
              <a:ext uri="{FF2B5EF4-FFF2-40B4-BE49-F238E27FC236}">
                <a16:creationId xmlns:a16="http://schemas.microsoft.com/office/drawing/2014/main" id="{6882A583-F880-4B39-BBD1-4DEA7DFAD7E3}"/>
              </a:ext>
            </a:extLst>
          </p:cNvPr>
          <p:cNvSpPr/>
          <p:nvPr/>
        </p:nvSpPr>
        <p:spPr>
          <a:xfrm rot="4077962">
            <a:off x="3032760" y="2767731"/>
            <a:ext cx="216000" cy="2053733"/>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76" name="矢印: 下 75">
            <a:extLst>
              <a:ext uri="{FF2B5EF4-FFF2-40B4-BE49-F238E27FC236}">
                <a16:creationId xmlns:a16="http://schemas.microsoft.com/office/drawing/2014/main" id="{37E53F9E-7D86-478F-B6CC-42756E71C643}"/>
              </a:ext>
            </a:extLst>
          </p:cNvPr>
          <p:cNvSpPr/>
          <p:nvPr/>
        </p:nvSpPr>
        <p:spPr>
          <a:xfrm rot="2542566">
            <a:off x="3181553" y="2545183"/>
            <a:ext cx="216000" cy="3287810"/>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nvGrpSpPr>
          <p:cNvPr id="16" name="グループ化 15">
            <a:extLst>
              <a:ext uri="{FF2B5EF4-FFF2-40B4-BE49-F238E27FC236}">
                <a16:creationId xmlns:a16="http://schemas.microsoft.com/office/drawing/2014/main" id="{3FC2B70C-4F71-4158-A9EF-2F3C7AB274DA}"/>
              </a:ext>
            </a:extLst>
          </p:cNvPr>
          <p:cNvGrpSpPr/>
          <p:nvPr/>
        </p:nvGrpSpPr>
        <p:grpSpPr>
          <a:xfrm>
            <a:off x="3866858" y="2852936"/>
            <a:ext cx="4902312" cy="1008000"/>
            <a:chOff x="3866858" y="2925056"/>
            <a:chExt cx="4902312" cy="1008000"/>
          </a:xfrm>
        </p:grpSpPr>
        <p:grpSp>
          <p:nvGrpSpPr>
            <p:cNvPr id="8" name="グループ化 7">
              <a:extLst>
                <a:ext uri="{FF2B5EF4-FFF2-40B4-BE49-F238E27FC236}">
                  <a16:creationId xmlns:a16="http://schemas.microsoft.com/office/drawing/2014/main" id="{7811B8F2-D224-44B5-A27E-33F926F40562}"/>
                </a:ext>
              </a:extLst>
            </p:cNvPr>
            <p:cNvGrpSpPr/>
            <p:nvPr/>
          </p:nvGrpSpPr>
          <p:grpSpPr>
            <a:xfrm>
              <a:off x="3866858" y="2925056"/>
              <a:ext cx="4017510" cy="1008000"/>
              <a:chOff x="4586938" y="2924944"/>
              <a:chExt cx="4017510" cy="1008000"/>
            </a:xfrm>
          </p:grpSpPr>
          <p:sp>
            <p:nvSpPr>
              <p:cNvPr id="63" name="吹き出し: 四角形 62">
                <a:extLst>
                  <a:ext uri="{FF2B5EF4-FFF2-40B4-BE49-F238E27FC236}">
                    <a16:creationId xmlns:a16="http://schemas.microsoft.com/office/drawing/2014/main" id="{8BBD8B5C-E3CC-4BE3-897C-A79199B70612}"/>
                  </a:ext>
                </a:extLst>
              </p:cNvPr>
              <p:cNvSpPr/>
              <p:nvPr/>
            </p:nvSpPr>
            <p:spPr>
              <a:xfrm>
                <a:off x="4586938" y="2924944"/>
                <a:ext cx="4017510" cy="1008000"/>
              </a:xfrm>
              <a:prstGeom prst="wedgeRectCallout">
                <a:avLst>
                  <a:gd name="adj1" fmla="val -37596"/>
                  <a:gd name="adj2" fmla="val 26367"/>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pic>
            <p:nvPicPr>
              <p:cNvPr id="47" name="図 46">
                <a:extLst>
                  <a:ext uri="{FF2B5EF4-FFF2-40B4-BE49-F238E27FC236}">
                    <a16:creationId xmlns:a16="http://schemas.microsoft.com/office/drawing/2014/main" id="{FF1E2982-5A01-4250-8BD5-D4FE055D7B5A}"/>
                  </a:ext>
                </a:extLst>
              </p:cNvPr>
              <p:cNvPicPr>
                <a:picLocks noChangeAspect="1"/>
              </p:cNvPicPr>
              <p:nvPr/>
            </p:nvPicPr>
            <p:blipFill rotWithShape="1">
              <a:blip r:embed="rId4">
                <a:extLst>
                  <a:ext uri="{28A0092B-C50C-407E-A947-70E740481C1C}">
                    <a14:useLocalDpi xmlns:a14="http://schemas.microsoft.com/office/drawing/2010/main" val="0"/>
                  </a:ext>
                </a:extLst>
              </a:blip>
              <a:srcRect l="1990" t="5920" r="1402" b="6782"/>
              <a:stretch/>
            </p:blipFill>
            <p:spPr>
              <a:xfrm>
                <a:off x="4756036" y="3038103"/>
                <a:ext cx="3672408" cy="805464"/>
              </a:xfrm>
              <a:prstGeom prst="rect">
                <a:avLst/>
              </a:prstGeom>
            </p:spPr>
          </p:pic>
          <p:sp>
            <p:nvSpPr>
              <p:cNvPr id="59" name="正方形/長方形 58">
                <a:extLst>
                  <a:ext uri="{FF2B5EF4-FFF2-40B4-BE49-F238E27FC236}">
                    <a16:creationId xmlns:a16="http://schemas.microsoft.com/office/drawing/2014/main" id="{18A3BE49-3804-4E4D-B9FB-4F9900D0F0D3}"/>
                  </a:ext>
                </a:extLst>
              </p:cNvPr>
              <p:cNvSpPr/>
              <p:nvPr/>
            </p:nvSpPr>
            <p:spPr>
              <a:xfrm>
                <a:off x="6636456" y="3254104"/>
                <a:ext cx="849600" cy="180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1" name="四角形: 角を丸くする 60">
                <a:extLst>
                  <a:ext uri="{FF2B5EF4-FFF2-40B4-BE49-F238E27FC236}">
                    <a16:creationId xmlns:a16="http://schemas.microsoft.com/office/drawing/2014/main" id="{F28E5B22-A9CE-4231-A241-919449EE706F}"/>
                  </a:ext>
                </a:extLst>
              </p:cNvPr>
              <p:cNvSpPr/>
              <p:nvPr/>
            </p:nvSpPr>
            <p:spPr>
              <a:xfrm>
                <a:off x="4757836" y="3240696"/>
                <a:ext cx="1908000" cy="211326"/>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2" name="四角形: 角を丸くする 61">
                <a:extLst>
                  <a:ext uri="{FF2B5EF4-FFF2-40B4-BE49-F238E27FC236}">
                    <a16:creationId xmlns:a16="http://schemas.microsoft.com/office/drawing/2014/main" id="{25B53F6E-A129-41F0-AD43-C508FB4BEAC8}"/>
                  </a:ext>
                </a:extLst>
              </p:cNvPr>
              <p:cNvSpPr/>
              <p:nvPr/>
            </p:nvSpPr>
            <p:spPr>
              <a:xfrm>
                <a:off x="6665836" y="3038103"/>
                <a:ext cx="827419"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73" name="矢印: 右 72">
              <a:extLst>
                <a:ext uri="{FF2B5EF4-FFF2-40B4-BE49-F238E27FC236}">
                  <a16:creationId xmlns:a16="http://schemas.microsoft.com/office/drawing/2014/main" id="{2746F793-A9D6-43E3-878F-5962F9F1FE90}"/>
                </a:ext>
              </a:extLst>
            </p:cNvPr>
            <p:cNvSpPr/>
            <p:nvPr/>
          </p:nvSpPr>
          <p:spPr>
            <a:xfrm rot="10800000">
              <a:off x="6790975" y="3240808"/>
              <a:ext cx="661344"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5" name="四角形: 角を丸くする 64">
              <a:extLst>
                <a:ext uri="{FF2B5EF4-FFF2-40B4-BE49-F238E27FC236}">
                  <a16:creationId xmlns:a16="http://schemas.microsoft.com/office/drawing/2014/main" id="{B025EBC7-E473-438F-B605-5578A2D8FA91}"/>
                </a:ext>
              </a:extLst>
            </p:cNvPr>
            <p:cNvSpPr/>
            <p:nvPr/>
          </p:nvSpPr>
          <p:spPr>
            <a:xfrm>
              <a:off x="7380312" y="3174508"/>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調整控除の額</a:t>
              </a:r>
            </a:p>
          </p:txBody>
        </p:sp>
      </p:grpSp>
      <p:sp>
        <p:nvSpPr>
          <p:cNvPr id="78" name="四角形: 角を丸くする 77">
            <a:extLst>
              <a:ext uri="{FF2B5EF4-FFF2-40B4-BE49-F238E27FC236}">
                <a16:creationId xmlns:a16="http://schemas.microsoft.com/office/drawing/2014/main" id="{63E1DC42-6563-477B-AB77-F56A73A6D612}"/>
              </a:ext>
            </a:extLst>
          </p:cNvPr>
          <p:cNvSpPr/>
          <p:nvPr/>
        </p:nvSpPr>
        <p:spPr>
          <a:xfrm>
            <a:off x="3689667" y="3958593"/>
            <a:ext cx="5141400" cy="850619"/>
          </a:xfrm>
          <a:prstGeom prst="roundRect">
            <a:avLst>
              <a:gd name="adj" fmla="val 13521"/>
            </a:avLst>
          </a:prstGeom>
          <a:solidFill>
            <a:srgbClr val="B9EDFF"/>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en-US" altLang="ja-JP" sz="13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政令指定都市の大阪市・堺市の場合、「（参考）指定都市以</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00" b="1" dirty="0">
                <a:solidFill>
                  <a:schemeClr val="tx1"/>
                </a:solidFill>
                <a:latin typeface="HG丸ｺﾞｼｯｸM-PRO" panose="020F0600000000000000" pitchFamily="50" charset="-128"/>
                <a:ea typeface="HG丸ｺﾞｼｯｸM-PRO" panose="020F0600000000000000" pitchFamily="50" charset="-128"/>
              </a:rPr>
              <a:t>　</a:t>
            </a:r>
            <a:endParaRPr lang="en-US" altLang="ja-JP" sz="2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300" b="1" dirty="0">
                <a:solidFill>
                  <a:schemeClr val="tx1"/>
                </a:solidFill>
                <a:latin typeface="HG丸ｺﾞｼｯｸM-PRO" panose="020F0600000000000000" pitchFamily="50" charset="-128"/>
                <a:ea typeface="HG丸ｺﾞｼｯｸM-PRO" panose="020F0600000000000000" pitchFamily="50" charset="-128"/>
              </a:rPr>
              <a:t>　  外の所得割の標準税率に基づいた税額及び税額控除額」の欄</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200" b="1" dirty="0">
              <a:solidFill>
                <a:schemeClr val="tx1"/>
              </a:solidFill>
              <a:latin typeface="HG丸ｺﾞｼｯｸM-PRO" panose="020F0600000000000000" pitchFamily="50" charset="-128"/>
              <a:ea typeface="HG丸ｺﾞｼｯｸM-PRO" panose="020F0600000000000000" pitchFamily="50" charset="-128"/>
            </a:endParaRPr>
          </a:p>
          <a:p>
            <a:pPr algn="l"/>
            <a:r>
              <a:rPr lang="en-US" altLang="ja-JP" sz="13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　 に３／４を乗じた調整控除額も併せて表示されています。</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四角形: 角を丸くする 76">
            <a:extLst>
              <a:ext uri="{FF2B5EF4-FFF2-40B4-BE49-F238E27FC236}">
                <a16:creationId xmlns:a16="http://schemas.microsoft.com/office/drawing/2014/main" id="{DE045BE0-4809-4993-B24F-DFCDFBCCB5BD}"/>
              </a:ext>
            </a:extLst>
          </p:cNvPr>
          <p:cNvSpPr/>
          <p:nvPr/>
        </p:nvSpPr>
        <p:spPr>
          <a:xfrm>
            <a:off x="1476163" y="4900469"/>
            <a:ext cx="1743922" cy="319141"/>
          </a:xfrm>
          <a:prstGeom prst="roundRect">
            <a:avLst>
              <a:gd name="adj" fmla="val 20378"/>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３／４を乗じた額</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9" name="正方形/長方形 78">
            <a:extLst>
              <a:ext uri="{FF2B5EF4-FFF2-40B4-BE49-F238E27FC236}">
                <a16:creationId xmlns:a16="http://schemas.microsoft.com/office/drawing/2014/main" id="{5C88A8E6-1015-4750-A6DC-5D282C132E27}"/>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8699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754C6C-7B5F-E307-1ACE-BDBC797AE800}"/>
              </a:ext>
            </a:extLst>
          </p:cNvPr>
          <p:cNvPicPr>
            <a:picLocks noChangeAspect="1"/>
          </p:cNvPicPr>
          <p:nvPr/>
        </p:nvPicPr>
        <p:blipFill>
          <a:blip r:embed="rId2"/>
          <a:stretch>
            <a:fillRect/>
          </a:stretch>
        </p:blipFill>
        <p:spPr>
          <a:xfrm>
            <a:off x="453782" y="2796462"/>
            <a:ext cx="8541236" cy="1798476"/>
          </a:xfrm>
          <a:prstGeom prst="rect">
            <a:avLst/>
          </a:prstGeom>
        </p:spPr>
      </p:pic>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56" name="縦書きテキスト プレースホルダー 2">
            <a:extLst>
              <a:ext uri="{FF2B5EF4-FFF2-40B4-BE49-F238E27FC236}">
                <a16:creationId xmlns:a16="http://schemas.microsoft.com/office/drawing/2014/main" id="{E2D29EA6-2AE0-403E-A556-E76098D04264}"/>
              </a:ext>
            </a:extLst>
          </p:cNvPr>
          <p:cNvSpPr txBox="1">
            <a:spLocks noChangeArrowheads="1"/>
          </p:cNvSpPr>
          <p:nvPr/>
        </p:nvSpPr>
        <p:spPr bwMode="auto">
          <a:xfrm>
            <a:off x="179388" y="1096964"/>
            <a:ext cx="8713787" cy="199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HG丸ｺﾞｼｯｸM-PRO" panose="020F0600000000000000" pitchFamily="50" charset="-128"/>
                <a:ea typeface="HG丸ｺﾞｼｯｸM-PRO" panose="020F0600000000000000" pitchFamily="50" charset="-128"/>
              </a:rPr>
              <a:t>入学時増額奨学資金</a:t>
            </a:r>
            <a:endParaRPr lang="en-US" altLang="ja-JP" sz="1400"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spc="300" dirty="0">
                <a:latin typeface="HG丸ｺﾞｼｯｸM-PRO" panose="020F0600000000000000" pitchFamily="50" charset="-128"/>
                <a:ea typeface="HG丸ｺﾞｼｯｸM-PRO" panose="020F0600000000000000" pitchFamily="50" charset="-128"/>
              </a:rPr>
              <a:t>国公立</a:t>
            </a:r>
            <a:r>
              <a:rPr lang="ja-JP" altLang="en-US" sz="1600" dirty="0">
                <a:latin typeface="HG丸ｺﾞｼｯｸM-PRO" panose="020F0600000000000000" pitchFamily="50" charset="-128"/>
                <a:ea typeface="HG丸ｺﾞｼｯｸM-PRO" panose="020F0600000000000000" pitchFamily="50" charset="-128"/>
              </a:rPr>
              <a:t>　　　５ 万円以内（通信制課程も同額）</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spc="300" dirty="0">
                <a:latin typeface="HG丸ｺﾞｼｯｸM-PRO" panose="020F0600000000000000" pitchFamily="50" charset="-128"/>
                <a:ea typeface="HG丸ｺﾞｼｯｸM-PRO" panose="020F0600000000000000" pitchFamily="50" charset="-128"/>
              </a:rPr>
              <a:t>私　立</a:t>
            </a:r>
            <a:r>
              <a:rPr lang="ja-JP" altLang="en-US" sz="1600" dirty="0">
                <a:latin typeface="HG丸ｺﾞｼｯｸM-PRO" panose="020F0600000000000000" pitchFamily="50" charset="-128"/>
                <a:ea typeface="HG丸ｺﾞｼｯｸM-PRO" panose="020F0600000000000000" pitchFamily="50" charset="-128"/>
              </a:rPr>
              <a:t>　　２５ 万円以内（</a:t>
            </a:r>
            <a:r>
              <a:rPr lang="ja-JP" altLang="en-US" sz="1600" u="sng" dirty="0">
                <a:latin typeface="HG丸ｺﾞｼｯｸM-PRO" panose="020F0600000000000000" pitchFamily="50" charset="-128"/>
                <a:ea typeface="HG丸ｺﾞｼｯｸM-PRO" panose="020F0600000000000000" pitchFamily="50" charset="-128"/>
              </a:rPr>
              <a:t>通信制課程は１５ 万円以内</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奨 学 資 金</a:t>
            </a: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cxnSp>
        <p:nvCxnSpPr>
          <p:cNvPr id="59" name="直線コネクタ 58">
            <a:extLst>
              <a:ext uri="{FF2B5EF4-FFF2-40B4-BE49-F238E27FC236}">
                <a16:creationId xmlns:a16="http://schemas.microsoft.com/office/drawing/2014/main" id="{E5E02C1B-0171-4203-807D-E213C7B472A0}"/>
              </a:ext>
            </a:extLst>
          </p:cNvPr>
          <p:cNvCxnSpPr>
            <a:cxnSpLocks/>
          </p:cNvCxnSpPr>
          <p:nvPr/>
        </p:nvCxnSpPr>
        <p:spPr>
          <a:xfrm>
            <a:off x="467544" y="1563075"/>
            <a:ext cx="2448000" cy="11862"/>
          </a:xfrm>
          <a:prstGeom prst="line">
            <a:avLst/>
          </a:prstGeom>
          <a:solidFill>
            <a:srgbClr val="009644"/>
          </a:solidFill>
          <a:ln w="31750">
            <a:solidFill>
              <a:srgbClr val="009644"/>
            </a:solidFill>
          </a:ln>
        </p:spPr>
        <p:style>
          <a:lnRef idx="1">
            <a:schemeClr val="accent1"/>
          </a:lnRef>
          <a:fillRef idx="0">
            <a:schemeClr val="accent1"/>
          </a:fillRef>
          <a:effectRef idx="0">
            <a:schemeClr val="accent1"/>
          </a:effectRef>
          <a:fontRef idx="minor">
            <a:schemeClr val="tx1"/>
          </a:fontRef>
        </p:style>
      </p:cxnSp>
      <p:grpSp>
        <p:nvGrpSpPr>
          <p:cNvPr id="61" name="グループ化 34">
            <a:extLst>
              <a:ext uri="{FF2B5EF4-FFF2-40B4-BE49-F238E27FC236}">
                <a16:creationId xmlns:a16="http://schemas.microsoft.com/office/drawing/2014/main" id="{85F75E68-3449-4451-B5FE-D13761A1D46D}"/>
              </a:ext>
            </a:extLst>
          </p:cNvPr>
          <p:cNvGrpSpPr>
            <a:grpSpLocks/>
          </p:cNvGrpSpPr>
          <p:nvPr/>
        </p:nvGrpSpPr>
        <p:grpSpPr bwMode="auto">
          <a:xfrm>
            <a:off x="463549" y="2438400"/>
            <a:ext cx="1332000" cy="215900"/>
            <a:chOff x="539551" y="1784679"/>
            <a:chExt cx="1332188" cy="216023"/>
          </a:xfrm>
        </p:grpSpPr>
        <p:cxnSp>
          <p:nvCxnSpPr>
            <p:cNvPr id="62" name="直線コネクタ 61">
              <a:extLst>
                <a:ext uri="{FF2B5EF4-FFF2-40B4-BE49-F238E27FC236}">
                  <a16:creationId xmlns:a16="http://schemas.microsoft.com/office/drawing/2014/main" id="{725544D4-48E6-4C2B-A3A9-145DD42C5CEE}"/>
                </a:ext>
              </a:extLst>
            </p:cNvPr>
            <p:cNvCxnSpPr>
              <a:cxnSpLocks/>
            </p:cNvCxnSpPr>
            <p:nvPr/>
          </p:nvCxnSpPr>
          <p:spPr>
            <a:xfrm>
              <a:off x="539551" y="1989584"/>
              <a:ext cx="133218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63" name="フローチャート: 処理 62">
              <a:extLst>
                <a:ext uri="{FF2B5EF4-FFF2-40B4-BE49-F238E27FC236}">
                  <a16:creationId xmlns:a16="http://schemas.microsoft.com/office/drawing/2014/main" id="{DA1F00BD-A37A-4244-8DE5-137D838F8400}"/>
                </a:ext>
              </a:extLst>
            </p:cNvPr>
            <p:cNvSpPr/>
            <p:nvPr/>
          </p:nvSpPr>
          <p:spPr>
            <a:xfrm>
              <a:off x="539552" y="1784679"/>
              <a:ext cx="215931" cy="216023"/>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65" name="縦書きテキスト プレースホルダー 2">
            <a:extLst>
              <a:ext uri="{FF2B5EF4-FFF2-40B4-BE49-F238E27FC236}">
                <a16:creationId xmlns:a16="http://schemas.microsoft.com/office/drawing/2014/main" id="{CA519440-F6D7-4604-B7F4-11062F2D6128}"/>
              </a:ext>
            </a:extLst>
          </p:cNvPr>
          <p:cNvSpPr txBox="1">
            <a:spLocks/>
          </p:cNvSpPr>
          <p:nvPr/>
        </p:nvSpPr>
        <p:spPr>
          <a:xfrm>
            <a:off x="395288" y="4809259"/>
            <a:ext cx="8516937" cy="178809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授業料実質負担額とは、学校の授業料年額から国の就学支援金、大阪府私立高等学校等授業料支援補助金、学校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独自の減免額等を差し引いた実質的な授業料負担額をいいます。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が</a:t>
            </a:r>
            <a:r>
              <a:rPr lang="en-US" altLang="ja-JP" sz="1200" dirty="0">
                <a:latin typeface="HG丸ｺﾞｼｯｸM-PRO" panose="020F0600000000000000" pitchFamily="50" charset="-128"/>
                <a:ea typeface="HG丸ｺﾞｼｯｸM-PRO" panose="020F0600000000000000" pitchFamily="50" charset="-128"/>
              </a:rPr>
              <a:t>251,100</a:t>
            </a:r>
            <a:r>
              <a:rPr lang="ja-JP" altLang="en-US" sz="1200" dirty="0">
                <a:latin typeface="HG丸ｺﾞｼｯｸM-PRO" panose="020F0600000000000000" pitchFamily="50" charset="-128"/>
                <a:ea typeface="HG丸ｺﾞｼｯｸM-PRO" panose="020F0600000000000000" pitchFamily="50" charset="-128"/>
              </a:rPr>
              <a:t>円以上</a:t>
            </a:r>
            <a:r>
              <a:rPr lang="en-US" altLang="ja-JP" sz="1200" dirty="0">
                <a:latin typeface="HG丸ｺﾞｼｯｸM-PRO" panose="020F0600000000000000" pitchFamily="50" charset="-128"/>
                <a:ea typeface="HG丸ｺﾞｼｯｸM-PRO" panose="020F0600000000000000" pitchFamily="50" charset="-128"/>
              </a:rPr>
              <a:t>304,200</a:t>
            </a:r>
            <a:r>
              <a:rPr lang="ja-JP" altLang="en-US" sz="1200" dirty="0">
                <a:latin typeface="HG丸ｺﾞｼｯｸM-PRO" panose="020F0600000000000000" pitchFamily="50" charset="-128"/>
                <a:ea typeface="HG丸ｺﾞｼｯｸM-PRO" panose="020F0600000000000000" pitchFamily="50" charset="-128"/>
              </a:rPr>
              <a:t>円未満（年収めやす</a:t>
            </a:r>
            <a:r>
              <a:rPr lang="en-US" altLang="ja-JP" sz="1200" dirty="0">
                <a:latin typeface="HG丸ｺﾞｼｯｸM-PRO" panose="020F0600000000000000" pitchFamily="50" charset="-128"/>
                <a:ea typeface="HG丸ｺﾞｼｯｸM-PRO" panose="020F0600000000000000" pitchFamily="50" charset="-128"/>
              </a:rPr>
              <a:t>800</a:t>
            </a:r>
            <a:r>
              <a:rPr lang="ja-JP" altLang="en-US" sz="1200" dirty="0">
                <a:latin typeface="HG丸ｺﾞｼｯｸM-PRO" panose="020F0600000000000000" pitchFamily="50" charset="-128"/>
                <a:ea typeface="HG丸ｺﾞｼｯｸM-PRO" panose="020F0600000000000000" pitchFamily="50" charset="-128"/>
              </a:rPr>
              <a:t>万円以上</a:t>
            </a:r>
            <a:r>
              <a:rPr lang="en-US" altLang="ja-JP" sz="1200" dirty="0">
                <a:latin typeface="HG丸ｺﾞｼｯｸM-PRO" panose="020F0600000000000000" pitchFamily="50" charset="-128"/>
                <a:ea typeface="HG丸ｺﾞｼｯｸM-PRO" panose="020F0600000000000000" pitchFamily="50" charset="-128"/>
              </a:rPr>
              <a:t>910</a:t>
            </a:r>
            <a:r>
              <a:rPr lang="ja-JP" altLang="en-US" sz="1200" dirty="0">
                <a:latin typeface="HG丸ｺﾞｼｯｸM-PRO" panose="020F0600000000000000" pitchFamily="50" charset="-128"/>
                <a:ea typeface="HG丸ｺﾞｼｯｸM-PRO" panose="020F0600000000000000" pitchFamily="50" charset="-128"/>
              </a:rPr>
              <a:t>万円未満）に該当し大阪府授業料支援補助</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金の給付を受ける場合は、奨学資金の貸付限度額が異なる、もしくは貸付対象外となります。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15A4EA84-2F23-411D-92AE-3894493FA19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フローチャート: 処理 15">
            <a:extLst>
              <a:ext uri="{FF2B5EF4-FFF2-40B4-BE49-F238E27FC236}">
                <a16:creationId xmlns:a16="http://schemas.microsoft.com/office/drawing/2014/main" id="{4A70A02F-0488-6524-4A95-ECD8E1A23F5E}"/>
              </a:ext>
            </a:extLst>
          </p:cNvPr>
          <p:cNvSpPr/>
          <p:nvPr/>
        </p:nvSpPr>
        <p:spPr bwMode="auto">
          <a:xfrm>
            <a:off x="467544" y="1354511"/>
            <a:ext cx="215901" cy="215900"/>
          </a:xfrm>
          <a:prstGeom prst="flowChartProcess">
            <a:avLst/>
          </a:prstGeom>
          <a:solidFill>
            <a:srgbClr val="009644"/>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7" name="四角形: 角を丸くする 16">
            <a:extLst>
              <a:ext uri="{FF2B5EF4-FFF2-40B4-BE49-F238E27FC236}">
                <a16:creationId xmlns:a16="http://schemas.microsoft.com/office/drawing/2014/main" id="{79AAF56C-854D-6CC3-8423-784889A2BCDC}"/>
              </a:ext>
            </a:extLst>
          </p:cNvPr>
          <p:cNvSpPr/>
          <p:nvPr/>
        </p:nvSpPr>
        <p:spPr>
          <a:xfrm>
            <a:off x="361950" y="765175"/>
            <a:ext cx="183600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spTree>
    <p:extLst>
      <p:ext uri="{BB962C8B-B14F-4D97-AF65-F5344CB8AC3E}">
        <p14:creationId xmlns:p14="http://schemas.microsoft.com/office/powerpoint/2010/main" val="44855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03CF5B06-78F0-4B73-B061-873F18034FC5}"/>
              </a:ext>
            </a:extLst>
          </p:cNvPr>
          <p:cNvSpPr txBox="1"/>
          <p:nvPr/>
        </p:nvSpPr>
        <p:spPr>
          <a:xfrm>
            <a:off x="395288" y="5631209"/>
            <a:ext cx="8640762" cy="246063"/>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endParaRPr lang="en-US" altLang="ja-JP" sz="950" dirty="0">
              <a:latin typeface="HG丸ｺﾞｼｯｸM-PRO" panose="020F0600000000000000" pitchFamily="50" charset="-128"/>
              <a:ea typeface="HG丸ｺﾞｼｯｸM-PRO" panose="020F0600000000000000" pitchFamily="50" charset="-128"/>
            </a:endParaRPr>
          </a:p>
        </p:txBody>
      </p:sp>
      <p:sp>
        <p:nvSpPr>
          <p:cNvPr id="19" name="縦書きテキスト プレースホルダー 2">
            <a:extLst>
              <a:ext uri="{FF2B5EF4-FFF2-40B4-BE49-F238E27FC236}">
                <a16:creationId xmlns:a16="http://schemas.microsoft.com/office/drawing/2014/main" id="{F27E1525-D611-46E2-B8C7-DD5F1616AAEC}"/>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4BD20013-2994-4DCD-B429-6A53F9837FE0}"/>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AB0AD96D-3CD3-484C-A21C-36ADB806057A}"/>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2" name="縦書きテキスト プレースホルダー 2">
            <a:extLst>
              <a:ext uri="{FF2B5EF4-FFF2-40B4-BE49-F238E27FC236}">
                <a16:creationId xmlns:a16="http://schemas.microsoft.com/office/drawing/2014/main" id="{A2AD0D49-A25A-4FE5-857C-6196D37EB04A}"/>
              </a:ext>
            </a:extLst>
          </p:cNvPr>
          <p:cNvSpPr txBox="1">
            <a:spLocks noChangeArrowheads="1"/>
          </p:cNvSpPr>
          <p:nvPr/>
        </p:nvSpPr>
        <p:spPr bwMode="auto">
          <a:xfrm>
            <a:off x="250825" y="1052413"/>
            <a:ext cx="4608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・生徒本人のみ</a:t>
            </a:r>
            <a:r>
              <a:rPr lang="ja-JP" altLang="en-US" sz="1500" b="1" u="sng" dirty="0">
                <a:latin typeface="HG丸ｺﾞｼｯｸM-PRO" panose="020F0600000000000000" pitchFamily="50" charset="-128"/>
                <a:ea typeface="HG丸ｺﾞｼｯｸM-PRO" panose="020F0600000000000000" pitchFamily="50" charset="-128"/>
              </a:rPr>
              <a:t>１人の子どもを扶養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4737FB83-CF90-4557-A0BB-38375CB009CB}"/>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大阪府の私立高校生等就学支援推進校に進学した場合の貸付限度額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0" name="表 9">
            <a:extLst>
              <a:ext uri="{FF2B5EF4-FFF2-40B4-BE49-F238E27FC236}">
                <a16:creationId xmlns:a16="http://schemas.microsoft.com/office/drawing/2014/main" id="{5A0772C7-E15C-28F9-2269-866BA4B96E13}"/>
              </a:ext>
            </a:extLst>
          </p:cNvPr>
          <p:cNvGraphicFramePr>
            <a:graphicFrameLocks noGrp="1"/>
          </p:cNvGraphicFramePr>
          <p:nvPr>
            <p:extLst>
              <p:ext uri="{D42A27DB-BD31-4B8C-83A1-F6EECF244321}">
                <p14:modId xmlns:p14="http://schemas.microsoft.com/office/powerpoint/2010/main" val="1285354682"/>
              </p:ext>
            </p:extLst>
          </p:nvPr>
        </p:nvGraphicFramePr>
        <p:xfrm>
          <a:off x="537740" y="142492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400,000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游ゴシック" panose="020B0400000000000000" pitchFamily="50" charset="-128"/>
                          <a:cs typeface="Arial" panose="020B0604020202020204" pitchFamily="34" charset="0"/>
                        </a:rPr>
                        <a:t>481,200</a:t>
                      </a:r>
                      <a:r>
                        <a:rPr kumimoji="1" lang="en-US" altLang="ja-JP" sz="1100" b="0" dirty="0">
                          <a:solidFill>
                            <a:schemeClr val="tx1"/>
                          </a:solidFill>
                          <a:latin typeface="游ゴシック" panose="020B0400000000000000" pitchFamily="50" charset="-128"/>
                          <a:ea typeface="游ゴシック" panose="020B04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2853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7A6B99C7-C24E-42FE-A17F-8CC628E88842}"/>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3" name="表 12">
            <a:extLst>
              <a:ext uri="{FF2B5EF4-FFF2-40B4-BE49-F238E27FC236}">
                <a16:creationId xmlns:a16="http://schemas.microsoft.com/office/drawing/2014/main" id="{074CBE9A-558E-48C4-83C7-D873F0C5A639}"/>
              </a:ext>
            </a:extLst>
          </p:cNvPr>
          <p:cNvGraphicFramePr>
            <a:graphicFrameLocks noGrp="1"/>
          </p:cNvGraphicFramePr>
          <p:nvPr>
            <p:extLst>
              <p:ext uri="{D42A27DB-BD31-4B8C-83A1-F6EECF244321}">
                <p14:modId xmlns:p14="http://schemas.microsoft.com/office/powerpoint/2010/main" val="2485610892"/>
              </p:ext>
            </p:extLst>
          </p:nvPr>
        </p:nvGraphicFramePr>
        <p:xfrm>
          <a:off x="485775" y="1379203"/>
          <a:ext cx="8172451" cy="4210037"/>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20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＜上限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所  得  判  定  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（保護者合算額）</a:t>
                      </a:r>
                      <a:endParaRPr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・生活保護</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・非課税</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年収めやす</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　　業　　料</a:t>
                      </a:r>
                      <a:endParaRPr kumimoji="1" lang="en-US" altLang="ja-JP" sz="1100" b="0" baseline="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国の就学支援金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府の授業料支援補助金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381,200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181,200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支援金・支援補助金合計</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 </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保護者の負担額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奨学資金貸付限度額</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200,000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※2</a:t>
                      </a: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入学時増額奨学資金</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不　　可（</a:t>
                      </a:r>
                      <a:r>
                        <a:rPr kumimoji="1" lang="en-US" altLang="ja-JP"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正方形/長方形 13">
            <a:extLst>
              <a:ext uri="{FF2B5EF4-FFF2-40B4-BE49-F238E27FC236}">
                <a16:creationId xmlns:a16="http://schemas.microsoft.com/office/drawing/2014/main" id="{E0D4C091-86D7-4DFB-8629-5447BE0DA84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070C76E4-7A58-4034-9A77-8EE746340262}"/>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8" name="縦書きテキスト プレースホルダー 2">
            <a:extLst>
              <a:ext uri="{FF2B5EF4-FFF2-40B4-BE49-F238E27FC236}">
                <a16:creationId xmlns:a16="http://schemas.microsoft.com/office/drawing/2014/main" id="{D64E978E-6DE0-4064-A229-E55AB7138A2C}"/>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縦書きテキスト プレースホルダー 2">
            <a:extLst>
              <a:ext uri="{FF2B5EF4-FFF2-40B4-BE49-F238E27FC236}">
                <a16:creationId xmlns:a16="http://schemas.microsoft.com/office/drawing/2014/main" id="{6651403D-9B76-4102-A40B-29358C81E939}"/>
              </a:ext>
            </a:extLst>
          </p:cNvPr>
          <p:cNvSpPr txBox="1">
            <a:spLocks noChangeArrowheads="1"/>
          </p:cNvSpPr>
          <p:nvPr/>
        </p:nvSpPr>
        <p:spPr bwMode="auto">
          <a:xfrm>
            <a:off x="250825" y="1052413"/>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２人の子どもを扶養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9BF381BE-03C5-46A0-AA6B-E7DE75E42BE7}"/>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kumimoji="1" lang="ja-JP" altLang="en-US" sz="1600" b="1" dirty="0">
              <a:solidFill>
                <a:schemeClr val="bg1"/>
              </a:solidFill>
            </a:endParaRPr>
          </a:p>
        </p:txBody>
      </p:sp>
    </p:spTree>
    <p:extLst>
      <p:ext uri="{BB962C8B-B14F-4D97-AF65-F5344CB8AC3E}">
        <p14:creationId xmlns:p14="http://schemas.microsoft.com/office/powerpoint/2010/main" val="425379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0" name="縦書きテキスト プレースホルダー 2">
            <a:extLst>
              <a:ext uri="{FF2B5EF4-FFF2-40B4-BE49-F238E27FC236}">
                <a16:creationId xmlns:a16="http://schemas.microsoft.com/office/drawing/2014/main" id="{047715B6-692A-466C-B489-8B905155ED5E}"/>
              </a:ext>
            </a:extLst>
          </p:cNvPr>
          <p:cNvSpPr txBox="1">
            <a:spLocks noChangeArrowheads="1"/>
          </p:cNvSpPr>
          <p:nvPr/>
        </p:nvSpPr>
        <p:spPr bwMode="auto">
          <a:xfrm>
            <a:off x="250825" y="1052413"/>
            <a:ext cx="5976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３人以上の子どもを扶養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2" name="表 11">
            <a:extLst>
              <a:ext uri="{FF2B5EF4-FFF2-40B4-BE49-F238E27FC236}">
                <a16:creationId xmlns:a16="http://schemas.microsoft.com/office/drawing/2014/main" id="{C44B785C-5F35-4A52-8C8F-3A7EB9FC62D5}"/>
              </a:ext>
            </a:extLst>
          </p:cNvPr>
          <p:cNvGraphicFramePr>
            <a:graphicFrameLocks noGrp="1"/>
          </p:cNvGraphicFramePr>
          <p:nvPr>
            <p:extLst>
              <p:ext uri="{D42A27DB-BD31-4B8C-83A1-F6EECF244321}">
                <p14:modId xmlns:p14="http://schemas.microsoft.com/office/powerpoint/2010/main" val="235876586"/>
              </p:ext>
            </p:extLst>
          </p:nvPr>
        </p:nvGraphicFramePr>
        <p:xfrm>
          <a:off x="485775" y="137923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＜上限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所  得  判  定  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（保護者合算額）</a:t>
                      </a:r>
                      <a:endParaRPr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・生活保護</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・非課税</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年収めやす</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　　業　　料</a:t>
                      </a:r>
                      <a:endParaRPr kumimoji="1" lang="en-US" altLang="ja-JP" sz="1100" b="0" baseline="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国の就学支援金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府の授業料支援補助金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481,200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381,200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支援金・支援補助金合計</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 </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500,000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保護者の負担額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奨学資金貸付限度額</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u="none"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貸 付 対 象 外</a:t>
                      </a:r>
                      <a:endParaRPr kumimoji="1" lang="en-US" altLang="ja-JP"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※2</a:t>
                      </a: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入学時増額奨学資金</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不　　可（</a:t>
                      </a:r>
                      <a:r>
                        <a:rPr kumimoji="1" lang="en-US" altLang="ja-JP"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正方形/長方形 13">
            <a:extLst>
              <a:ext uri="{FF2B5EF4-FFF2-40B4-BE49-F238E27FC236}">
                <a16:creationId xmlns:a16="http://schemas.microsoft.com/office/drawing/2014/main" id="{9CE50B52-BD24-4249-8232-93A8EA1E7598}"/>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0BD8962F-5C64-4E0C-977F-0EA3CBA571CE}"/>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7" name="縦書きテキスト プレースホルダー 2">
            <a:extLst>
              <a:ext uri="{FF2B5EF4-FFF2-40B4-BE49-F238E27FC236}">
                <a16:creationId xmlns:a16="http://schemas.microsoft.com/office/drawing/2014/main" id="{B2FD82C0-7F68-41DA-9B54-B393EBE5595E}"/>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43B10235-E595-4B21-B093-30F6AD2D13D5}"/>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596F0593-BAFF-48C5-A769-701862B0C40C}"/>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kumimoji="1" lang="ja-JP" altLang="en-US" sz="1600" b="1" dirty="0">
              <a:solidFill>
                <a:schemeClr val="bg1"/>
              </a:solidFill>
            </a:endParaRPr>
          </a:p>
        </p:txBody>
      </p:sp>
    </p:spTree>
    <p:extLst>
      <p:ext uri="{BB962C8B-B14F-4D97-AF65-F5344CB8AC3E}">
        <p14:creationId xmlns:p14="http://schemas.microsoft.com/office/powerpoint/2010/main" val="309054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1" name="縦書きテキスト プレースホルダー 2">
            <a:extLst>
              <a:ext uri="{FF2B5EF4-FFF2-40B4-BE49-F238E27FC236}">
                <a16:creationId xmlns:a16="http://schemas.microsoft.com/office/drawing/2014/main" id="{05EFF455-EA51-4D7B-9488-C3441F295AF0}"/>
              </a:ext>
            </a:extLst>
          </p:cNvPr>
          <p:cNvSpPr txBox="1">
            <a:spLocks noChangeArrowheads="1"/>
          </p:cNvSpPr>
          <p:nvPr/>
        </p:nvSpPr>
        <p:spPr bwMode="auto">
          <a:xfrm>
            <a:off x="250826" y="1052414"/>
            <a:ext cx="35290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４５万円の場合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2" name="表 11">
            <a:extLst>
              <a:ext uri="{FF2B5EF4-FFF2-40B4-BE49-F238E27FC236}">
                <a16:creationId xmlns:a16="http://schemas.microsoft.com/office/drawing/2014/main" id="{C44B785C-5F35-4A52-8C8F-3A7EB9FC62D5}"/>
              </a:ext>
            </a:extLst>
          </p:cNvPr>
          <p:cNvGraphicFramePr>
            <a:graphicFrameLocks noGrp="1"/>
          </p:cNvGraphicFramePr>
          <p:nvPr>
            <p:extLst>
              <p:ext uri="{D42A27DB-BD31-4B8C-83A1-F6EECF244321}">
                <p14:modId xmlns:p14="http://schemas.microsoft.com/office/powerpoint/2010/main" val="4256677479"/>
              </p:ext>
            </p:extLst>
          </p:nvPr>
        </p:nvGraphicFramePr>
        <p:xfrm>
          <a:off x="485775" y="137923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　＜上限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所  得  判  定  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（保護者合算額）</a:t>
                      </a:r>
                      <a:endParaRPr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・生活保護</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・非課税</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円以上</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年収めやす</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910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万円以上</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　　業　　料</a:t>
                      </a:r>
                      <a:endParaRPr kumimoji="1" lang="en-US" altLang="ja-JP" sz="1100" b="0" baseline="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国の就学支援金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府の授業料支援補助金</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ja-JP" altLang="en-US" sz="1100" b="1" u="sng" baseline="0"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 対 象 外 ）</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支援金・支援補助金合計</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 </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B</a:t>
                      </a:r>
                      <a:r>
                        <a:rPr kumimoji="1" lang="ja-JP" altLang="en-US"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endParaRPr kumimoji="1" lang="en-US" altLang="ja-JP" sz="1100" b="0" dirty="0">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ja-JP" altLang="en-US" sz="1100" b="0"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保護者の負担額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（授業料実質負担額）</a:t>
                      </a:r>
                      <a:endPar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54,000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331,200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331,200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 </a:t>
                      </a: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奨学資金貸付限度額</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432,000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※1</a:t>
                      </a:r>
                      <a:r>
                        <a:rPr kumimoji="1" lang="ja-JP" altLang="en-US" sz="1100" b="1" dirty="0">
                          <a:solidFill>
                            <a:srgbClr val="FF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入学時増額奨学資金</a:t>
                      </a:r>
                      <a:endPar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不　　可（</a:t>
                      </a:r>
                      <a:r>
                        <a:rPr kumimoji="1" lang="en-US" altLang="ja-JP"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r>
                        <a:rPr kumimoji="1" lang="ja-JP" altLang="en-US" sz="1200" b="1" u="sng" dirty="0">
                          <a:solidFill>
                            <a:srgbClr val="C00000"/>
                          </a:solidFill>
                          <a:latin typeface="Arial" panose="020B0604020202020204" pitchFamily="34" charset="0"/>
                          <a:ea typeface="HG丸ｺﾞｼｯｸM-PRO" panose="020F0600000000000000" pitchFamily="50" charset="-128"/>
                          <a:cs typeface="Arial" panose="020B0604020202020204" pitchFamily="34" charset="0"/>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正方形/長方形 13">
            <a:extLst>
              <a:ext uri="{FF2B5EF4-FFF2-40B4-BE49-F238E27FC236}">
                <a16:creationId xmlns:a16="http://schemas.microsoft.com/office/drawing/2014/main" id="{9CE50B52-BD24-4249-8232-93A8EA1E7598}"/>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0BD8962F-5C64-4E0C-977F-0EA3CBA571CE}"/>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6" name="テキスト ボックス 15">
            <a:extLst>
              <a:ext uri="{FF2B5EF4-FFF2-40B4-BE49-F238E27FC236}">
                <a16:creationId xmlns:a16="http://schemas.microsoft.com/office/drawing/2014/main" id="{FFDD991F-903A-4CC2-A33C-D96CA2FD431A}"/>
              </a:ext>
            </a:extLst>
          </p:cNvPr>
          <p:cNvSpPr txBox="1"/>
          <p:nvPr/>
        </p:nvSpPr>
        <p:spPr>
          <a:xfrm>
            <a:off x="397209" y="5618796"/>
            <a:ext cx="8497887" cy="384721"/>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）限度額に千円未満の金額がある場合は、千円単位に切り上げます。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3799761D-A8AC-480B-BF62-A957B88241F5}"/>
              </a:ext>
            </a:extLst>
          </p:cNvPr>
          <p:cNvSpPr/>
          <p:nvPr/>
        </p:nvSpPr>
        <p:spPr>
          <a:xfrm>
            <a:off x="250826" y="658984"/>
            <a:ext cx="8642348" cy="321744"/>
          </a:xfrm>
          <a:prstGeom prst="roundRect">
            <a:avLst/>
          </a:prstGeom>
          <a:solidFill>
            <a:schemeClr val="bg1"/>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rgbClr val="002060"/>
                </a:solidFill>
                <a:latin typeface="游ゴシック" panose="020B0400000000000000" pitchFamily="50" charset="-128"/>
                <a:ea typeface="游ゴシック" panose="020B0400000000000000" pitchFamily="50" charset="-128"/>
              </a:rPr>
              <a:t>大阪府の私立高校生等</a:t>
            </a:r>
            <a:r>
              <a:rPr lang="ja-JP" altLang="en-US" sz="1600" b="1" u="sng" dirty="0">
                <a:solidFill>
                  <a:srgbClr val="FF0000"/>
                </a:solidFill>
                <a:latin typeface="游ゴシック" panose="020B0400000000000000" pitchFamily="50" charset="-128"/>
                <a:ea typeface="游ゴシック" panose="020B0400000000000000" pitchFamily="50" charset="-128"/>
              </a:rPr>
              <a:t>就学</a:t>
            </a:r>
            <a:r>
              <a:rPr lang="ja-JP" altLang="en-US" sz="1600" b="1" u="sng" dirty="0">
                <a:solidFill>
                  <a:srgbClr val="FF0000"/>
                </a:solidFill>
                <a:uFill>
                  <a:solidFill>
                    <a:srgbClr val="FF0000"/>
                  </a:solidFill>
                </a:uFill>
                <a:latin typeface="游ゴシック" panose="020B0400000000000000" pitchFamily="50" charset="-128"/>
                <a:ea typeface="游ゴシック" panose="020B0400000000000000" pitchFamily="50" charset="-128"/>
              </a:rPr>
              <a:t>支援推進校以外・大阪府外</a:t>
            </a:r>
            <a:r>
              <a:rPr lang="ja-JP" altLang="en-US" sz="1600" b="1" dirty="0">
                <a:solidFill>
                  <a:srgbClr val="002060"/>
                </a:solidFill>
                <a:latin typeface="游ゴシック" panose="020B0400000000000000" pitchFamily="50" charset="-128"/>
                <a:ea typeface="游ゴシック" panose="020B0400000000000000" pitchFamily="50" charset="-128"/>
              </a:rPr>
              <a:t>の学校に進学した場合の貸付限度額</a:t>
            </a:r>
            <a:endParaRPr kumimoji="1" lang="ja-JP" altLang="en-US" sz="1600" b="1"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5626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予約奨学生募集の流れについて</a:t>
            </a:r>
            <a:endParaRPr lang="en-US" altLang="ja-JP" sz="2500" u="sng" dirty="0">
              <a:latin typeface="HG丸ｺﾞｼｯｸM-PRO" panose="020F0600000000000000" pitchFamily="50" charset="-128"/>
              <a:ea typeface="HG丸ｺﾞｼｯｸM-PRO" panose="020F0600000000000000" pitchFamily="50" charset="-128"/>
            </a:endParaRPr>
          </a:p>
        </p:txBody>
      </p:sp>
      <p:graphicFrame>
        <p:nvGraphicFramePr>
          <p:cNvPr id="48" name="表 2">
            <a:extLst>
              <a:ext uri="{FF2B5EF4-FFF2-40B4-BE49-F238E27FC236}">
                <a16:creationId xmlns:a16="http://schemas.microsoft.com/office/drawing/2014/main" id="{6283BE6B-5EFF-49B7-8FAA-DCFBE3E708C9}"/>
              </a:ext>
            </a:extLst>
          </p:cNvPr>
          <p:cNvGraphicFramePr>
            <a:graphicFrameLocks noGrp="1"/>
          </p:cNvGraphicFramePr>
          <p:nvPr>
            <p:extLst>
              <p:ext uri="{D42A27DB-BD31-4B8C-83A1-F6EECF244321}">
                <p14:modId xmlns:p14="http://schemas.microsoft.com/office/powerpoint/2010/main" val="3159105507"/>
              </p:ext>
            </p:extLst>
          </p:nvPr>
        </p:nvGraphicFramePr>
        <p:xfrm>
          <a:off x="325382" y="1196752"/>
          <a:ext cx="8568953" cy="518400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52007802"/>
                    </a:ext>
                  </a:extLst>
                </a:gridCol>
                <a:gridCol w="656073">
                  <a:extLst>
                    <a:ext uri="{9D8B030D-6E8A-4147-A177-3AD203B41FA5}">
                      <a16:colId xmlns:a16="http://schemas.microsoft.com/office/drawing/2014/main" val="1661101147"/>
                    </a:ext>
                  </a:extLst>
                </a:gridCol>
                <a:gridCol w="656073">
                  <a:extLst>
                    <a:ext uri="{9D8B030D-6E8A-4147-A177-3AD203B41FA5}">
                      <a16:colId xmlns:a16="http://schemas.microsoft.com/office/drawing/2014/main" val="121180388"/>
                    </a:ext>
                  </a:extLst>
                </a:gridCol>
                <a:gridCol w="656073">
                  <a:extLst>
                    <a:ext uri="{9D8B030D-6E8A-4147-A177-3AD203B41FA5}">
                      <a16:colId xmlns:a16="http://schemas.microsoft.com/office/drawing/2014/main" val="1112495527"/>
                    </a:ext>
                  </a:extLst>
                </a:gridCol>
                <a:gridCol w="656073">
                  <a:extLst>
                    <a:ext uri="{9D8B030D-6E8A-4147-A177-3AD203B41FA5}">
                      <a16:colId xmlns:a16="http://schemas.microsoft.com/office/drawing/2014/main" val="3607236955"/>
                    </a:ext>
                  </a:extLst>
                </a:gridCol>
                <a:gridCol w="656073">
                  <a:extLst>
                    <a:ext uri="{9D8B030D-6E8A-4147-A177-3AD203B41FA5}">
                      <a16:colId xmlns:a16="http://schemas.microsoft.com/office/drawing/2014/main" val="1470682711"/>
                    </a:ext>
                  </a:extLst>
                </a:gridCol>
                <a:gridCol w="656073">
                  <a:extLst>
                    <a:ext uri="{9D8B030D-6E8A-4147-A177-3AD203B41FA5}">
                      <a16:colId xmlns:a16="http://schemas.microsoft.com/office/drawing/2014/main" val="1094188513"/>
                    </a:ext>
                  </a:extLst>
                </a:gridCol>
                <a:gridCol w="656073">
                  <a:extLst>
                    <a:ext uri="{9D8B030D-6E8A-4147-A177-3AD203B41FA5}">
                      <a16:colId xmlns:a16="http://schemas.microsoft.com/office/drawing/2014/main" val="1839826951"/>
                    </a:ext>
                  </a:extLst>
                </a:gridCol>
                <a:gridCol w="656073">
                  <a:extLst>
                    <a:ext uri="{9D8B030D-6E8A-4147-A177-3AD203B41FA5}">
                      <a16:colId xmlns:a16="http://schemas.microsoft.com/office/drawing/2014/main" val="70048972"/>
                    </a:ext>
                  </a:extLst>
                </a:gridCol>
                <a:gridCol w="656073">
                  <a:extLst>
                    <a:ext uri="{9D8B030D-6E8A-4147-A177-3AD203B41FA5}">
                      <a16:colId xmlns:a16="http://schemas.microsoft.com/office/drawing/2014/main" val="2056872315"/>
                    </a:ext>
                  </a:extLst>
                </a:gridCol>
              </a:tblGrid>
              <a:tr h="288000">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事　務　手　続　き　等</a:t>
                      </a: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９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10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11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12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２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４ 月</a:t>
                      </a:r>
                    </a:p>
                  </a:txBody>
                  <a:tcPr anchor="ct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978665644"/>
                  </a:ext>
                </a:extLst>
              </a:tr>
              <a:tr h="612000">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75870977"/>
                  </a:ext>
                </a:extLst>
              </a:tr>
              <a:tr h="792000">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985828452"/>
                  </a:ext>
                </a:extLst>
              </a:tr>
              <a:tr h="792000">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47646620"/>
                  </a:ext>
                </a:extLst>
              </a:tr>
              <a:tr h="792000">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8170128"/>
                  </a:ext>
                </a:extLst>
              </a:tr>
              <a:tr h="1620000">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 </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84966765"/>
                  </a:ext>
                </a:extLst>
              </a:tr>
              <a:tr h="288000">
                <a:tc>
                  <a:txBody>
                    <a:bodyPr/>
                    <a:lstStyle/>
                    <a:p>
                      <a:pPr algn="ctr"/>
                      <a:endParaRPr kumimoji="1" lang="ja-JP" altLang="en-US" sz="1000" b="1" dirty="0">
                        <a:solidFill>
                          <a:schemeClr val="bg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９ 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11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12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１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２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３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４ 月</a:t>
                      </a:r>
                    </a:p>
                  </a:txBody>
                  <a:tcPr anchor="ctr">
                    <a:solidFill>
                      <a:srgbClr val="0070C0"/>
                    </a:solidFill>
                  </a:tcPr>
                </a:tc>
                <a:extLst>
                  <a:ext uri="{0D108BD9-81ED-4DB2-BD59-A6C34878D82A}">
                    <a16:rowId xmlns:a16="http://schemas.microsoft.com/office/drawing/2014/main" val="2126605080"/>
                  </a:ext>
                </a:extLst>
              </a:tr>
            </a:tbl>
          </a:graphicData>
        </a:graphic>
      </p:graphicFrame>
      <p:sp>
        <p:nvSpPr>
          <p:cNvPr id="56" name="正方形/長方形 55">
            <a:extLst>
              <a:ext uri="{FF2B5EF4-FFF2-40B4-BE49-F238E27FC236}">
                <a16:creationId xmlns:a16="http://schemas.microsoft.com/office/drawing/2014/main" id="{A7A9745E-0046-4509-94B1-D920C107C68F}"/>
              </a:ext>
            </a:extLst>
          </p:cNvPr>
          <p:cNvSpPr/>
          <p:nvPr/>
        </p:nvSpPr>
        <p:spPr>
          <a:xfrm>
            <a:off x="5148064" y="2924472"/>
            <a:ext cx="1008111" cy="3735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200" b="1" dirty="0">
                <a:solidFill>
                  <a:schemeClr val="tx1"/>
                </a:solidFill>
                <a:latin typeface="HG丸ｺﾞｼｯｸM-PRO" panose="020F0600000000000000" pitchFamily="50" charset="-128"/>
                <a:ea typeface="HG丸ｺﾞｼｯｸM-PRO" panose="020F0600000000000000" pitchFamily="50" charset="-128"/>
              </a:rPr>
              <a:t>12</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月上旬</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正方形/長方形 56">
            <a:extLst>
              <a:ext uri="{FF2B5EF4-FFF2-40B4-BE49-F238E27FC236}">
                <a16:creationId xmlns:a16="http://schemas.microsoft.com/office/drawing/2014/main" id="{BCC4BD2E-B12E-4C21-A95C-E021AE74A86C}"/>
              </a:ext>
            </a:extLst>
          </p:cNvPr>
          <p:cNvSpPr/>
          <p:nvPr/>
        </p:nvSpPr>
        <p:spPr>
          <a:xfrm>
            <a:off x="6227818" y="3720900"/>
            <a:ext cx="1052198" cy="35570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月下旬</a:t>
            </a:r>
          </a:p>
        </p:txBody>
      </p:sp>
      <p:sp>
        <p:nvSpPr>
          <p:cNvPr id="58" name="正方形/長方形 57">
            <a:extLst>
              <a:ext uri="{FF2B5EF4-FFF2-40B4-BE49-F238E27FC236}">
                <a16:creationId xmlns:a16="http://schemas.microsoft.com/office/drawing/2014/main" id="{4ACAE8E8-82C5-4E35-BA74-9C1228EACC5F}"/>
              </a:ext>
            </a:extLst>
          </p:cNvPr>
          <p:cNvSpPr/>
          <p:nvPr/>
        </p:nvSpPr>
        <p:spPr>
          <a:xfrm>
            <a:off x="2987824" y="5085184"/>
            <a:ext cx="2134968" cy="30500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直接育英会へ提出</a:t>
            </a:r>
          </a:p>
        </p:txBody>
      </p:sp>
      <p:sp>
        <p:nvSpPr>
          <p:cNvPr id="60" name="四角形: 角を丸くする 59">
            <a:extLst>
              <a:ext uri="{FF2B5EF4-FFF2-40B4-BE49-F238E27FC236}">
                <a16:creationId xmlns:a16="http://schemas.microsoft.com/office/drawing/2014/main" id="{F59F76C6-6EAA-49A4-9500-925A1E069924}"/>
              </a:ext>
            </a:extLst>
          </p:cNvPr>
          <p:cNvSpPr/>
          <p:nvPr/>
        </p:nvSpPr>
        <p:spPr>
          <a:xfrm>
            <a:off x="400967" y="222085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8A44855C-1AA2-4C1F-A6C0-9CD52E11CC93}"/>
              </a:ext>
            </a:extLst>
          </p:cNvPr>
          <p:cNvSpPr/>
          <p:nvPr/>
        </p:nvSpPr>
        <p:spPr>
          <a:xfrm>
            <a:off x="397391" y="302351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四角形: 角を丸くする 62">
            <a:extLst>
              <a:ext uri="{FF2B5EF4-FFF2-40B4-BE49-F238E27FC236}">
                <a16:creationId xmlns:a16="http://schemas.microsoft.com/office/drawing/2014/main" id="{ECDF0615-72A1-4983-80A0-0578D4AA229E}"/>
              </a:ext>
            </a:extLst>
          </p:cNvPr>
          <p:cNvSpPr/>
          <p:nvPr/>
        </p:nvSpPr>
        <p:spPr>
          <a:xfrm>
            <a:off x="397391" y="3805033"/>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64" name="角丸四角形 55">
            <a:extLst>
              <a:ext uri="{FF2B5EF4-FFF2-40B4-BE49-F238E27FC236}">
                <a16:creationId xmlns:a16="http://schemas.microsoft.com/office/drawing/2014/main" id="{EF608CB9-3329-481C-A0B0-F979AD22DA1D}"/>
              </a:ext>
            </a:extLst>
          </p:cNvPr>
          <p:cNvSpPr/>
          <p:nvPr/>
        </p:nvSpPr>
        <p:spPr>
          <a:xfrm>
            <a:off x="1358774" y="251233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65" name="角丸四角形 61">
            <a:extLst>
              <a:ext uri="{FF2B5EF4-FFF2-40B4-BE49-F238E27FC236}">
                <a16:creationId xmlns:a16="http://schemas.microsoft.com/office/drawing/2014/main" id="{034C6703-71F5-4455-B099-B6C925E8899B}"/>
              </a:ext>
            </a:extLst>
          </p:cNvPr>
          <p:cNvSpPr/>
          <p:nvPr/>
        </p:nvSpPr>
        <p:spPr>
          <a:xfrm>
            <a:off x="2222863" y="2508889"/>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66" name="角丸四角形 38">
            <a:extLst>
              <a:ext uri="{FF2B5EF4-FFF2-40B4-BE49-F238E27FC236}">
                <a16:creationId xmlns:a16="http://schemas.microsoft.com/office/drawing/2014/main" id="{17A9405E-B11D-4A1B-A53B-332A2830C261}"/>
              </a:ext>
            </a:extLst>
          </p:cNvPr>
          <p:cNvSpPr/>
          <p:nvPr/>
        </p:nvSpPr>
        <p:spPr>
          <a:xfrm>
            <a:off x="490971" y="2508889"/>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67" name="角丸四角形 61">
            <a:extLst>
              <a:ext uri="{FF2B5EF4-FFF2-40B4-BE49-F238E27FC236}">
                <a16:creationId xmlns:a16="http://schemas.microsoft.com/office/drawing/2014/main" id="{D47E7125-F0E4-4EB4-990A-AE92A7D3027A}"/>
              </a:ext>
            </a:extLst>
          </p:cNvPr>
          <p:cNvSpPr/>
          <p:nvPr/>
        </p:nvSpPr>
        <p:spPr>
          <a:xfrm>
            <a:off x="490971" y="3317393"/>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70" name="角丸四角形 38">
            <a:extLst>
              <a:ext uri="{FF2B5EF4-FFF2-40B4-BE49-F238E27FC236}">
                <a16:creationId xmlns:a16="http://schemas.microsoft.com/office/drawing/2014/main" id="{CF619E72-5EB9-461B-923F-2EA8866E5B48}"/>
              </a:ext>
            </a:extLst>
          </p:cNvPr>
          <p:cNvSpPr/>
          <p:nvPr/>
        </p:nvSpPr>
        <p:spPr>
          <a:xfrm>
            <a:off x="2222863" y="3311548"/>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1" name="角丸四角形 61">
            <a:extLst>
              <a:ext uri="{FF2B5EF4-FFF2-40B4-BE49-F238E27FC236}">
                <a16:creationId xmlns:a16="http://schemas.microsoft.com/office/drawing/2014/main" id="{92E158DD-70DA-4D93-8389-A71020D00E35}"/>
              </a:ext>
            </a:extLst>
          </p:cNvPr>
          <p:cNvSpPr/>
          <p:nvPr/>
        </p:nvSpPr>
        <p:spPr>
          <a:xfrm>
            <a:off x="490971" y="4098910"/>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72" name="角丸四角形 38">
            <a:extLst>
              <a:ext uri="{FF2B5EF4-FFF2-40B4-BE49-F238E27FC236}">
                <a16:creationId xmlns:a16="http://schemas.microsoft.com/office/drawing/2014/main" id="{6F5E8DDE-150C-4EB7-98D3-1059C9FD5828}"/>
              </a:ext>
            </a:extLst>
          </p:cNvPr>
          <p:cNvSpPr/>
          <p:nvPr/>
        </p:nvSpPr>
        <p:spPr>
          <a:xfrm>
            <a:off x="2222863" y="4093065"/>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4FCBFE7C-A3E8-49B7-912D-840D4AA7DCB6}"/>
              </a:ext>
            </a:extLst>
          </p:cNvPr>
          <p:cNvSpPr/>
          <p:nvPr/>
        </p:nvSpPr>
        <p:spPr>
          <a:xfrm>
            <a:off x="613415" y="2204392"/>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D157FDD5-3019-458D-842B-4DDB6E6CDBD5}"/>
              </a:ext>
            </a:extLst>
          </p:cNvPr>
          <p:cNvSpPr/>
          <p:nvPr/>
        </p:nvSpPr>
        <p:spPr>
          <a:xfrm>
            <a:off x="613415" y="299648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正方形/長方形 76">
            <a:extLst>
              <a:ext uri="{FF2B5EF4-FFF2-40B4-BE49-F238E27FC236}">
                <a16:creationId xmlns:a16="http://schemas.microsoft.com/office/drawing/2014/main" id="{C260BA46-09BE-4EC6-8453-97F34FF5B9DA}"/>
              </a:ext>
            </a:extLst>
          </p:cNvPr>
          <p:cNvSpPr/>
          <p:nvPr/>
        </p:nvSpPr>
        <p:spPr>
          <a:xfrm>
            <a:off x="613415" y="3788568"/>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手続き書類の送付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9" name="角丸四角形 38">
            <a:extLst>
              <a:ext uri="{FF2B5EF4-FFF2-40B4-BE49-F238E27FC236}">
                <a16:creationId xmlns:a16="http://schemas.microsoft.com/office/drawing/2014/main" id="{7116C511-8E32-41F1-85B8-8007553FF1D3}"/>
              </a:ext>
            </a:extLst>
          </p:cNvPr>
          <p:cNvSpPr/>
          <p:nvPr/>
        </p:nvSpPr>
        <p:spPr>
          <a:xfrm>
            <a:off x="467544" y="5175216"/>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0" name="角丸四角形 61">
            <a:extLst>
              <a:ext uri="{FF2B5EF4-FFF2-40B4-BE49-F238E27FC236}">
                <a16:creationId xmlns:a16="http://schemas.microsoft.com/office/drawing/2014/main" id="{129D8B39-B300-493D-9089-469550B78959}"/>
              </a:ext>
            </a:extLst>
          </p:cNvPr>
          <p:cNvSpPr/>
          <p:nvPr/>
        </p:nvSpPr>
        <p:spPr>
          <a:xfrm>
            <a:off x="2221008" y="5175216"/>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81" name="矢印: 右 80">
            <a:extLst>
              <a:ext uri="{FF2B5EF4-FFF2-40B4-BE49-F238E27FC236}">
                <a16:creationId xmlns:a16="http://schemas.microsoft.com/office/drawing/2014/main" id="{31EDE107-C9F6-431D-AD26-12AD74C3E6CE}"/>
              </a:ext>
            </a:extLst>
          </p:cNvPr>
          <p:cNvSpPr/>
          <p:nvPr/>
        </p:nvSpPr>
        <p:spPr>
          <a:xfrm>
            <a:off x="1113771" y="5202145"/>
            <a:ext cx="108824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7" name="角丸四角形 38">
            <a:extLst>
              <a:ext uri="{FF2B5EF4-FFF2-40B4-BE49-F238E27FC236}">
                <a16:creationId xmlns:a16="http://schemas.microsoft.com/office/drawing/2014/main" id="{A8680509-8E25-4F16-A6EE-0C81913D8624}"/>
              </a:ext>
            </a:extLst>
          </p:cNvPr>
          <p:cNvSpPr/>
          <p:nvPr/>
        </p:nvSpPr>
        <p:spPr>
          <a:xfrm>
            <a:off x="476651" y="5805240"/>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8" name="角丸四角形 61">
            <a:extLst>
              <a:ext uri="{FF2B5EF4-FFF2-40B4-BE49-F238E27FC236}">
                <a16:creationId xmlns:a16="http://schemas.microsoft.com/office/drawing/2014/main" id="{5C7F1A51-4653-41A1-81E7-EAD54F68EC0C}"/>
              </a:ext>
            </a:extLst>
          </p:cNvPr>
          <p:cNvSpPr/>
          <p:nvPr/>
        </p:nvSpPr>
        <p:spPr>
          <a:xfrm>
            <a:off x="1790445" y="5805240"/>
            <a:ext cx="1053363" cy="198000"/>
          </a:xfrm>
          <a:prstGeom prst="roundRect">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latin typeface="HG丸ｺﾞｼｯｸM-PRO" panose="020F0600000000000000" pitchFamily="50" charset="-128"/>
                <a:ea typeface="HG丸ｺﾞｼｯｸM-PRO" panose="020F0600000000000000" pitchFamily="50" charset="-128"/>
              </a:rPr>
              <a:t>進学先高校等</a:t>
            </a:r>
          </a:p>
        </p:txBody>
      </p:sp>
      <p:sp>
        <p:nvSpPr>
          <p:cNvPr id="89" name="矢印: 右 88">
            <a:extLst>
              <a:ext uri="{FF2B5EF4-FFF2-40B4-BE49-F238E27FC236}">
                <a16:creationId xmlns:a16="http://schemas.microsoft.com/office/drawing/2014/main" id="{35644196-0008-4888-A090-7D2ADA18E78A}"/>
              </a:ext>
            </a:extLst>
          </p:cNvPr>
          <p:cNvSpPr/>
          <p:nvPr/>
        </p:nvSpPr>
        <p:spPr>
          <a:xfrm>
            <a:off x="1126561" y="5831764"/>
            <a:ext cx="6444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90" name="正方形/長方形 89">
            <a:extLst>
              <a:ext uri="{FF2B5EF4-FFF2-40B4-BE49-F238E27FC236}">
                <a16:creationId xmlns:a16="http://schemas.microsoft.com/office/drawing/2014/main" id="{CB1A8582-C4E7-46C6-B48D-656312EE5F0B}"/>
              </a:ext>
            </a:extLst>
          </p:cNvPr>
          <p:cNvSpPr/>
          <p:nvPr/>
        </p:nvSpPr>
        <p:spPr>
          <a:xfrm>
            <a:off x="2987824" y="5721852"/>
            <a:ext cx="2134968" cy="35251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進学先高校等へ提出</a:t>
            </a:r>
          </a:p>
        </p:txBody>
      </p:sp>
      <p:sp>
        <p:nvSpPr>
          <p:cNvPr id="91" name="四角形: 角を丸くする 90">
            <a:extLst>
              <a:ext uri="{FF2B5EF4-FFF2-40B4-BE49-F238E27FC236}">
                <a16:creationId xmlns:a16="http://schemas.microsoft.com/office/drawing/2014/main" id="{A03560B0-EB42-438D-B7F3-C077E8E11883}"/>
              </a:ext>
            </a:extLst>
          </p:cNvPr>
          <p:cNvSpPr/>
          <p:nvPr/>
        </p:nvSpPr>
        <p:spPr>
          <a:xfrm>
            <a:off x="467544" y="4890313"/>
            <a:ext cx="2134969" cy="216000"/>
          </a:xfrm>
          <a:prstGeom prst="roundRect">
            <a:avLst>
              <a:gd name="adj" fmla="val 34745"/>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92" name="四角形: 角を丸くする 91">
            <a:extLst>
              <a:ext uri="{FF2B5EF4-FFF2-40B4-BE49-F238E27FC236}">
                <a16:creationId xmlns:a16="http://schemas.microsoft.com/office/drawing/2014/main" id="{8A75C1E9-C16B-4EEF-82EB-36C311096B11}"/>
              </a:ext>
            </a:extLst>
          </p:cNvPr>
          <p:cNvSpPr/>
          <p:nvPr/>
        </p:nvSpPr>
        <p:spPr>
          <a:xfrm>
            <a:off x="467544" y="5517232"/>
            <a:ext cx="1440160" cy="216000"/>
          </a:xfrm>
          <a:prstGeom prst="roundRect">
            <a:avLst>
              <a:gd name="adj" fmla="val 30931"/>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93" name="四角形: 角を丸くする 92">
            <a:extLst>
              <a:ext uri="{FF2B5EF4-FFF2-40B4-BE49-F238E27FC236}">
                <a16:creationId xmlns:a16="http://schemas.microsoft.com/office/drawing/2014/main" id="{8B5BF89F-E0A8-4393-84A1-8A5714680371}"/>
              </a:ext>
            </a:extLst>
          </p:cNvPr>
          <p:cNvSpPr/>
          <p:nvPr/>
        </p:nvSpPr>
        <p:spPr>
          <a:xfrm>
            <a:off x="3605432" y="1628800"/>
            <a:ext cx="894560" cy="252000"/>
          </a:xfrm>
          <a:prstGeom prst="roundRect">
            <a:avLst>
              <a:gd name="adj" fmla="val 14455"/>
            </a:avLst>
          </a:prstGeom>
          <a:solidFill>
            <a:schemeClr val="bg1"/>
          </a:solidFill>
          <a:ln w="158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lang="ja-JP" altLang="en-US" sz="1100" b="1" dirty="0">
                <a:solidFill>
                  <a:schemeClr val="tx1"/>
                </a:solidFill>
                <a:latin typeface="HG丸ｺﾞｼｯｸM-PRO" panose="020F0600000000000000" pitchFamily="50" charset="-128"/>
                <a:ea typeface="HG丸ｺﾞｼｯｸM-PRO" panose="020F0600000000000000" pitchFamily="50" charset="-128"/>
              </a:rPr>
              <a:t>募集期間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四角形: 角を丸くする 93">
            <a:extLst>
              <a:ext uri="{FF2B5EF4-FFF2-40B4-BE49-F238E27FC236}">
                <a16:creationId xmlns:a16="http://schemas.microsoft.com/office/drawing/2014/main" id="{E7E1F46B-E6F5-4E6F-9E4A-7BA048683808}"/>
              </a:ext>
            </a:extLst>
          </p:cNvPr>
          <p:cNvSpPr/>
          <p:nvPr/>
        </p:nvSpPr>
        <p:spPr>
          <a:xfrm>
            <a:off x="3772329" y="2420888"/>
            <a:ext cx="760132" cy="252000"/>
          </a:xfrm>
          <a:prstGeom prst="roundRect">
            <a:avLst>
              <a:gd name="adj" fmla="val 1320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提出期間</a:t>
            </a:r>
          </a:p>
        </p:txBody>
      </p:sp>
      <p:sp>
        <p:nvSpPr>
          <p:cNvPr id="96" name="四角形: 角を丸くする 95">
            <a:extLst>
              <a:ext uri="{FF2B5EF4-FFF2-40B4-BE49-F238E27FC236}">
                <a16:creationId xmlns:a16="http://schemas.microsoft.com/office/drawing/2014/main" id="{B81CB729-3A6C-425E-BED9-1448095F0099}"/>
              </a:ext>
            </a:extLst>
          </p:cNvPr>
          <p:cNvSpPr/>
          <p:nvPr/>
        </p:nvSpPr>
        <p:spPr>
          <a:xfrm>
            <a:off x="2293386" y="3021305"/>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a:t>
            </a:r>
            <a:r>
              <a:rPr lang="en-US" altLang="ja-JP" sz="900" b="1" dirty="0">
                <a:solidFill>
                  <a:schemeClr val="tx1"/>
                </a:solidFill>
                <a:latin typeface="HG丸ｺﾞｼｯｸM-PRO" panose="020F0600000000000000" pitchFamily="50" charset="-128"/>
                <a:ea typeface="HG丸ｺﾞｼｯｸM-PRO" panose="020F0600000000000000" pitchFamily="50" charset="-128"/>
              </a:rPr>
              <a:t>31</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8" name="四角形: 角を丸くする 97">
            <a:extLst>
              <a:ext uri="{FF2B5EF4-FFF2-40B4-BE49-F238E27FC236}">
                <a16:creationId xmlns:a16="http://schemas.microsoft.com/office/drawing/2014/main" id="{99BCE5B4-A082-4269-9C2E-1871395A8167}"/>
              </a:ext>
            </a:extLst>
          </p:cNvPr>
          <p:cNvSpPr/>
          <p:nvPr/>
        </p:nvSpPr>
        <p:spPr>
          <a:xfrm>
            <a:off x="2293385" y="3814568"/>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p.32</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33EEABED-5392-4D94-A491-D80B7B303484}"/>
              </a:ext>
            </a:extLst>
          </p:cNvPr>
          <p:cNvSpPr/>
          <p:nvPr/>
        </p:nvSpPr>
        <p:spPr>
          <a:xfrm>
            <a:off x="2987824" y="2031477"/>
            <a:ext cx="4159577" cy="46141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 </a:t>
            </a:r>
            <a:r>
              <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必ず、</a:t>
            </a:r>
            <a:r>
              <a:rPr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学校が定めた期限までに提出してください！</a:t>
            </a:r>
            <a:endPar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cxnSp>
        <p:nvCxnSpPr>
          <p:cNvPr id="100" name="直線矢印コネクタ 99">
            <a:extLst>
              <a:ext uri="{FF2B5EF4-FFF2-40B4-BE49-F238E27FC236}">
                <a16:creationId xmlns:a16="http://schemas.microsoft.com/office/drawing/2014/main" id="{42ACE8D3-DEF9-4C0D-AFD4-FCA6CEFE4A17}"/>
              </a:ext>
            </a:extLst>
          </p:cNvPr>
          <p:cNvCxnSpPr>
            <a:cxnSpLocks/>
          </p:cNvCxnSpPr>
          <p:nvPr/>
        </p:nvCxnSpPr>
        <p:spPr>
          <a:xfrm flipV="1">
            <a:off x="3605432" y="1969775"/>
            <a:ext cx="894560" cy="5178"/>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四角形: 角を丸くする 103">
            <a:extLst>
              <a:ext uri="{FF2B5EF4-FFF2-40B4-BE49-F238E27FC236}">
                <a16:creationId xmlns:a16="http://schemas.microsoft.com/office/drawing/2014/main" id="{25CF077A-D514-4027-9922-198D7A7064EF}"/>
              </a:ext>
            </a:extLst>
          </p:cNvPr>
          <p:cNvSpPr/>
          <p:nvPr/>
        </p:nvSpPr>
        <p:spPr>
          <a:xfrm>
            <a:off x="7058358" y="5127399"/>
            <a:ext cx="1151905" cy="252000"/>
          </a:xfrm>
          <a:prstGeom prst="roundRect">
            <a:avLst>
              <a:gd name="adj" fmla="val 24958"/>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5" name="四角形: 角を丸くする 104">
            <a:extLst>
              <a:ext uri="{FF2B5EF4-FFF2-40B4-BE49-F238E27FC236}">
                <a16:creationId xmlns:a16="http://schemas.microsoft.com/office/drawing/2014/main" id="{7B4C94F8-0155-43C2-BC0E-3BFB3B709DBD}"/>
              </a:ext>
            </a:extLst>
          </p:cNvPr>
          <p:cNvSpPr/>
          <p:nvPr/>
        </p:nvSpPr>
        <p:spPr>
          <a:xfrm>
            <a:off x="8017439" y="5772109"/>
            <a:ext cx="432000" cy="252000"/>
          </a:xfrm>
          <a:prstGeom prst="roundRect">
            <a:avLst>
              <a:gd name="adj" fmla="val 22632"/>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06" name="角丸四角形 55">
            <a:extLst>
              <a:ext uri="{FF2B5EF4-FFF2-40B4-BE49-F238E27FC236}">
                <a16:creationId xmlns:a16="http://schemas.microsoft.com/office/drawing/2014/main" id="{53684E43-15E8-4AD2-AC7F-30195D1ADA27}"/>
              </a:ext>
            </a:extLst>
          </p:cNvPr>
          <p:cNvSpPr/>
          <p:nvPr/>
        </p:nvSpPr>
        <p:spPr>
          <a:xfrm>
            <a:off x="1356912" y="3306136"/>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107" name="角丸四角形 55">
            <a:extLst>
              <a:ext uri="{FF2B5EF4-FFF2-40B4-BE49-F238E27FC236}">
                <a16:creationId xmlns:a16="http://schemas.microsoft.com/office/drawing/2014/main" id="{C44880E0-FE0C-46D7-B64D-21311431178F}"/>
              </a:ext>
            </a:extLst>
          </p:cNvPr>
          <p:cNvSpPr/>
          <p:nvPr/>
        </p:nvSpPr>
        <p:spPr>
          <a:xfrm>
            <a:off x="1356912" y="409914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grpSp>
        <p:nvGrpSpPr>
          <p:cNvPr id="108" name="グループ化 107">
            <a:extLst>
              <a:ext uri="{FF2B5EF4-FFF2-40B4-BE49-F238E27FC236}">
                <a16:creationId xmlns:a16="http://schemas.microsoft.com/office/drawing/2014/main" id="{905F028A-F252-410E-AC24-96052FC796F3}"/>
              </a:ext>
            </a:extLst>
          </p:cNvPr>
          <p:cNvGrpSpPr/>
          <p:nvPr/>
        </p:nvGrpSpPr>
        <p:grpSpPr>
          <a:xfrm>
            <a:off x="1130522" y="4125902"/>
            <a:ext cx="1072177" cy="144016"/>
            <a:chOff x="1138146" y="1358432"/>
            <a:chExt cx="1072177" cy="144016"/>
          </a:xfrm>
        </p:grpSpPr>
        <p:sp>
          <p:nvSpPr>
            <p:cNvPr id="109" name="矢印: 右 108">
              <a:extLst>
                <a:ext uri="{FF2B5EF4-FFF2-40B4-BE49-F238E27FC236}">
                  <a16:creationId xmlns:a16="http://schemas.microsoft.com/office/drawing/2014/main" id="{F3788D69-978B-4AE0-9DDC-A57F85A44613}"/>
                </a:ext>
              </a:extLst>
            </p:cNvPr>
            <p:cNvSpPr/>
            <p:nvPr/>
          </p:nvSpPr>
          <p:spPr>
            <a:xfrm>
              <a:off x="1138146"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0" name="矢印: 右 109">
              <a:extLst>
                <a:ext uri="{FF2B5EF4-FFF2-40B4-BE49-F238E27FC236}">
                  <a16:creationId xmlns:a16="http://schemas.microsoft.com/office/drawing/2014/main" id="{B6E66968-996C-4FF9-9AE5-98FA3E8FD941}"/>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11" name="グループ化 110">
            <a:extLst>
              <a:ext uri="{FF2B5EF4-FFF2-40B4-BE49-F238E27FC236}">
                <a16:creationId xmlns:a16="http://schemas.microsoft.com/office/drawing/2014/main" id="{CFC55154-417F-4A42-A331-871360E460C0}"/>
              </a:ext>
            </a:extLst>
          </p:cNvPr>
          <p:cNvGrpSpPr/>
          <p:nvPr/>
        </p:nvGrpSpPr>
        <p:grpSpPr>
          <a:xfrm>
            <a:off x="1133010" y="3335981"/>
            <a:ext cx="1072177" cy="144016"/>
            <a:chOff x="1138146" y="1358432"/>
            <a:chExt cx="1072177" cy="144016"/>
          </a:xfrm>
        </p:grpSpPr>
        <p:sp>
          <p:nvSpPr>
            <p:cNvPr id="112" name="矢印: 右 111">
              <a:extLst>
                <a:ext uri="{FF2B5EF4-FFF2-40B4-BE49-F238E27FC236}">
                  <a16:creationId xmlns:a16="http://schemas.microsoft.com/office/drawing/2014/main" id="{D1D6CEB1-2A2B-49EF-B521-BB5C460EC13F}"/>
                </a:ext>
              </a:extLst>
            </p:cNvPr>
            <p:cNvSpPr/>
            <p:nvPr/>
          </p:nvSpPr>
          <p:spPr>
            <a:xfrm>
              <a:off x="1138146"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3" name="矢印: 右 112">
              <a:extLst>
                <a:ext uri="{FF2B5EF4-FFF2-40B4-BE49-F238E27FC236}">
                  <a16:creationId xmlns:a16="http://schemas.microsoft.com/office/drawing/2014/main" id="{CF1970D0-DEDA-4AD9-A38A-0D87C83D9A0E}"/>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14" name="グループ化 113">
            <a:extLst>
              <a:ext uri="{FF2B5EF4-FFF2-40B4-BE49-F238E27FC236}">
                <a16:creationId xmlns:a16="http://schemas.microsoft.com/office/drawing/2014/main" id="{1AA596C8-22E3-47A0-8471-E57BC9749303}"/>
              </a:ext>
            </a:extLst>
          </p:cNvPr>
          <p:cNvGrpSpPr/>
          <p:nvPr/>
        </p:nvGrpSpPr>
        <p:grpSpPr>
          <a:xfrm>
            <a:off x="1136211" y="2535696"/>
            <a:ext cx="1072177" cy="144016"/>
            <a:chOff x="1138146" y="1358432"/>
            <a:chExt cx="1072177" cy="144016"/>
          </a:xfrm>
        </p:grpSpPr>
        <p:sp>
          <p:nvSpPr>
            <p:cNvPr id="115" name="矢印: 右 114">
              <a:extLst>
                <a:ext uri="{FF2B5EF4-FFF2-40B4-BE49-F238E27FC236}">
                  <a16:creationId xmlns:a16="http://schemas.microsoft.com/office/drawing/2014/main" id="{91B25EF6-3370-4E35-AF23-2E4FC5A65379}"/>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6" name="矢印: 右 115">
              <a:extLst>
                <a:ext uri="{FF2B5EF4-FFF2-40B4-BE49-F238E27FC236}">
                  <a16:creationId xmlns:a16="http://schemas.microsoft.com/office/drawing/2014/main" id="{533C9589-1A2B-46D2-B9E6-DCA7917DFF27}"/>
                </a:ext>
              </a:extLst>
            </p:cNvPr>
            <p:cNvSpPr/>
            <p:nvPr/>
          </p:nvSpPr>
          <p:spPr>
            <a:xfrm>
              <a:off x="2005123"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120" name="四角形: 角を丸くする 119">
            <a:extLst>
              <a:ext uri="{FF2B5EF4-FFF2-40B4-BE49-F238E27FC236}">
                <a16:creationId xmlns:a16="http://schemas.microsoft.com/office/drawing/2014/main" id="{B7FDCDEE-BDFF-455E-BDDB-4E5D1642CF31}"/>
              </a:ext>
            </a:extLst>
          </p:cNvPr>
          <p:cNvSpPr/>
          <p:nvPr/>
        </p:nvSpPr>
        <p:spPr>
          <a:xfrm>
            <a:off x="5609643" y="3284511"/>
            <a:ext cx="186493" cy="252000"/>
          </a:xfrm>
          <a:prstGeom prst="roundRect">
            <a:avLst>
              <a:gd name="adj" fmla="val 1563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1" name="四角形: 角を丸くする 120">
            <a:extLst>
              <a:ext uri="{FF2B5EF4-FFF2-40B4-BE49-F238E27FC236}">
                <a16:creationId xmlns:a16="http://schemas.microsoft.com/office/drawing/2014/main" id="{554BD83F-6C67-4A97-96AC-D2E7E41C6A0B}"/>
              </a:ext>
            </a:extLst>
          </p:cNvPr>
          <p:cNvSpPr/>
          <p:nvPr/>
        </p:nvSpPr>
        <p:spPr>
          <a:xfrm>
            <a:off x="6689763" y="4067363"/>
            <a:ext cx="186493" cy="252000"/>
          </a:xfrm>
          <a:prstGeom prst="roundRect">
            <a:avLst>
              <a:gd name="adj" fmla="val 18332"/>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3" name="四角形: 角を丸くする 122">
            <a:extLst>
              <a:ext uri="{FF2B5EF4-FFF2-40B4-BE49-F238E27FC236}">
                <a16:creationId xmlns:a16="http://schemas.microsoft.com/office/drawing/2014/main" id="{D05E8DF1-CF09-47FA-B396-494C9FC283E2}"/>
              </a:ext>
            </a:extLst>
          </p:cNvPr>
          <p:cNvSpPr/>
          <p:nvPr/>
        </p:nvSpPr>
        <p:spPr>
          <a:xfrm>
            <a:off x="400967" y="167859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24" name="正方形/長方形 123">
            <a:extLst>
              <a:ext uri="{FF2B5EF4-FFF2-40B4-BE49-F238E27FC236}">
                <a16:creationId xmlns:a16="http://schemas.microsoft.com/office/drawing/2014/main" id="{D20AF66F-2C07-43F5-AAEB-FC8A83C2844D}"/>
              </a:ext>
            </a:extLst>
          </p:cNvPr>
          <p:cNvSpPr/>
          <p:nvPr/>
        </p:nvSpPr>
        <p:spPr>
          <a:xfrm>
            <a:off x="613415" y="165899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 name="縦書きテキスト プレースホルダー 2">
            <a:extLst>
              <a:ext uri="{FF2B5EF4-FFF2-40B4-BE49-F238E27FC236}">
                <a16:creationId xmlns:a16="http://schemas.microsoft.com/office/drawing/2014/main" id="{74EA3955-E6EF-4BCB-A166-AB23E70B8655}"/>
              </a:ext>
            </a:extLst>
          </p:cNvPr>
          <p:cNvSpPr txBox="1">
            <a:spLocks/>
          </p:cNvSpPr>
          <p:nvPr/>
        </p:nvSpPr>
        <p:spPr>
          <a:xfrm>
            <a:off x="345255" y="723119"/>
            <a:ext cx="8403209" cy="54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dirty="0">
                <a:latin typeface="HG丸ｺﾞｼｯｸM-PRO" panose="020F0600000000000000" pitchFamily="50" charset="-128"/>
                <a:ea typeface="HG丸ｺﾞｼｯｸM-PRO" panose="020F0600000000000000" pitchFamily="50" charset="-128"/>
              </a:rPr>
              <a:t>申込みから貸付までのおもな流れです。詳細は各ページをご覧ください。→</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126" name="四角形: 角を丸くする 125">
            <a:extLst>
              <a:ext uri="{FF2B5EF4-FFF2-40B4-BE49-F238E27FC236}">
                <a16:creationId xmlns:a16="http://schemas.microsoft.com/office/drawing/2014/main" id="{CECBCCE6-1499-4B52-8719-C9B6B62CFCAB}"/>
              </a:ext>
            </a:extLst>
          </p:cNvPr>
          <p:cNvSpPr/>
          <p:nvPr/>
        </p:nvSpPr>
        <p:spPr>
          <a:xfrm>
            <a:off x="7936667" y="806205"/>
            <a:ext cx="716083" cy="241455"/>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p.</a:t>
            </a:r>
            <a:r>
              <a:rPr lang="ja-JP" altLang="en-US" sz="1000" dirty="0">
                <a:solidFill>
                  <a:schemeClr val="tx1"/>
                </a:solidFill>
                <a:latin typeface="HG丸ｺﾞｼｯｸM-PRO" panose="020F0600000000000000" pitchFamily="50" charset="-128"/>
                <a:ea typeface="HG丸ｺﾞｼｯｸM-PRO" panose="020F0600000000000000" pitchFamily="50" charset="-128"/>
              </a:rPr>
              <a:t>〇〇</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7" name="四角形: 角を丸くする 126">
            <a:extLst>
              <a:ext uri="{FF2B5EF4-FFF2-40B4-BE49-F238E27FC236}">
                <a16:creationId xmlns:a16="http://schemas.microsoft.com/office/drawing/2014/main" id="{54D0BB70-EEAE-4FD0-B7A6-C5A71DC07A38}"/>
              </a:ext>
            </a:extLst>
          </p:cNvPr>
          <p:cNvSpPr/>
          <p:nvPr/>
        </p:nvSpPr>
        <p:spPr>
          <a:xfrm>
            <a:off x="395536" y="4577958"/>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128" name="直線矢印コネクタ 127">
            <a:extLst>
              <a:ext uri="{FF2B5EF4-FFF2-40B4-BE49-F238E27FC236}">
                <a16:creationId xmlns:a16="http://schemas.microsoft.com/office/drawing/2014/main" id="{10AFFE0F-07B5-476C-8E53-43F0242079B7}"/>
              </a:ext>
            </a:extLst>
          </p:cNvPr>
          <p:cNvCxnSpPr>
            <a:cxnSpLocks/>
          </p:cNvCxnSpPr>
          <p:nvPr/>
        </p:nvCxnSpPr>
        <p:spPr>
          <a:xfrm>
            <a:off x="3772329" y="2751720"/>
            <a:ext cx="760132"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2EFA6B11-669E-4E55-90F0-FA739C0CDA4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四角形: 角を丸くする 58">
            <a:extLst>
              <a:ext uri="{FF2B5EF4-FFF2-40B4-BE49-F238E27FC236}">
                <a16:creationId xmlns:a16="http://schemas.microsoft.com/office/drawing/2014/main" id="{072FEDC3-18A8-45E4-90D6-B34D320AB4C4}"/>
              </a:ext>
            </a:extLst>
          </p:cNvPr>
          <p:cNvSpPr/>
          <p:nvPr/>
        </p:nvSpPr>
        <p:spPr>
          <a:xfrm>
            <a:off x="2293385" y="1724807"/>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p.16</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69" name="正方形/長方形 68">
            <a:extLst>
              <a:ext uri="{FF2B5EF4-FFF2-40B4-BE49-F238E27FC236}">
                <a16:creationId xmlns:a16="http://schemas.microsoft.com/office/drawing/2014/main" id="{6B09FF31-6196-48A4-A4D9-31DBFD652BE8}"/>
              </a:ext>
            </a:extLst>
          </p:cNvPr>
          <p:cNvSpPr/>
          <p:nvPr/>
        </p:nvSpPr>
        <p:spPr>
          <a:xfrm>
            <a:off x="613046" y="4564663"/>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3" name="四角形: 角を丸くする 72">
            <a:extLst>
              <a:ext uri="{FF2B5EF4-FFF2-40B4-BE49-F238E27FC236}">
                <a16:creationId xmlns:a16="http://schemas.microsoft.com/office/drawing/2014/main" id="{915673D7-0357-4EA1-A2CB-CCE3F23C384A}"/>
              </a:ext>
            </a:extLst>
          </p:cNvPr>
          <p:cNvSpPr/>
          <p:nvPr/>
        </p:nvSpPr>
        <p:spPr>
          <a:xfrm>
            <a:off x="2293016" y="4590663"/>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p.33</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cxnSp>
        <p:nvCxnSpPr>
          <p:cNvPr id="4" name="直線コネクタ 3">
            <a:extLst>
              <a:ext uri="{FF2B5EF4-FFF2-40B4-BE49-F238E27FC236}">
                <a16:creationId xmlns:a16="http://schemas.microsoft.com/office/drawing/2014/main" id="{154B62B9-DE64-4E0B-8ACF-49D174666EB2}"/>
              </a:ext>
            </a:extLst>
          </p:cNvPr>
          <p:cNvCxnSpPr/>
          <p:nvPr/>
        </p:nvCxnSpPr>
        <p:spPr>
          <a:xfrm>
            <a:off x="467544" y="5466319"/>
            <a:ext cx="838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6" name="四角形: 角を丸くする 85">
            <a:extLst>
              <a:ext uri="{FF2B5EF4-FFF2-40B4-BE49-F238E27FC236}">
                <a16:creationId xmlns:a16="http://schemas.microsoft.com/office/drawing/2014/main" id="{F7032812-1454-42EA-B680-217A9F176223}"/>
              </a:ext>
            </a:extLst>
          </p:cNvPr>
          <p:cNvSpPr/>
          <p:nvPr/>
        </p:nvSpPr>
        <p:spPr>
          <a:xfrm>
            <a:off x="2293386" y="2246152"/>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p.18</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30189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縦書きテキスト プレースホルダー 2">
            <a:extLst>
              <a:ext uri="{FF2B5EF4-FFF2-40B4-BE49-F238E27FC236}">
                <a16:creationId xmlns:a16="http://schemas.microsoft.com/office/drawing/2014/main" id="{B5F0CBD9-E39A-45A4-BB67-C26F3A8E7E69}"/>
              </a:ext>
            </a:extLst>
          </p:cNvPr>
          <p:cNvSpPr txBox="1">
            <a:spLocks noChangeArrowheads="1"/>
          </p:cNvSpPr>
          <p:nvPr/>
        </p:nvSpPr>
        <p:spPr bwMode="auto">
          <a:xfrm>
            <a:off x="0" y="764704"/>
            <a:ext cx="8893176" cy="11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募集及び申込みに必要な関係書類を ８月２３日（火）に「育英会」から</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「各中学校」へ送付しています。</a:t>
            </a:r>
            <a:endParaRPr lang="en-US" altLang="ja-JP" sz="1800" dirty="0">
              <a:latin typeface="HG丸ｺﾞｼｯｸM-PRO" panose="020F0600000000000000" pitchFamily="50" charset="-128"/>
              <a:ea typeface="HG丸ｺﾞｼｯｸM-PRO" panose="020F0600000000000000" pitchFamily="50" charset="-128"/>
            </a:endParaRPr>
          </a:p>
        </p:txBody>
      </p:sp>
      <p:graphicFrame>
        <p:nvGraphicFramePr>
          <p:cNvPr id="17" name="表 16">
            <a:extLst>
              <a:ext uri="{FF2B5EF4-FFF2-40B4-BE49-F238E27FC236}">
                <a16:creationId xmlns:a16="http://schemas.microsoft.com/office/drawing/2014/main" id="{B33AC0DF-A35E-4814-8264-845EB8AAD90C}"/>
              </a:ext>
            </a:extLst>
          </p:cNvPr>
          <p:cNvGraphicFramePr>
            <a:graphicFrameLocks noGrp="1"/>
          </p:cNvGraphicFramePr>
          <p:nvPr>
            <p:extLst>
              <p:ext uri="{D42A27DB-BD31-4B8C-83A1-F6EECF244321}">
                <p14:modId xmlns:p14="http://schemas.microsoft.com/office/powerpoint/2010/main" val="2799802863"/>
              </p:ext>
            </p:extLst>
          </p:nvPr>
        </p:nvGraphicFramePr>
        <p:xfrm>
          <a:off x="1231100" y="1700808"/>
          <a:ext cx="6681800" cy="4162000"/>
        </p:xfrm>
        <a:graphic>
          <a:graphicData uri="http://schemas.openxmlformats.org/drawingml/2006/table">
            <a:tbl>
              <a:tblPr firstRow="1" bandRow="1">
                <a:tableStyleId>{3C2FFA5D-87B4-456A-9821-1D502468CF0F}</a:tableStyleId>
              </a:tblPr>
              <a:tblGrid>
                <a:gridCol w="1468692">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116764">
                  <a:extLst>
                    <a:ext uri="{9D8B030D-6E8A-4147-A177-3AD203B41FA5}">
                      <a16:colId xmlns:a16="http://schemas.microsoft.com/office/drawing/2014/main" val="20003"/>
                    </a:ext>
                  </a:extLst>
                </a:gridCol>
              </a:tblGrid>
              <a:tr h="403744">
                <a:tc gridSpan="2">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書　　　類　　　名</a:t>
                      </a:r>
                    </a:p>
                  </a:txBody>
                  <a:tcPr anchor="ctr">
                    <a:lnL w="2857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備　　　考</a:t>
                      </a:r>
                    </a:p>
                  </a:txBody>
                  <a:tcPr anchor="ctr">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予約奨学生募集のポスター</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学校内に掲示</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予約奨学生の募集について（チラシ）</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生徒全員に配布</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申込希望者に配付</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rgbClr val="7030A0"/>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7584">
                <a:tc rowSpan="6">
                  <a:txBody>
                    <a:bodyPr/>
                    <a:lstStyle/>
                    <a:p>
                      <a:pPr algn="ct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セット内容</a:t>
                      </a: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2"/>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予約奨学生申込みのしおり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予約奨学生</a:t>
                      </a:r>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申込書（３連式）</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申込書記入例（両面刷り）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表（両面刷り）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758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一覧</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216015484"/>
                  </a:ext>
                </a:extLst>
              </a:tr>
              <a:tr h="417584">
                <a:tc vMerge="1">
                  <a:txBody>
                    <a:bodyPr/>
                    <a:lstStyle/>
                    <a:p>
                      <a:endParaRPr kumimoji="1" lang="ja-JP" altLang="en-US"/>
                    </a:p>
                  </a:txBody>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紙（両面刷り）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18" name="正方形/長方形 17">
            <a:extLst>
              <a:ext uri="{FF2B5EF4-FFF2-40B4-BE49-F238E27FC236}">
                <a16:creationId xmlns:a16="http://schemas.microsoft.com/office/drawing/2014/main" id="{D8C05540-B769-4806-9D19-F88C0AE9ACDE}"/>
              </a:ext>
            </a:extLst>
          </p:cNvPr>
          <p:cNvSpPr/>
          <p:nvPr/>
        </p:nvSpPr>
        <p:spPr>
          <a:xfrm>
            <a:off x="-1" y="0"/>
            <a:ext cx="91440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700" u="sng" dirty="0">
              <a:latin typeface="HG丸ｺﾞｼｯｸM-PRO" panose="020F0600000000000000" pitchFamily="50" charset="-128"/>
              <a:ea typeface="HG丸ｺﾞｼｯｸM-PRO" panose="020F0600000000000000" pitchFamily="50" charset="-128"/>
            </a:endParaRPr>
          </a:p>
        </p:txBody>
      </p:sp>
      <p:grpSp>
        <p:nvGrpSpPr>
          <p:cNvPr id="22" name="グループ化 21">
            <a:extLst>
              <a:ext uri="{FF2B5EF4-FFF2-40B4-BE49-F238E27FC236}">
                <a16:creationId xmlns:a16="http://schemas.microsoft.com/office/drawing/2014/main" id="{E55AED00-BDBF-4D0D-81BD-34BB15FFACEA}"/>
              </a:ext>
            </a:extLst>
          </p:cNvPr>
          <p:cNvGrpSpPr/>
          <p:nvPr/>
        </p:nvGrpSpPr>
        <p:grpSpPr>
          <a:xfrm>
            <a:off x="0" y="0"/>
            <a:ext cx="9144000" cy="540000"/>
            <a:chOff x="0" y="0"/>
            <a:chExt cx="9144000" cy="540000"/>
          </a:xfrm>
        </p:grpSpPr>
        <p:sp>
          <p:nvSpPr>
            <p:cNvPr id="55" name="正方形/長方形 54">
              <a:extLst>
                <a:ext uri="{FF2B5EF4-FFF2-40B4-BE49-F238E27FC236}">
                  <a16:creationId xmlns:a16="http://schemas.microsoft.com/office/drawing/2014/main" id="{91E3CF52-63AE-4EE2-8DB5-0214EB8D1C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32355E5E-C462-418E-AA01-44198ACF196C}"/>
                </a:ext>
              </a:extLst>
            </p:cNvPr>
            <p:cNvGrpSpPr/>
            <p:nvPr/>
          </p:nvGrpSpPr>
          <p:grpSpPr>
            <a:xfrm>
              <a:off x="107504" y="44624"/>
              <a:ext cx="2522154" cy="448106"/>
              <a:chOff x="107504" y="44624"/>
              <a:chExt cx="2522154" cy="448106"/>
            </a:xfrm>
          </p:grpSpPr>
          <p:sp>
            <p:nvSpPr>
              <p:cNvPr id="14" name="四角形: 角を丸くする 13">
                <a:extLst>
                  <a:ext uri="{FF2B5EF4-FFF2-40B4-BE49-F238E27FC236}">
                    <a16:creationId xmlns:a16="http://schemas.microsoft.com/office/drawing/2014/main" id="{449E5FA3-CC41-484E-B076-CF3E920E814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5" name="正方形/長方形 14">
                <a:extLst>
                  <a:ext uri="{FF2B5EF4-FFF2-40B4-BE49-F238E27FC236}">
                    <a16:creationId xmlns:a16="http://schemas.microsoft.com/office/drawing/2014/main" id="{ABBE6D8E-A332-4EAB-BE5B-DEA2F4E70E31}"/>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7" name="直線コネクタ 6">
              <a:extLst>
                <a:ext uri="{FF2B5EF4-FFF2-40B4-BE49-F238E27FC236}">
                  <a16:creationId xmlns:a16="http://schemas.microsoft.com/office/drawing/2014/main" id="{988E628F-3483-42F3-B17F-3514592ADD0B}"/>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01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03A27F-B5CA-4255-B247-47E2978D2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45" y="4825928"/>
            <a:ext cx="4690294" cy="1483392"/>
          </a:xfrm>
          <a:prstGeom prst="rect">
            <a:avLst/>
          </a:prstGeom>
        </p:spPr>
      </p:pic>
      <p:sp>
        <p:nvSpPr>
          <p:cNvPr id="18" name="縦書きテキスト プレースホルダー 2">
            <a:extLst>
              <a:ext uri="{FF2B5EF4-FFF2-40B4-BE49-F238E27FC236}">
                <a16:creationId xmlns:a16="http://schemas.microsoft.com/office/drawing/2014/main" id="{879217E5-D805-406F-82E9-117498656AE7}"/>
              </a:ext>
            </a:extLst>
          </p:cNvPr>
          <p:cNvSpPr txBox="1">
            <a:spLocks/>
          </p:cNvSpPr>
          <p:nvPr/>
        </p:nvSpPr>
        <p:spPr>
          <a:xfrm>
            <a:off x="0" y="607367"/>
            <a:ext cx="9144000" cy="805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 申込希望の方は、学校で</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予約奨学生（奨学金）申込みのしおり</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もらってください。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72743410-A3A8-475B-A5A4-8458025FCC01}"/>
              </a:ext>
            </a:extLst>
          </p:cNvPr>
          <p:cNvSpPr/>
          <p:nvPr/>
        </p:nvSpPr>
        <p:spPr>
          <a:xfrm>
            <a:off x="650505" y="5610786"/>
            <a:ext cx="4392000" cy="432048"/>
          </a:xfrm>
          <a:prstGeom prst="roundRect">
            <a:avLst>
              <a:gd name="adj" fmla="val 13178"/>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 name="吹き出し: 角を丸めた四角形 5">
            <a:extLst>
              <a:ext uri="{FF2B5EF4-FFF2-40B4-BE49-F238E27FC236}">
                <a16:creationId xmlns:a16="http://schemas.microsoft.com/office/drawing/2014/main" id="{BF251AB7-C149-47FB-A1EA-1512FF78728C}"/>
              </a:ext>
            </a:extLst>
          </p:cNvPr>
          <p:cNvSpPr/>
          <p:nvPr/>
        </p:nvSpPr>
        <p:spPr>
          <a:xfrm>
            <a:off x="2483768" y="4474910"/>
            <a:ext cx="5979964" cy="769262"/>
          </a:xfrm>
          <a:prstGeom prst="wedgeRoundRectCallout">
            <a:avLst>
              <a:gd name="adj1" fmla="val -33325"/>
              <a:gd name="adj2" fmla="val 89981"/>
              <a:gd name="adj3" fmla="val 16667"/>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しおりの２ページ目に学校への提出期限を記入する箇所</a:t>
            </a:r>
            <a:r>
              <a:rPr lang="ja-JP" altLang="en-US" sz="1400" dirty="0">
                <a:solidFill>
                  <a:schemeClr val="tx1"/>
                </a:solidFill>
                <a:latin typeface="HG丸ｺﾞｼｯｸM-PRO" panose="020F0600000000000000" pitchFamily="50" charset="-128"/>
                <a:ea typeface="HG丸ｺﾞｼｯｸM-PRO" panose="020F0600000000000000" pitchFamily="50" charset="-128"/>
              </a:rPr>
              <a:t>があります。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忘れないように必ず記</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入し、</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期限までに学校に提出してください。</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810A561F-63F2-4BAC-806B-0A821A165E78}"/>
              </a:ext>
            </a:extLst>
          </p:cNvPr>
          <p:cNvSpPr txBox="1">
            <a:spLocks/>
          </p:cNvSpPr>
          <p:nvPr/>
        </p:nvSpPr>
        <p:spPr>
          <a:xfrm>
            <a:off x="4927945" y="5439960"/>
            <a:ext cx="3772934" cy="805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提 出 期 限 厳 守 </a:t>
            </a: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21" name="グループ化 20">
            <a:extLst>
              <a:ext uri="{FF2B5EF4-FFF2-40B4-BE49-F238E27FC236}">
                <a16:creationId xmlns:a16="http://schemas.microsoft.com/office/drawing/2014/main" id="{E351930F-1DA5-4AF8-BC57-B50628FCAEB2}"/>
              </a:ext>
            </a:extLst>
          </p:cNvPr>
          <p:cNvGrpSpPr/>
          <p:nvPr/>
        </p:nvGrpSpPr>
        <p:grpSpPr>
          <a:xfrm>
            <a:off x="0" y="44624"/>
            <a:ext cx="9144000" cy="495376"/>
            <a:chOff x="0" y="44624"/>
            <a:chExt cx="9144000" cy="495376"/>
          </a:xfrm>
        </p:grpSpPr>
        <p:grpSp>
          <p:nvGrpSpPr>
            <p:cNvPr id="23" name="グループ化 22">
              <a:extLst>
                <a:ext uri="{FF2B5EF4-FFF2-40B4-BE49-F238E27FC236}">
                  <a16:creationId xmlns:a16="http://schemas.microsoft.com/office/drawing/2014/main" id="{10EF7D7E-3FE9-4841-837D-DAACFF852D3B}"/>
                </a:ext>
              </a:extLst>
            </p:cNvPr>
            <p:cNvGrpSpPr/>
            <p:nvPr/>
          </p:nvGrpSpPr>
          <p:grpSpPr>
            <a:xfrm>
              <a:off x="107504" y="44624"/>
              <a:ext cx="2522154" cy="448106"/>
              <a:chOff x="107504" y="44624"/>
              <a:chExt cx="2522154" cy="448106"/>
            </a:xfrm>
          </p:grpSpPr>
          <p:sp>
            <p:nvSpPr>
              <p:cNvPr id="25" name="四角形: 角を丸くする 24">
                <a:extLst>
                  <a:ext uri="{FF2B5EF4-FFF2-40B4-BE49-F238E27FC236}">
                    <a16:creationId xmlns:a16="http://schemas.microsoft.com/office/drawing/2014/main" id="{46F9EF88-53F1-4E6E-AB27-19DE6DCD24A7}"/>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26" name="正方形/長方形 25">
                <a:extLst>
                  <a:ext uri="{FF2B5EF4-FFF2-40B4-BE49-F238E27FC236}">
                    <a16:creationId xmlns:a16="http://schemas.microsoft.com/office/drawing/2014/main" id="{75B3EBD2-9F6D-4690-B117-ED3756352E30}"/>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4" name="直線コネクタ 23">
              <a:extLst>
                <a:ext uri="{FF2B5EF4-FFF2-40B4-BE49-F238E27FC236}">
                  <a16:creationId xmlns:a16="http://schemas.microsoft.com/office/drawing/2014/main" id="{5C27791C-47BF-411A-AC50-45182BDB1D29}"/>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9" name="正方形/長方形 18">
            <a:extLst>
              <a:ext uri="{FF2B5EF4-FFF2-40B4-BE49-F238E27FC236}">
                <a16:creationId xmlns:a16="http://schemas.microsoft.com/office/drawing/2014/main" id="{0B0A33D5-4E39-47A8-B1AE-B7B5F69081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四角形: 角を丸くする 19">
            <a:extLst>
              <a:ext uri="{FF2B5EF4-FFF2-40B4-BE49-F238E27FC236}">
                <a16:creationId xmlns:a16="http://schemas.microsoft.com/office/drawing/2014/main" id="{D0A16521-78E1-403C-8E17-64D2BAB3E368}"/>
              </a:ext>
            </a:extLst>
          </p:cNvPr>
          <p:cNvSpPr/>
          <p:nvPr/>
        </p:nvSpPr>
        <p:spPr>
          <a:xfrm>
            <a:off x="3563888" y="1628800"/>
            <a:ext cx="4320480" cy="2113458"/>
          </a:xfrm>
          <a:prstGeom prst="roundRect">
            <a:avLst>
              <a:gd name="adj" fmla="val 4250"/>
            </a:avLst>
          </a:prstGeom>
          <a:noFill/>
          <a:ln w="44450" cmpd="dbl">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＜セット内容＞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4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・予約奨学生申込書</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・申込書記入例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・別　　表</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en-US" altLang="ja-JP" sz="1600" dirty="0">
                <a:solidFill>
                  <a:schemeClr val="tx1"/>
                </a:solidFill>
                <a:latin typeface="HG丸ｺﾞｼｯｸM-PRO" panose="020F0600000000000000" pitchFamily="50" charset="-128"/>
                <a:ea typeface="HG丸ｺﾞｼｯｸM-PRO" panose="020F0600000000000000" pitchFamily="50" charset="-128"/>
              </a:rPr>
              <a:t>Q</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A</a:t>
            </a:r>
            <a:r>
              <a:rPr lang="ja-JP" altLang="en-US" sz="1600" dirty="0">
                <a:solidFill>
                  <a:schemeClr val="tx1"/>
                </a:solidFill>
                <a:latin typeface="HG丸ｺﾞｼｯｸM-PRO" panose="020F0600000000000000" pitchFamily="50" charset="-128"/>
                <a:ea typeface="HG丸ｺﾞｼｯｸM-PRO" panose="020F0600000000000000" pitchFamily="50" charset="-128"/>
              </a:rPr>
              <a:t>一覧</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・別　　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92DC7A00-96D3-AF0C-35AA-F203D55AA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19" y="1429484"/>
            <a:ext cx="1846269" cy="261282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4741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縦書きテキスト プレースホルダー 2">
            <a:extLst>
              <a:ext uri="{FF2B5EF4-FFF2-40B4-BE49-F238E27FC236}">
                <a16:creationId xmlns:a16="http://schemas.microsoft.com/office/drawing/2014/main" id="{6BDD2839-8DC2-46AD-BECA-288753415B1F}"/>
              </a:ext>
            </a:extLst>
          </p:cNvPr>
          <p:cNvSpPr txBox="1">
            <a:spLocks/>
          </p:cNvSpPr>
          <p:nvPr/>
        </p:nvSpPr>
        <p:spPr>
          <a:xfrm>
            <a:off x="684213" y="620688"/>
            <a:ext cx="7934325" cy="60932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大阪府育英会について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・事業目的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奨学金貸付事業の概要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・貸付の種類</a:t>
            </a:r>
            <a:r>
              <a:rPr lang="en-US" altLang="ja-JP" sz="1500" dirty="0">
                <a:latin typeface="HG丸ｺﾞｼｯｸM-PRO" panose="020F0600000000000000" pitchFamily="50" charset="-128"/>
                <a:ea typeface="HG丸ｺﾞｼｯｸM-PRO" panose="020F0600000000000000" pitchFamily="50" charset="-128"/>
              </a:rPr>
              <a:t>	</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・募集の種類および募集の時期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予約奨学生の募集について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u="dottedHeavy"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・予約奨学生の募集とは？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申込資格について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4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9</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・申込資格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・＜参考＞「課税標準額」・「調整控除の額」の確認方法</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貸付額について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10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14</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・貸付額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lang="en-US" altLang="ja-JP" sz="1250" b="1" dirty="0">
              <a:latin typeface="HG丸ｺﾞｼｯｸM-PRO" panose="020F0600000000000000" pitchFamily="50" charset="-128"/>
              <a:ea typeface="HG丸ｺﾞｼｯｸM-PRO" panose="020F0600000000000000" pitchFamily="50" charset="-128"/>
            </a:endParaRPr>
          </a:p>
          <a:p>
            <a:pPr marL="0" inden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大阪府の私立高校生等就学支援推進校以外・大阪府外の学校に進学した場合の貸付限度額</a:t>
            </a:r>
            <a:r>
              <a:rPr lang="ja-JP" altLang="en-US" sz="1250" dirty="0">
                <a:latin typeface="HG丸ｺﾞｼｯｸM-PRO" panose="020F0600000000000000" pitchFamily="50" charset="-128"/>
                <a:ea typeface="HG丸ｺﾞｼｯｸM-PRO" panose="020F0600000000000000" pitchFamily="50" charset="-128"/>
              </a:rPr>
              <a:t> </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予約奨学生募集の流れについて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15</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募　　集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16 </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 17</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申込書類の提出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18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29</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採用決定通知の送付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30</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借入手続き書類の送付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31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32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33</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申込書類提出後の変更等について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34</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返還について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35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37</a:t>
            </a:r>
            <a:r>
              <a:rPr lang="en-US" altLang="ja-JP" sz="1500" b="1" dirty="0">
                <a:latin typeface="HG丸ｺﾞｼｯｸM-PRO" panose="020F0600000000000000" pitchFamily="50" charset="-128"/>
                <a:ea typeface="HG丸ｺﾞｼｯｸM-PRO" panose="020F0600000000000000" pitchFamily="50" charset="-128"/>
              </a:rPr>
              <a:t> </a:t>
            </a:r>
          </a:p>
        </p:txBody>
      </p:sp>
      <p:sp>
        <p:nvSpPr>
          <p:cNvPr id="4" name="正方形/長方形 3">
            <a:extLst>
              <a:ext uri="{FF2B5EF4-FFF2-40B4-BE49-F238E27FC236}">
                <a16:creationId xmlns:a16="http://schemas.microsoft.com/office/drawing/2014/main" id="{D4C3B711-F1A8-4C30-83E7-D6B11D95930B}"/>
              </a:ext>
            </a:extLst>
          </p:cNvPr>
          <p:cNvSpPr/>
          <p:nvPr/>
        </p:nvSpPr>
        <p:spPr>
          <a:xfrm>
            <a:off x="-1" y="0"/>
            <a:ext cx="7460529"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目　  次</a:t>
            </a:r>
            <a:endParaRPr kumimoji="1" lang="ja-JP" altLang="en-US" sz="2500" b="1" dirty="0">
              <a:latin typeface="HG丸ｺﾞｼｯｸM-PRO" panose="020F0600000000000000" pitchFamily="50" charset="-128"/>
              <a:ea typeface="HG丸ｺﾞｼｯｸM-PRO" panose="020F0600000000000000" pitchFamily="50" charset="-128"/>
            </a:endParaRPr>
          </a:p>
        </p:txBody>
      </p:sp>
      <p:pic>
        <p:nvPicPr>
          <p:cNvPr id="6" name="図 60">
            <a:extLst>
              <a:ext uri="{FF2B5EF4-FFF2-40B4-BE49-F238E27FC236}">
                <a16:creationId xmlns:a16="http://schemas.microsoft.com/office/drawing/2014/main" id="{457A7A4A-C94E-4BA3-827A-017110FB73E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4848"/>
            <a:ext cx="1656185" cy="3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21">
            <a:extLst>
              <a:ext uri="{FF2B5EF4-FFF2-40B4-BE49-F238E27FC236}">
                <a16:creationId xmlns:a16="http://schemas.microsoft.com/office/drawing/2014/main" id="{8647426F-4746-4549-B57E-16B7703254BC}"/>
              </a:ext>
            </a:extLst>
          </p:cNvPr>
          <p:cNvSpPr/>
          <p:nvPr/>
        </p:nvSpPr>
        <p:spPr>
          <a:xfrm>
            <a:off x="755576" y="4802046"/>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1</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4E6E32C7-25C0-4C95-AB95-EA3D427A4BA8}"/>
              </a:ext>
            </a:extLst>
          </p:cNvPr>
          <p:cNvSpPr/>
          <p:nvPr/>
        </p:nvSpPr>
        <p:spPr>
          <a:xfrm>
            <a:off x="755576" y="5070810"/>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FD6284CD-22D3-44FE-A71B-43D4CDE38C45}"/>
              </a:ext>
            </a:extLst>
          </p:cNvPr>
          <p:cNvSpPr/>
          <p:nvPr/>
        </p:nvSpPr>
        <p:spPr>
          <a:xfrm>
            <a:off x="755576" y="534773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C0E062C5-234D-4251-8DC9-B864AFDC6EE5}"/>
              </a:ext>
            </a:extLst>
          </p:cNvPr>
          <p:cNvSpPr/>
          <p:nvPr/>
        </p:nvSpPr>
        <p:spPr>
          <a:xfrm>
            <a:off x="755576" y="5622604"/>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4</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79A2E6F9-4731-4CED-A222-3B5706A3D1A6}"/>
              </a:ext>
            </a:extLst>
          </p:cNvPr>
          <p:cNvSpPr/>
          <p:nvPr/>
        </p:nvSpPr>
        <p:spPr>
          <a:xfrm>
            <a:off x="755576" y="589746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BAA08A03-5EE7-4696-96F6-F9773FB2ADDC}"/>
              </a:ext>
            </a:extLst>
          </p:cNvPr>
          <p:cNvSpPr/>
          <p:nvPr/>
        </p:nvSpPr>
        <p:spPr>
          <a:xfrm>
            <a:off x="525463" y="690538"/>
            <a:ext cx="179387"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8" name="正方形/長方形 27">
            <a:extLst>
              <a:ext uri="{FF2B5EF4-FFF2-40B4-BE49-F238E27FC236}">
                <a16:creationId xmlns:a16="http://schemas.microsoft.com/office/drawing/2014/main" id="{D6028AC4-99AC-413D-BB67-3A420EC0491C}"/>
              </a:ext>
            </a:extLst>
          </p:cNvPr>
          <p:cNvSpPr/>
          <p:nvPr/>
        </p:nvSpPr>
        <p:spPr>
          <a:xfrm>
            <a:off x="525463" y="1254100"/>
            <a:ext cx="179387" cy="179388"/>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0" name="正方形/長方形 29">
            <a:extLst>
              <a:ext uri="{FF2B5EF4-FFF2-40B4-BE49-F238E27FC236}">
                <a16:creationId xmlns:a16="http://schemas.microsoft.com/office/drawing/2014/main" id="{1A0719F1-17AB-43FB-A02F-BB7A95DE85ED}"/>
              </a:ext>
            </a:extLst>
          </p:cNvPr>
          <p:cNvSpPr/>
          <p:nvPr/>
        </p:nvSpPr>
        <p:spPr>
          <a:xfrm>
            <a:off x="523875" y="3451291"/>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556F351B-2F6C-4E05-8408-4A47975EDE24}"/>
              </a:ext>
            </a:extLst>
          </p:cNvPr>
          <p:cNvSpPr/>
          <p:nvPr/>
        </p:nvSpPr>
        <p:spPr>
          <a:xfrm>
            <a:off x="525463" y="4551445"/>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3" name="正方形/長方形 32">
            <a:extLst>
              <a:ext uri="{FF2B5EF4-FFF2-40B4-BE49-F238E27FC236}">
                <a16:creationId xmlns:a16="http://schemas.microsoft.com/office/drawing/2014/main" id="{8D616077-8ED9-4F41-9C3F-2ADD1E585069}"/>
              </a:ext>
            </a:extLst>
          </p:cNvPr>
          <p:cNvSpPr/>
          <p:nvPr/>
        </p:nvSpPr>
        <p:spPr>
          <a:xfrm>
            <a:off x="523875" y="2081188"/>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4" name="正方形/長方形 33">
            <a:extLst>
              <a:ext uri="{FF2B5EF4-FFF2-40B4-BE49-F238E27FC236}">
                <a16:creationId xmlns:a16="http://schemas.microsoft.com/office/drawing/2014/main" id="{CD4FC85D-2387-402A-9B2E-27E67C94BAF7}"/>
              </a:ext>
            </a:extLst>
          </p:cNvPr>
          <p:cNvSpPr/>
          <p:nvPr/>
        </p:nvSpPr>
        <p:spPr>
          <a:xfrm>
            <a:off x="523875" y="2630644"/>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6" name="四角形: 角を丸くする 35">
            <a:extLst>
              <a:ext uri="{FF2B5EF4-FFF2-40B4-BE49-F238E27FC236}">
                <a16:creationId xmlns:a16="http://schemas.microsoft.com/office/drawing/2014/main" id="{B3A5C3F2-EE7B-425C-B06E-6DD8B7A0AC98}"/>
              </a:ext>
            </a:extLst>
          </p:cNvPr>
          <p:cNvSpPr/>
          <p:nvPr/>
        </p:nvSpPr>
        <p:spPr>
          <a:xfrm>
            <a:off x="971600" y="3983758"/>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8" name="正方形/長方形 37">
            <a:extLst>
              <a:ext uri="{FF2B5EF4-FFF2-40B4-BE49-F238E27FC236}">
                <a16:creationId xmlns:a16="http://schemas.microsoft.com/office/drawing/2014/main" id="{11049765-6E84-4BF3-A526-52FC0C73CEB2}"/>
              </a:ext>
            </a:extLst>
          </p:cNvPr>
          <p:cNvSpPr/>
          <p:nvPr/>
        </p:nvSpPr>
        <p:spPr>
          <a:xfrm>
            <a:off x="525463" y="6200610"/>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8" name="四角形: 角を丸くする 17">
            <a:extLst>
              <a:ext uri="{FF2B5EF4-FFF2-40B4-BE49-F238E27FC236}">
                <a16:creationId xmlns:a16="http://schemas.microsoft.com/office/drawing/2014/main" id="{69A5D6AC-5D5E-45C7-8E27-6F7F0E154DF5}"/>
              </a:ext>
            </a:extLst>
          </p:cNvPr>
          <p:cNvSpPr/>
          <p:nvPr/>
        </p:nvSpPr>
        <p:spPr>
          <a:xfrm>
            <a:off x="974651" y="4249344"/>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正方形/長方形 18">
            <a:extLst>
              <a:ext uri="{FF2B5EF4-FFF2-40B4-BE49-F238E27FC236}">
                <a16:creationId xmlns:a16="http://schemas.microsoft.com/office/drawing/2014/main" id="{CEE26934-EDA9-422A-80F3-ABE1B1CD2260}"/>
              </a:ext>
            </a:extLst>
          </p:cNvPr>
          <p:cNvSpPr/>
          <p:nvPr/>
        </p:nvSpPr>
        <p:spPr>
          <a:xfrm>
            <a:off x="523875" y="6461333"/>
            <a:ext cx="179387" cy="180975"/>
          </a:xfrm>
          <a:prstGeom prst="rect">
            <a:avLst/>
          </a:prstGeom>
          <a:solidFill>
            <a:srgbClr val="8A69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Tree>
    <p:extLst>
      <p:ext uri="{BB962C8B-B14F-4D97-AF65-F5344CB8AC3E}">
        <p14:creationId xmlns:p14="http://schemas.microsoft.com/office/powerpoint/2010/main" val="341190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1">
            <a:extLst>
              <a:ext uri="{FF2B5EF4-FFF2-40B4-BE49-F238E27FC236}">
                <a16:creationId xmlns:a16="http://schemas.microsoft.com/office/drawing/2014/main" id="{513E2E6B-0B14-46A8-A345-6E0F7432E536}"/>
              </a:ext>
            </a:extLst>
          </p:cNvPr>
          <p:cNvSpPr/>
          <p:nvPr/>
        </p:nvSpPr>
        <p:spPr>
          <a:xfrm>
            <a:off x="867949" y="1909892"/>
            <a:ext cx="3528392" cy="499148"/>
          </a:xfrm>
          <a:prstGeom prst="roundRect">
            <a:avLst/>
          </a:prstGeom>
          <a:solidFill>
            <a:srgbClr val="FF0000"/>
          </a:solidFill>
          <a:ln w="47625"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horz" tIns="46800" bIns="7200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提出書類の</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確認について</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縦書きテキスト プレースホルダー 2">
            <a:extLst>
              <a:ext uri="{FF2B5EF4-FFF2-40B4-BE49-F238E27FC236}">
                <a16:creationId xmlns:a16="http://schemas.microsoft.com/office/drawing/2014/main" id="{01F1FA27-15D2-4E6E-9974-721701771CE2}"/>
              </a:ext>
            </a:extLst>
          </p:cNvPr>
          <p:cNvSpPr txBox="1">
            <a:spLocks/>
          </p:cNvSpPr>
          <p:nvPr/>
        </p:nvSpPr>
        <p:spPr>
          <a:xfrm>
            <a:off x="175672" y="934468"/>
            <a:ext cx="8614792" cy="8336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◎必ず以下の点を確認し、</a:t>
            </a:r>
            <a:r>
              <a:rPr lang="ja-JP" altLang="en-US" sz="1800" b="1" u="sng" dirty="0">
                <a:latin typeface="HG丸ｺﾞｼｯｸM-PRO" panose="020F0600000000000000" pitchFamily="50" charset="-128"/>
                <a:ea typeface="HG丸ｺﾞｼｯｸM-PRO" panose="020F0600000000000000" pitchFamily="50" charset="-128"/>
              </a:rPr>
              <a:t>期限までに学校に提出</a:t>
            </a:r>
            <a:r>
              <a:rPr lang="ja-JP" altLang="en-US" sz="1800" b="1" dirty="0">
                <a:latin typeface="HG丸ｺﾞｼｯｸM-PRO" panose="020F0600000000000000" pitchFamily="50" charset="-128"/>
                <a:ea typeface="HG丸ｺﾞｼｯｸM-PRO" panose="020F0600000000000000" pitchFamily="50" charset="-128"/>
              </a:rPr>
              <a:t>してください。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点検箇所・方法等については、次ページ以降を参照してください。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2BE78FF4-7248-4CB8-8429-1C01C177CCB3}"/>
              </a:ext>
            </a:extLst>
          </p:cNvPr>
          <p:cNvGrpSpPr/>
          <p:nvPr/>
        </p:nvGrpSpPr>
        <p:grpSpPr>
          <a:xfrm>
            <a:off x="0" y="44624"/>
            <a:ext cx="9144000" cy="495376"/>
            <a:chOff x="0" y="44624"/>
            <a:chExt cx="9144000" cy="495376"/>
          </a:xfrm>
        </p:grpSpPr>
        <p:grpSp>
          <p:nvGrpSpPr>
            <p:cNvPr id="26" name="グループ化 25">
              <a:extLst>
                <a:ext uri="{FF2B5EF4-FFF2-40B4-BE49-F238E27FC236}">
                  <a16:creationId xmlns:a16="http://schemas.microsoft.com/office/drawing/2014/main" id="{17048DA1-91DB-4B47-8AB9-08DE23624999}"/>
                </a:ext>
              </a:extLst>
            </p:cNvPr>
            <p:cNvGrpSpPr/>
            <p:nvPr/>
          </p:nvGrpSpPr>
          <p:grpSpPr>
            <a:xfrm>
              <a:off x="107504" y="44624"/>
              <a:ext cx="4536504" cy="448106"/>
              <a:chOff x="107504" y="44624"/>
              <a:chExt cx="4536504" cy="448106"/>
            </a:xfrm>
          </p:grpSpPr>
          <p:sp>
            <p:nvSpPr>
              <p:cNvPr id="34" name="四角形: 角を丸くする 33">
                <a:extLst>
                  <a:ext uri="{FF2B5EF4-FFF2-40B4-BE49-F238E27FC236}">
                    <a16:creationId xmlns:a16="http://schemas.microsoft.com/office/drawing/2014/main" id="{AC4380E2-6FA3-4FBA-9CA8-51941F07D55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04A4A5BC-C292-4BDF-A295-04E374121C88}"/>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0" name="直線コネクタ 29">
              <a:extLst>
                <a:ext uri="{FF2B5EF4-FFF2-40B4-BE49-F238E27FC236}">
                  <a16:creationId xmlns:a16="http://schemas.microsoft.com/office/drawing/2014/main" id="{AA140C70-EC55-461B-9168-BD303A3FA5B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6" name="四角形: 角を丸くする 35">
            <a:extLst>
              <a:ext uri="{FF2B5EF4-FFF2-40B4-BE49-F238E27FC236}">
                <a16:creationId xmlns:a16="http://schemas.microsoft.com/office/drawing/2014/main" id="{35496E24-CB94-488E-83C4-2F5A1C678672}"/>
              </a:ext>
            </a:extLst>
          </p:cNvPr>
          <p:cNvSpPr/>
          <p:nvPr/>
        </p:nvSpPr>
        <p:spPr>
          <a:xfrm>
            <a:off x="900113" y="2492375"/>
            <a:ext cx="7416800" cy="3457575"/>
          </a:xfrm>
          <a:prstGeom prst="roundRect">
            <a:avLst>
              <a:gd name="adj" fmla="val 6497"/>
            </a:avLst>
          </a:prstGeom>
          <a:solidFill>
            <a:srgbClr val="DBEEF4">
              <a:alpha val="30196"/>
            </a:srgbClr>
          </a:solidFill>
          <a:ln w="5397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Ⅰ</a:t>
            </a:r>
            <a:r>
              <a:rPr lang="ja-JP" altLang="en-US" dirty="0">
                <a:solidFill>
                  <a:schemeClr val="tx1"/>
                </a:solidFill>
                <a:latin typeface="HG丸ｺﾞｼｯｸM-PRO" panose="020F0600000000000000" pitchFamily="50" charset="-128"/>
                <a:ea typeface="HG丸ｺﾞｼｯｸM-PRO" panose="020F0600000000000000" pitchFamily="50" charset="-128"/>
              </a:rPr>
              <a:t>．申込書の</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必要事項がすべて記入されているか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Ⅱ</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申込書　   票に</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必要書類がすべてのり付けされているか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①</a:t>
            </a:r>
            <a:r>
              <a:rPr lang="ja-JP" altLang="en-US" dirty="0">
                <a:solidFill>
                  <a:schemeClr val="tx1"/>
                </a:solidFill>
                <a:latin typeface="HG丸ｺﾞｼｯｸM-PRO" panose="020F0600000000000000" pitchFamily="50" charset="-128"/>
                <a:ea typeface="HG丸ｺﾞｼｯｸM-PRO" panose="020F0600000000000000" pitchFamily="50" charset="-128"/>
              </a:rPr>
              <a:t> 保護者の収入に関する証明書等</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②</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生徒本人及び保護者の住民票</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③</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生徒本人の通帳のコピー</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④</a:t>
            </a:r>
            <a:r>
              <a:rPr lang="ja-JP" altLang="en-US" dirty="0">
                <a:solidFill>
                  <a:schemeClr val="tx1"/>
                </a:solidFill>
                <a:latin typeface="HG丸ｺﾞｼｯｸM-PRO" panose="020F0600000000000000" pitchFamily="50" charset="-128"/>
                <a:ea typeface="HG丸ｺﾞｼｯｸM-PRO" panose="020F0600000000000000" pitchFamily="50" charset="-128"/>
              </a:rPr>
              <a:t> その他の書類</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9E9CAE06-098C-49CF-8423-C2DE6734A97A}"/>
              </a:ext>
            </a:extLst>
          </p:cNvPr>
          <p:cNvSpPr/>
          <p:nvPr/>
        </p:nvSpPr>
        <p:spPr>
          <a:xfrm>
            <a:off x="2519363" y="3357563"/>
            <a:ext cx="32385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B2F613FE-578A-42D7-B502-D5C70AE23A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左大かっこ 13">
            <a:extLst>
              <a:ext uri="{FF2B5EF4-FFF2-40B4-BE49-F238E27FC236}">
                <a16:creationId xmlns:a16="http://schemas.microsoft.com/office/drawing/2014/main" id="{CFDE1C4C-7A78-4F4B-95C8-ACCEBB1A46F6}"/>
              </a:ext>
            </a:extLst>
          </p:cNvPr>
          <p:cNvSpPr/>
          <p:nvPr/>
        </p:nvSpPr>
        <p:spPr>
          <a:xfrm>
            <a:off x="1835150" y="3789362"/>
            <a:ext cx="144463" cy="1871885"/>
          </a:xfrm>
          <a:prstGeom prst="leftBracket">
            <a:avLst>
              <a:gd name="adj" fmla="val 10961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Tree>
    <p:extLst>
      <p:ext uri="{BB962C8B-B14F-4D97-AF65-F5344CB8AC3E}">
        <p14:creationId xmlns:p14="http://schemas.microsoft.com/office/powerpoint/2010/main" val="212552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1E58A8DD-5429-474E-BC7A-EF2EF02E3123}"/>
              </a:ext>
            </a:extLst>
          </p:cNvPr>
          <p:cNvGrpSpPr/>
          <p:nvPr/>
        </p:nvGrpSpPr>
        <p:grpSpPr>
          <a:xfrm>
            <a:off x="0" y="44624"/>
            <a:ext cx="9144000" cy="495376"/>
            <a:chOff x="0" y="44624"/>
            <a:chExt cx="9144000" cy="495376"/>
          </a:xfrm>
        </p:grpSpPr>
        <p:grpSp>
          <p:nvGrpSpPr>
            <p:cNvPr id="32" name="グループ化 31">
              <a:extLst>
                <a:ext uri="{FF2B5EF4-FFF2-40B4-BE49-F238E27FC236}">
                  <a16:creationId xmlns:a16="http://schemas.microsoft.com/office/drawing/2014/main" id="{485B63F3-4176-40A9-B42B-98D8BD87B77C}"/>
                </a:ext>
              </a:extLst>
            </p:cNvPr>
            <p:cNvGrpSpPr/>
            <p:nvPr/>
          </p:nvGrpSpPr>
          <p:grpSpPr>
            <a:xfrm>
              <a:off x="107504" y="44624"/>
              <a:ext cx="4536504" cy="448106"/>
              <a:chOff x="107504" y="44624"/>
              <a:chExt cx="4536504" cy="448106"/>
            </a:xfrm>
          </p:grpSpPr>
          <p:sp>
            <p:nvSpPr>
              <p:cNvPr id="37" name="四角形: 角を丸くする 36">
                <a:extLst>
                  <a:ext uri="{FF2B5EF4-FFF2-40B4-BE49-F238E27FC236}">
                    <a16:creationId xmlns:a16="http://schemas.microsoft.com/office/drawing/2014/main" id="{7B937009-BB81-41E8-943F-23BF6FBC7932}"/>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5635E9-170B-4E4B-8ABA-4D547E499F4C}"/>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222B107C-FC2A-439F-BB0F-FA8B0357E94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2" name="縦書きテキスト プレースホルダー 2">
            <a:extLst>
              <a:ext uri="{FF2B5EF4-FFF2-40B4-BE49-F238E27FC236}">
                <a16:creationId xmlns:a16="http://schemas.microsoft.com/office/drawing/2014/main" id="{4CCBCAE5-EDF5-46FA-A28F-F9AB784C1DF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Ⅰ</a:t>
            </a:r>
            <a:r>
              <a:rPr lang="ja-JP" altLang="en-US" sz="1800" dirty="0">
                <a:latin typeface="HG丸ｺﾞｼｯｸM-PRO" panose="020F0600000000000000" pitchFamily="50" charset="-128"/>
                <a:ea typeface="HG丸ｺﾞｼｯｸM-PRO" panose="020F0600000000000000" pitchFamily="50" charset="-128"/>
              </a:rPr>
              <a:t>．申込書の</a:t>
            </a:r>
            <a:r>
              <a:rPr lang="ja-JP" altLang="en-US" sz="1800" u="sng" dirty="0">
                <a:latin typeface="HG丸ｺﾞｼｯｸM-PRO" panose="020F0600000000000000" pitchFamily="50" charset="-128"/>
                <a:ea typeface="HG丸ｺﾞｼｯｸM-PRO" panose="020F0600000000000000" pitchFamily="50" charset="-128"/>
              </a:rPr>
              <a:t>必要事項がすべて記入されているか。</a:t>
            </a:r>
            <a:endParaRPr lang="en-US" altLang="ja-JP" sz="1800" u="sng" dirty="0">
              <a:latin typeface="HG丸ｺﾞｼｯｸM-PRO" panose="020F0600000000000000" pitchFamily="50" charset="-128"/>
              <a:ea typeface="HG丸ｺﾞｼｯｸM-PRO" panose="020F0600000000000000" pitchFamily="50" charset="-128"/>
            </a:endParaRPr>
          </a:p>
        </p:txBody>
      </p:sp>
      <p:sp>
        <p:nvSpPr>
          <p:cNvPr id="43" name="縦書きテキスト プレースホルダー 2">
            <a:extLst>
              <a:ext uri="{FF2B5EF4-FFF2-40B4-BE49-F238E27FC236}">
                <a16:creationId xmlns:a16="http://schemas.microsoft.com/office/drawing/2014/main" id="{D2435AE2-2ADA-4F4D-BC4E-7F29DEB40835}"/>
              </a:ext>
            </a:extLst>
          </p:cNvPr>
          <p:cNvSpPr txBox="1">
            <a:spLocks noChangeArrowheads="1"/>
          </p:cNvSpPr>
          <p:nvPr/>
        </p:nvSpPr>
        <p:spPr bwMode="auto">
          <a:xfrm>
            <a:off x="1750939" y="1386339"/>
            <a:ext cx="737496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を参照し、記入漏れや記入間違いがないようにしてください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44BFFA9-02BA-4400-BC6D-F5F35933C3D3}"/>
              </a:ext>
            </a:extLst>
          </p:cNvPr>
          <p:cNvSpPr/>
          <p:nvPr/>
        </p:nvSpPr>
        <p:spPr>
          <a:xfrm>
            <a:off x="755576" y="1410151"/>
            <a:ext cx="1008063" cy="300038"/>
          </a:xfrm>
          <a:prstGeom prst="rect">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記 入 例</a:t>
            </a:r>
          </a:p>
        </p:txBody>
      </p:sp>
      <p:sp>
        <p:nvSpPr>
          <p:cNvPr id="57" name="テキスト ボックス 25">
            <a:extLst>
              <a:ext uri="{FF2B5EF4-FFF2-40B4-BE49-F238E27FC236}">
                <a16:creationId xmlns:a16="http://schemas.microsoft.com/office/drawing/2014/main" id="{4D922DDE-C381-4217-AD3D-77F983077980}"/>
              </a:ext>
            </a:extLst>
          </p:cNvPr>
          <p:cNvSpPr txBox="1">
            <a:spLocks noChangeArrowheads="1"/>
          </p:cNvSpPr>
          <p:nvPr/>
        </p:nvSpPr>
        <p:spPr bwMode="auto">
          <a:xfrm>
            <a:off x="608086" y="2165124"/>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・申 込 書　　　</a:t>
            </a:r>
            <a:r>
              <a:rPr lang="ja-JP" altLang="en-US" sz="1600" b="1" dirty="0">
                <a:latin typeface="游ゴシック" panose="020B0400000000000000" pitchFamily="50" charset="-128"/>
                <a:ea typeface="游ゴシック" panose="020B0400000000000000" pitchFamily="50" charset="-128"/>
              </a:rPr>
              <a:t>      </a:t>
            </a:r>
          </a:p>
        </p:txBody>
      </p:sp>
      <p:sp>
        <p:nvSpPr>
          <p:cNvPr id="21" name="正方形/長方形 20">
            <a:extLst>
              <a:ext uri="{FF2B5EF4-FFF2-40B4-BE49-F238E27FC236}">
                <a16:creationId xmlns:a16="http://schemas.microsoft.com/office/drawing/2014/main" id="{90439022-AC8F-4FC1-B88D-2D252AEC30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22" name="グループ化 21">
            <a:extLst>
              <a:ext uri="{FF2B5EF4-FFF2-40B4-BE49-F238E27FC236}">
                <a16:creationId xmlns:a16="http://schemas.microsoft.com/office/drawing/2014/main" id="{0EDA2813-6A22-6189-2B1E-A28032A2DAD0}"/>
              </a:ext>
            </a:extLst>
          </p:cNvPr>
          <p:cNvGrpSpPr/>
          <p:nvPr/>
        </p:nvGrpSpPr>
        <p:grpSpPr>
          <a:xfrm>
            <a:off x="657955" y="2530720"/>
            <a:ext cx="3563503" cy="2520553"/>
            <a:chOff x="879295" y="3767152"/>
            <a:chExt cx="3563503" cy="2520553"/>
          </a:xfrm>
        </p:grpSpPr>
        <p:grpSp>
          <p:nvGrpSpPr>
            <p:cNvPr id="23" name="グループ化 22">
              <a:extLst>
                <a:ext uri="{FF2B5EF4-FFF2-40B4-BE49-F238E27FC236}">
                  <a16:creationId xmlns:a16="http://schemas.microsoft.com/office/drawing/2014/main" id="{C6E0BDBC-0065-0C6A-655B-1FFE2B8A022D}"/>
                </a:ext>
              </a:extLst>
            </p:cNvPr>
            <p:cNvGrpSpPr/>
            <p:nvPr/>
          </p:nvGrpSpPr>
          <p:grpSpPr>
            <a:xfrm>
              <a:off x="879295" y="3767152"/>
              <a:ext cx="3563503" cy="2520553"/>
              <a:chOff x="879295" y="3767152"/>
              <a:chExt cx="3563503" cy="2520553"/>
            </a:xfrm>
          </p:grpSpPr>
          <p:pic>
            <p:nvPicPr>
              <p:cNvPr id="25" name="図 24">
                <a:extLst>
                  <a:ext uri="{FF2B5EF4-FFF2-40B4-BE49-F238E27FC236}">
                    <a16:creationId xmlns:a16="http://schemas.microsoft.com/office/drawing/2014/main" id="{93FDFA0A-299A-AC11-E5A8-A533DBA59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95" y="3768070"/>
                <a:ext cx="1768247" cy="2519635"/>
              </a:xfrm>
              <a:prstGeom prst="rect">
                <a:avLst/>
              </a:prstGeom>
              <a:ln>
                <a:noFill/>
              </a:ln>
              <a:effectLst/>
            </p:spPr>
          </p:pic>
          <p:pic>
            <p:nvPicPr>
              <p:cNvPr id="26" name="図 25">
                <a:extLst>
                  <a:ext uri="{FF2B5EF4-FFF2-40B4-BE49-F238E27FC236}">
                    <a16:creationId xmlns:a16="http://schemas.microsoft.com/office/drawing/2014/main" id="{525E8878-E385-EC82-050B-A3EA812EAE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932" y="3767152"/>
                <a:ext cx="1784866" cy="2520000"/>
              </a:xfrm>
              <a:prstGeom prst="rect">
                <a:avLst/>
              </a:prstGeom>
              <a:ln>
                <a:noFill/>
              </a:ln>
              <a:effectLst/>
            </p:spPr>
          </p:pic>
        </p:grpSp>
        <p:sp>
          <p:nvSpPr>
            <p:cNvPr id="24" name="正方形/長方形 23">
              <a:extLst>
                <a:ext uri="{FF2B5EF4-FFF2-40B4-BE49-F238E27FC236}">
                  <a16:creationId xmlns:a16="http://schemas.microsoft.com/office/drawing/2014/main" id="{2F91809F-CA62-BD09-4860-DFCF883E2364}"/>
                </a:ext>
              </a:extLst>
            </p:cNvPr>
            <p:cNvSpPr/>
            <p:nvPr/>
          </p:nvSpPr>
          <p:spPr>
            <a:xfrm>
              <a:off x="879295" y="3767152"/>
              <a:ext cx="3563503" cy="2520000"/>
            </a:xfrm>
            <a:prstGeom prst="rect">
              <a:avLst/>
            </a:prstGeom>
            <a:noFill/>
            <a:ln w="317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eaLnBrk="1" fontAlgn="auto" hangingPunct="1">
                <a:spcBef>
                  <a:spcPts val="0"/>
                </a:spcBef>
                <a:spcAft>
                  <a:spcPts val="0"/>
                </a:spcAft>
              </a:pP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27" name="テキスト ボックス 25">
            <a:extLst>
              <a:ext uri="{FF2B5EF4-FFF2-40B4-BE49-F238E27FC236}">
                <a16:creationId xmlns:a16="http://schemas.microsoft.com/office/drawing/2014/main" id="{3A17137D-38DA-C88D-98E4-29E5D2C2BF81}"/>
              </a:ext>
            </a:extLst>
          </p:cNvPr>
          <p:cNvSpPr txBox="1">
            <a:spLocks noChangeArrowheads="1"/>
          </p:cNvSpPr>
          <p:nvPr/>
        </p:nvSpPr>
        <p:spPr bwMode="auto">
          <a:xfrm>
            <a:off x="4305960" y="2165124"/>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・記 入 例　　　</a:t>
            </a:r>
            <a:r>
              <a:rPr lang="ja-JP" altLang="en-US" sz="1600" b="1" dirty="0">
                <a:latin typeface="游ゴシック" panose="020B0400000000000000" pitchFamily="50" charset="-128"/>
                <a:ea typeface="游ゴシック" panose="020B0400000000000000" pitchFamily="50" charset="-128"/>
              </a:rPr>
              <a:t>      </a:t>
            </a:r>
          </a:p>
        </p:txBody>
      </p:sp>
      <p:pic>
        <p:nvPicPr>
          <p:cNvPr id="28" name="図 27">
            <a:extLst>
              <a:ext uri="{FF2B5EF4-FFF2-40B4-BE49-F238E27FC236}">
                <a16:creationId xmlns:a16="http://schemas.microsoft.com/office/drawing/2014/main" id="{8E805EC7-A41D-406C-6BE6-34E40951B0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098" y="2555553"/>
            <a:ext cx="3277543" cy="2309669"/>
          </a:xfrm>
          <a:prstGeom prst="rect">
            <a:avLst/>
          </a:prstGeom>
          <a:ln>
            <a:solidFill>
              <a:schemeClr val="tx1"/>
            </a:solidFill>
          </a:ln>
          <a:effectLst>
            <a:outerShdw blurRad="50800" dist="38100" algn="l" rotWithShape="0">
              <a:prstClr val="black">
                <a:alpha val="40000"/>
              </a:prstClr>
            </a:outerShdw>
          </a:effectLst>
        </p:spPr>
      </p:pic>
      <p:pic>
        <p:nvPicPr>
          <p:cNvPr id="29" name="図 28">
            <a:extLst>
              <a:ext uri="{FF2B5EF4-FFF2-40B4-BE49-F238E27FC236}">
                <a16:creationId xmlns:a16="http://schemas.microsoft.com/office/drawing/2014/main" id="{F7813F34-BA39-5A09-8FD2-BB91319DAF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068960"/>
            <a:ext cx="3261525" cy="2309669"/>
          </a:xfrm>
          <a:prstGeom prst="rect">
            <a:avLst/>
          </a:prstGeom>
          <a:ln>
            <a:solidFill>
              <a:schemeClr val="tx1"/>
            </a:solidFill>
          </a:ln>
          <a:effectLst>
            <a:outerShdw blurRad="50800" dist="38100" algn="l" rotWithShape="0">
              <a:prstClr val="black">
                <a:alpha val="40000"/>
              </a:prstClr>
            </a:outerShdw>
          </a:effectLst>
        </p:spPr>
      </p:pic>
      <p:sp>
        <p:nvSpPr>
          <p:cNvPr id="31" name="縦書きテキスト プレースホルダー 2">
            <a:extLst>
              <a:ext uri="{FF2B5EF4-FFF2-40B4-BE49-F238E27FC236}">
                <a16:creationId xmlns:a16="http://schemas.microsoft.com/office/drawing/2014/main" id="{41DCE876-8177-FB52-2DBA-FA2FF99E37F4}"/>
              </a:ext>
            </a:extLst>
          </p:cNvPr>
          <p:cNvSpPr txBox="1">
            <a:spLocks noChangeArrowheads="1"/>
          </p:cNvSpPr>
          <p:nvPr/>
        </p:nvSpPr>
        <p:spPr bwMode="auto">
          <a:xfrm>
            <a:off x="1007989" y="5815464"/>
            <a:ext cx="7374965" cy="75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7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700" b="1" dirty="0">
                <a:solidFill>
                  <a:srgbClr val="FF0000"/>
                </a:solidFill>
                <a:latin typeface="HG丸ｺﾞｼｯｸM-PRO" panose="020F0600000000000000" pitchFamily="50" charset="-128"/>
                <a:ea typeface="HG丸ｺﾞｼｯｸM-PRO" panose="020F0600000000000000" pitchFamily="50" charset="-128"/>
              </a:rPr>
              <a:t>申込書　　票の「希望する奨学金の種類」の記入については、</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次のページをご覧ください。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321BFA77-5276-88B7-C023-32D99402B868}"/>
              </a:ext>
            </a:extLst>
          </p:cNvPr>
          <p:cNvSpPr/>
          <p:nvPr/>
        </p:nvSpPr>
        <p:spPr bwMode="auto">
          <a:xfrm>
            <a:off x="2051050" y="5835648"/>
            <a:ext cx="295275" cy="2873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1300" b="1" dirty="0">
                <a:solidFill>
                  <a:srgbClr val="FF0000"/>
                </a:solidFill>
                <a:latin typeface="HG丸ｺﾞｼｯｸM-PRO" panose="020F0600000000000000" pitchFamily="50" charset="-128"/>
                <a:ea typeface="HG丸ｺﾞｼｯｸM-PRO" panose="020F0600000000000000" pitchFamily="50" charset="-128"/>
              </a:rPr>
              <a:t>B</a:t>
            </a:r>
            <a:endParaRPr lang="ja-JP" altLang="en-US" sz="13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9271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0C227FD-3DAC-BE33-D174-65F51E3EF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398" y="1784779"/>
            <a:ext cx="4971600" cy="1743112"/>
          </a:xfrm>
          <a:prstGeom prst="rect">
            <a:avLst/>
          </a:prstGeom>
        </p:spPr>
      </p:pic>
      <p:grpSp>
        <p:nvGrpSpPr>
          <p:cNvPr id="30" name="グループ化 29">
            <a:extLst>
              <a:ext uri="{FF2B5EF4-FFF2-40B4-BE49-F238E27FC236}">
                <a16:creationId xmlns:a16="http://schemas.microsoft.com/office/drawing/2014/main" id="{1E58A8DD-5429-474E-BC7A-EF2EF02E3123}"/>
              </a:ext>
            </a:extLst>
          </p:cNvPr>
          <p:cNvGrpSpPr/>
          <p:nvPr/>
        </p:nvGrpSpPr>
        <p:grpSpPr>
          <a:xfrm>
            <a:off x="0" y="44624"/>
            <a:ext cx="9144000" cy="495376"/>
            <a:chOff x="0" y="44624"/>
            <a:chExt cx="9144000" cy="495376"/>
          </a:xfrm>
        </p:grpSpPr>
        <p:grpSp>
          <p:nvGrpSpPr>
            <p:cNvPr id="32" name="グループ化 31">
              <a:extLst>
                <a:ext uri="{FF2B5EF4-FFF2-40B4-BE49-F238E27FC236}">
                  <a16:creationId xmlns:a16="http://schemas.microsoft.com/office/drawing/2014/main" id="{485B63F3-4176-40A9-B42B-98D8BD87B77C}"/>
                </a:ext>
              </a:extLst>
            </p:cNvPr>
            <p:cNvGrpSpPr/>
            <p:nvPr/>
          </p:nvGrpSpPr>
          <p:grpSpPr>
            <a:xfrm>
              <a:off x="107504" y="44624"/>
              <a:ext cx="4536504" cy="448106"/>
              <a:chOff x="107504" y="44624"/>
              <a:chExt cx="4536504" cy="448106"/>
            </a:xfrm>
          </p:grpSpPr>
          <p:sp>
            <p:nvSpPr>
              <p:cNvPr id="37" name="四角形: 角を丸くする 36">
                <a:extLst>
                  <a:ext uri="{FF2B5EF4-FFF2-40B4-BE49-F238E27FC236}">
                    <a16:creationId xmlns:a16="http://schemas.microsoft.com/office/drawing/2014/main" id="{7B937009-BB81-41E8-943F-23BF6FBC7932}"/>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5635E9-170B-4E4B-8ABA-4D547E499F4C}"/>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222B107C-FC2A-439F-BB0F-FA8B0357E94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3" name="四角形: 角を丸くする 42">
            <a:extLst>
              <a:ext uri="{FF2B5EF4-FFF2-40B4-BE49-F238E27FC236}">
                <a16:creationId xmlns:a16="http://schemas.microsoft.com/office/drawing/2014/main" id="{651A79DA-3D79-473A-B355-4E7715F8923E}"/>
              </a:ext>
            </a:extLst>
          </p:cNvPr>
          <p:cNvSpPr/>
          <p:nvPr/>
        </p:nvSpPr>
        <p:spPr bwMode="auto">
          <a:xfrm>
            <a:off x="395288" y="866773"/>
            <a:ext cx="3455987" cy="466725"/>
          </a:xfrm>
          <a:prstGeom prst="roundRect">
            <a:avLst/>
          </a:prstGeom>
          <a:solidFill>
            <a:srgbClr val="FF0000">
              <a:alpha val="12157"/>
            </a:srgbClr>
          </a:solidFill>
          <a:ln w="4127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申込書　　票の記入について</a:t>
            </a:r>
          </a:p>
        </p:txBody>
      </p:sp>
      <p:sp>
        <p:nvSpPr>
          <p:cNvPr id="44" name="正方形/長方形 43">
            <a:extLst>
              <a:ext uri="{FF2B5EF4-FFF2-40B4-BE49-F238E27FC236}">
                <a16:creationId xmlns:a16="http://schemas.microsoft.com/office/drawing/2014/main" id="{1914E1FD-A5EC-4933-9891-8AE2AD4490D6}"/>
              </a:ext>
            </a:extLst>
          </p:cNvPr>
          <p:cNvSpPr/>
          <p:nvPr/>
        </p:nvSpPr>
        <p:spPr bwMode="auto">
          <a:xfrm>
            <a:off x="1403350" y="949323"/>
            <a:ext cx="295275" cy="2873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1300" b="1" dirty="0">
                <a:solidFill>
                  <a:srgbClr val="FF0000"/>
                </a:solidFill>
                <a:latin typeface="HG丸ｺﾞｼｯｸM-PRO" panose="020F0600000000000000" pitchFamily="50" charset="-128"/>
                <a:ea typeface="HG丸ｺﾞｼｯｸM-PRO" panose="020F0600000000000000" pitchFamily="50" charset="-128"/>
              </a:rPr>
              <a:t>B</a:t>
            </a:r>
            <a:endParaRPr lang="ja-JP" altLang="en-US" sz="13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9FFF9E7B-CD90-44BB-9058-FF1F150CC423}"/>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6" name="四角形: 角を丸くする 35">
            <a:extLst>
              <a:ext uri="{FF2B5EF4-FFF2-40B4-BE49-F238E27FC236}">
                <a16:creationId xmlns:a16="http://schemas.microsoft.com/office/drawing/2014/main" id="{B5E094D0-EBEF-499F-87AD-D16B4C326CD0}"/>
              </a:ext>
            </a:extLst>
          </p:cNvPr>
          <p:cNvSpPr/>
          <p:nvPr/>
        </p:nvSpPr>
        <p:spPr>
          <a:xfrm flipH="1">
            <a:off x="6064450" y="2953096"/>
            <a:ext cx="278225" cy="288000"/>
          </a:xfrm>
          <a:prstGeom prst="roundRect">
            <a:avLst>
              <a:gd name="adj" fmla="val 3725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0" name="矢印: 下 39">
            <a:extLst>
              <a:ext uri="{FF2B5EF4-FFF2-40B4-BE49-F238E27FC236}">
                <a16:creationId xmlns:a16="http://schemas.microsoft.com/office/drawing/2014/main" id="{2F1052DF-0ACE-40FC-85A3-A50038DC5F79}"/>
              </a:ext>
            </a:extLst>
          </p:cNvPr>
          <p:cNvSpPr/>
          <p:nvPr/>
        </p:nvSpPr>
        <p:spPr>
          <a:xfrm rot="16200000">
            <a:off x="5736374" y="2907706"/>
            <a:ext cx="244475" cy="354982"/>
          </a:xfrm>
          <a:prstGeom prst="downArrow">
            <a:avLst>
              <a:gd name="adj1" fmla="val 47611"/>
              <a:gd name="adj2" fmla="val 79084"/>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1" name="四角形: 角を丸くする 40">
            <a:extLst>
              <a:ext uri="{FF2B5EF4-FFF2-40B4-BE49-F238E27FC236}">
                <a16:creationId xmlns:a16="http://schemas.microsoft.com/office/drawing/2014/main" id="{04D9FCFE-F67E-4D9F-A56A-33C27686AE99}"/>
              </a:ext>
            </a:extLst>
          </p:cNvPr>
          <p:cNvSpPr/>
          <p:nvPr/>
        </p:nvSpPr>
        <p:spPr>
          <a:xfrm>
            <a:off x="3886241" y="2829691"/>
            <a:ext cx="1776994" cy="436816"/>
          </a:xfrm>
          <a:prstGeom prst="roundRect">
            <a:avLst>
              <a:gd name="adj" fmla="val 5204"/>
            </a:avLst>
          </a:prstGeom>
          <a:solidFill>
            <a:srgbClr val="FF0000">
              <a:alpha val="14902"/>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矢印: 下 41">
            <a:extLst>
              <a:ext uri="{FF2B5EF4-FFF2-40B4-BE49-F238E27FC236}">
                <a16:creationId xmlns:a16="http://schemas.microsoft.com/office/drawing/2014/main" id="{9B5AD056-7BD7-4C39-93AA-4BEC5906DD2B}"/>
              </a:ext>
            </a:extLst>
          </p:cNvPr>
          <p:cNvSpPr/>
          <p:nvPr/>
        </p:nvSpPr>
        <p:spPr>
          <a:xfrm rot="16200000">
            <a:off x="3005772" y="2724341"/>
            <a:ext cx="244475" cy="719138"/>
          </a:xfrm>
          <a:prstGeom prst="downArrow">
            <a:avLst>
              <a:gd name="adj1" fmla="val 47611"/>
              <a:gd name="adj2" fmla="val 7908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5" name="四角形: 角を丸くする 44">
            <a:extLst>
              <a:ext uri="{FF2B5EF4-FFF2-40B4-BE49-F238E27FC236}">
                <a16:creationId xmlns:a16="http://schemas.microsoft.com/office/drawing/2014/main" id="{CC2BCF96-7FB9-4AB2-8364-E0B5E4ADB559}"/>
              </a:ext>
            </a:extLst>
          </p:cNvPr>
          <p:cNvSpPr/>
          <p:nvPr/>
        </p:nvSpPr>
        <p:spPr>
          <a:xfrm>
            <a:off x="720887" y="2426764"/>
            <a:ext cx="2348595" cy="954087"/>
          </a:xfrm>
          <a:prstGeom prst="roundRect">
            <a:avLst/>
          </a:prstGeom>
          <a:solidFill>
            <a:schemeClr val="bg1"/>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eaLnBrk="1" fontAlgn="auto" hangingPunct="1">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必ず、いずれかひとつに</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✓してください。</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複数 ✓ は不可です！</a:t>
            </a:r>
            <a:endParaRPr lang="en-US" altLang="zh-TW"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6" name="矢印: 下 45">
            <a:extLst>
              <a:ext uri="{FF2B5EF4-FFF2-40B4-BE49-F238E27FC236}">
                <a16:creationId xmlns:a16="http://schemas.microsoft.com/office/drawing/2014/main" id="{EDDAC8FE-897D-4C05-8A5B-5DE7A89A2F2C}"/>
              </a:ext>
            </a:extLst>
          </p:cNvPr>
          <p:cNvSpPr/>
          <p:nvPr/>
        </p:nvSpPr>
        <p:spPr>
          <a:xfrm>
            <a:off x="6081260" y="2208399"/>
            <a:ext cx="242887" cy="717550"/>
          </a:xfrm>
          <a:prstGeom prst="downArrow">
            <a:avLst>
              <a:gd name="adj1" fmla="val 47611"/>
              <a:gd name="adj2" fmla="val 79084"/>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7" name="四角形: 角を丸くする 46">
            <a:extLst>
              <a:ext uri="{FF2B5EF4-FFF2-40B4-BE49-F238E27FC236}">
                <a16:creationId xmlns:a16="http://schemas.microsoft.com/office/drawing/2014/main" id="{0B13B4E6-3E05-4EBA-8A42-AA3D6247DE73}"/>
              </a:ext>
            </a:extLst>
          </p:cNvPr>
          <p:cNvSpPr/>
          <p:nvPr/>
        </p:nvSpPr>
        <p:spPr>
          <a:xfrm>
            <a:off x="4672298" y="1763371"/>
            <a:ext cx="3039324" cy="755650"/>
          </a:xfrm>
          <a:prstGeom prst="roundRect">
            <a:avLst/>
          </a:prstGeom>
          <a:solidFill>
            <a:schemeClr val="bg1"/>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eaLnBrk="1" fontAlgn="auto" hangingPunct="1">
              <a:lnSpc>
                <a:spcPts val="2000"/>
              </a:lnSpc>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① または ② を希望する場合は、</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こちらにも ✓ してください！</a:t>
            </a:r>
            <a:endParaRPr lang="en-US" altLang="zh-TW" sz="14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70" name="四角形: 角を丸くする 69">
            <a:extLst>
              <a:ext uri="{FF2B5EF4-FFF2-40B4-BE49-F238E27FC236}">
                <a16:creationId xmlns:a16="http://schemas.microsoft.com/office/drawing/2014/main" id="{80E0B42C-29CB-489A-8DC0-091A0E819C4C}"/>
              </a:ext>
            </a:extLst>
          </p:cNvPr>
          <p:cNvSpPr/>
          <p:nvPr/>
        </p:nvSpPr>
        <p:spPr>
          <a:xfrm flipH="1">
            <a:off x="3628838" y="2813100"/>
            <a:ext cx="242887" cy="644525"/>
          </a:xfrm>
          <a:prstGeom prst="roundRect">
            <a:avLst>
              <a:gd name="adj" fmla="val 2601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 name="四角形: 角を丸くする 38">
            <a:extLst>
              <a:ext uri="{FF2B5EF4-FFF2-40B4-BE49-F238E27FC236}">
                <a16:creationId xmlns:a16="http://schemas.microsoft.com/office/drawing/2014/main" id="{509BB0F2-4D66-A3A7-EDDB-D6D114867455}"/>
              </a:ext>
            </a:extLst>
          </p:cNvPr>
          <p:cNvSpPr/>
          <p:nvPr/>
        </p:nvSpPr>
        <p:spPr>
          <a:xfrm>
            <a:off x="670277" y="4165565"/>
            <a:ext cx="7803446" cy="1743112"/>
          </a:xfrm>
          <a:prstGeom prst="roundRect">
            <a:avLst>
              <a:gd name="adj" fmla="val 12450"/>
            </a:avLst>
          </a:prstGeom>
          <a:solidFill>
            <a:srgbClr val="F9FCFD"/>
          </a:solidFill>
          <a:ln w="38100" cmpd="sng">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tIns="3600" anchor="ctr"/>
          <a:lstStyle/>
          <a:p>
            <a:pPr eaLnBrk="1" fontAlgn="auto" hangingPunct="1">
              <a:lnSpc>
                <a:spcPts val="2400"/>
              </a:lnSpc>
              <a:spcBef>
                <a:spcPts val="0"/>
              </a:spcBef>
              <a:spcAft>
                <a:spcPts val="0"/>
              </a:spcAft>
              <a:defRPr/>
            </a:pPr>
            <a:r>
              <a:rPr lang="ja-JP" altLang="en-US" sz="17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7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入学時増額奨学資金の貸付にかかる申込みは、今回の募集に限ります。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高校学校等への進学に際し経済的な不安を持たれている方は、</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①入学時増額奨学資金と奨学資金の</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両方</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をお申込みください。</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796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縦書きテキスト プレースホルダー 2">
            <a:extLst>
              <a:ext uri="{FF2B5EF4-FFF2-40B4-BE49-F238E27FC236}">
                <a16:creationId xmlns:a16="http://schemas.microsoft.com/office/drawing/2014/main" id="{9C54E13D-2522-40AD-AD98-69099E785345}"/>
              </a:ext>
            </a:extLst>
          </p:cNvPr>
          <p:cNvSpPr txBox="1">
            <a:spLocks/>
          </p:cNvSpPr>
          <p:nvPr/>
        </p:nvSpPr>
        <p:spPr>
          <a:xfrm>
            <a:off x="4355976" y="1798132"/>
            <a:ext cx="45365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≪必要書類≫</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7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①</a:t>
            </a:r>
            <a:r>
              <a:rPr lang="ja-JP" altLang="en-US" sz="1800" dirty="0">
                <a:latin typeface="HG丸ｺﾞｼｯｸM-PRO" panose="020F0600000000000000" pitchFamily="50" charset="-128"/>
                <a:ea typeface="HG丸ｺﾞｼｯｸM-PRO" panose="020F0600000000000000" pitchFamily="50" charset="-128"/>
              </a:rPr>
              <a:t> 保護者の収入に関する証明書等</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②</a:t>
            </a:r>
            <a:r>
              <a:rPr lang="ja-JP" altLang="en-US" sz="1800" dirty="0">
                <a:latin typeface="HG丸ｺﾞｼｯｸM-PRO" panose="020F0600000000000000" pitchFamily="50" charset="-128"/>
                <a:ea typeface="HG丸ｺﾞｼｯｸM-PRO" panose="020F0600000000000000" pitchFamily="50" charset="-128"/>
              </a:rPr>
              <a:t> 生徒本人及び保護者の住民票</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③</a:t>
            </a:r>
            <a:r>
              <a:rPr lang="ja-JP" altLang="en-US" sz="1800" dirty="0">
                <a:latin typeface="HG丸ｺﾞｼｯｸM-PRO" panose="020F0600000000000000" pitchFamily="50" charset="-128"/>
                <a:ea typeface="HG丸ｺﾞｼｯｸM-PRO" panose="020F0600000000000000" pitchFamily="50" charset="-128"/>
              </a:rPr>
              <a:t> 生徒本人の通帳のコピー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④</a:t>
            </a:r>
            <a:r>
              <a:rPr lang="ja-JP" altLang="en-US" sz="1800" dirty="0">
                <a:latin typeface="HG丸ｺﾞｼｯｸM-PRO" panose="020F0600000000000000" pitchFamily="50" charset="-128"/>
                <a:ea typeface="HG丸ｺﾞｼｯｸM-PRO" panose="020F0600000000000000" pitchFamily="50" charset="-128"/>
              </a:rPr>
              <a:t> その他の書類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・「ひとり親家庭医療証」のコピー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・事情書　　　　　　　　　　など</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30" name="縦書きテキスト プレースホルダー 2">
            <a:extLst>
              <a:ext uri="{FF2B5EF4-FFF2-40B4-BE49-F238E27FC236}">
                <a16:creationId xmlns:a16="http://schemas.microsoft.com/office/drawing/2014/main" id="{D13157D9-C15D-4C60-8EA7-F02A44195FA9}"/>
              </a:ext>
            </a:extLst>
          </p:cNvPr>
          <p:cNvSpPr txBox="1">
            <a:spLocks/>
          </p:cNvSpPr>
          <p:nvPr/>
        </p:nvSpPr>
        <p:spPr>
          <a:xfrm>
            <a:off x="636705" y="1124744"/>
            <a:ext cx="7175655" cy="49265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次ページ以降を参照し、提出漏れがないようにしてください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E9A9681B-2D10-430F-A9BB-7B0D15060045}"/>
              </a:ext>
            </a:extLst>
          </p:cNvPr>
          <p:cNvGrpSpPr/>
          <p:nvPr/>
        </p:nvGrpSpPr>
        <p:grpSpPr>
          <a:xfrm>
            <a:off x="792427" y="1772816"/>
            <a:ext cx="1547325" cy="300982"/>
            <a:chOff x="792427" y="2044856"/>
            <a:chExt cx="1547325" cy="300982"/>
          </a:xfrm>
        </p:grpSpPr>
        <p:sp>
          <p:nvSpPr>
            <p:cNvPr id="36" name="正方形/長方形 35">
              <a:extLst>
                <a:ext uri="{FF2B5EF4-FFF2-40B4-BE49-F238E27FC236}">
                  <a16:creationId xmlns:a16="http://schemas.microsoft.com/office/drawing/2014/main" id="{E4B664F0-8D90-4D67-B0E8-419D97956974}"/>
                </a:ext>
              </a:extLst>
            </p:cNvPr>
            <p:cNvSpPr/>
            <p:nvPr/>
          </p:nvSpPr>
          <p:spPr>
            <a:xfrm>
              <a:off x="792427" y="2044856"/>
              <a:ext cx="1547325" cy="300982"/>
            </a:xfrm>
            <a:prstGeom prst="rect">
              <a:avLst/>
            </a:prstGeom>
            <a:noFill/>
            <a:ln w="28575" cmpd="thickThin">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・申 込 書</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117E37E-B76B-4DC1-94F7-709FE73836EC}"/>
                </a:ext>
              </a:extLst>
            </p:cNvPr>
            <p:cNvSpPr/>
            <p:nvPr/>
          </p:nvSpPr>
          <p:spPr>
            <a:xfrm>
              <a:off x="1835696" y="2059454"/>
              <a:ext cx="262800" cy="2643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 rtlCol="0" anchor="ctr">
              <a:spAutoFit/>
            </a:bodyPr>
            <a:lstStyle/>
            <a:p>
              <a:pPr algn="ctr"/>
              <a:r>
                <a:rPr lang="en-US" altLang="ja-JP" sz="1300" dirty="0">
                  <a:solidFill>
                    <a:schemeClr val="tx1"/>
                  </a:solidFill>
                  <a:latin typeface="HG丸ｺﾞｼｯｸM-PRO" panose="020F0600000000000000" pitchFamily="50" charset="-128"/>
                  <a:ea typeface="HG丸ｺﾞｼｯｸM-PRO" panose="020F0600000000000000" pitchFamily="50" charset="-128"/>
                </a:rPr>
                <a:t>C</a:t>
              </a:r>
            </a:p>
          </p:txBody>
        </p:sp>
      </p:grpSp>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29" name="縦書きテキスト プレースホルダー 2">
            <a:extLst>
              <a:ext uri="{FF2B5EF4-FFF2-40B4-BE49-F238E27FC236}">
                <a16:creationId xmlns:a16="http://schemas.microsoft.com/office/drawing/2014/main" id="{3F72D8BD-9877-431A-87B1-EB8A5598EF44}"/>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必要書類がすべてのり付けされているか。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EF916D85-C5E5-4E5A-AD2C-615C0E040E90}"/>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EC946186-B023-496F-98EA-F2B428859AA3}"/>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2944F8C6-D488-4190-85FC-3611B9139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10" y="2090914"/>
            <a:ext cx="3098457" cy="4146398"/>
          </a:xfrm>
          <a:prstGeom prst="rect">
            <a:avLst/>
          </a:prstGeom>
          <a:ln w="6350">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65629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8" name="縦書きテキスト プレースホルダー 2">
            <a:extLst>
              <a:ext uri="{FF2B5EF4-FFF2-40B4-BE49-F238E27FC236}">
                <a16:creationId xmlns:a16="http://schemas.microsoft.com/office/drawing/2014/main" id="{39978459-2B46-48C7-AD6A-34463F1E670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必要書類がすべてのり付けされているか。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2CDE69CD-3C3B-4842-8AEF-4875DEAA10AB}"/>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縦書きテキスト プレースホルダー 2">
            <a:extLst>
              <a:ext uri="{FF2B5EF4-FFF2-40B4-BE49-F238E27FC236}">
                <a16:creationId xmlns:a16="http://schemas.microsoft.com/office/drawing/2014/main" id="{76CABFB9-37EF-46E4-B204-0944275341D6}"/>
              </a:ext>
            </a:extLst>
          </p:cNvPr>
          <p:cNvSpPr txBox="1">
            <a:spLocks/>
          </p:cNvSpPr>
          <p:nvPr/>
        </p:nvSpPr>
        <p:spPr>
          <a:xfrm>
            <a:off x="269875" y="1125539"/>
            <a:ext cx="8874125" cy="10793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700" b="1" dirty="0">
                <a:latin typeface="HG丸ｺﾞｼｯｸM-PRO" panose="020F0600000000000000" pitchFamily="50" charset="-128"/>
                <a:ea typeface="HG丸ｺﾞｼｯｸM-PRO" panose="020F0600000000000000" pitchFamily="50" charset="-128"/>
              </a:rPr>
              <a:t>  ① 保護者の収入に関する証明書等</a:t>
            </a:r>
            <a:r>
              <a:rPr lang="ja-JP" altLang="en-US" sz="17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次のいずれかを必ずのり付けしてください！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600" b="1" u="sng" spc="300" dirty="0">
                <a:solidFill>
                  <a:srgbClr val="FF0000"/>
                </a:solidFill>
                <a:latin typeface="游ゴシック" panose="020B0400000000000000" pitchFamily="50" charset="-128"/>
                <a:ea typeface="游ゴシック" panose="020B0400000000000000" pitchFamily="50" charset="-128"/>
              </a:rPr>
              <a:t>※ </a:t>
            </a:r>
            <a:r>
              <a:rPr lang="ja-JP" altLang="en-US" sz="1600" b="1" u="sng" spc="300" dirty="0">
                <a:solidFill>
                  <a:srgbClr val="FF0000"/>
                </a:solidFill>
                <a:latin typeface="游ゴシック" panose="020B0400000000000000" pitchFamily="50" charset="-128"/>
                <a:ea typeface="游ゴシック" panose="020B0400000000000000" pitchFamily="50" charset="-128"/>
              </a:rPr>
              <a:t>令和４年度（直近）のもので、保護者全員分 </a:t>
            </a:r>
            <a:r>
              <a:rPr lang="en-US" altLang="ja-JP" sz="1600" b="1" u="sng" spc="300" dirty="0">
                <a:solidFill>
                  <a:srgbClr val="FF0000"/>
                </a:solidFill>
                <a:latin typeface="游ゴシック" panose="020B0400000000000000" pitchFamily="50" charset="-128"/>
                <a:ea typeface="游ゴシック" panose="020B0400000000000000" pitchFamily="50" charset="-128"/>
              </a:rPr>
              <a:t>※</a:t>
            </a:r>
          </a:p>
          <a:p>
            <a:pPr marL="0" indent="0" fontAlgn="auto">
              <a:spcAft>
                <a:spcPts val="0"/>
              </a:spcAft>
              <a:buFont typeface="Arial" pitchFamily="34" charset="0"/>
              <a:buNone/>
              <a:defRPr/>
            </a:pPr>
            <a:endParaRPr lang="en-US" altLang="ja-JP" sz="1500" b="1" u="sng" dirty="0">
              <a:solidFill>
                <a:srgbClr val="FF0000"/>
              </a:solidFill>
              <a:latin typeface="游ゴシック" panose="020B0400000000000000" pitchFamily="50" charset="-128"/>
              <a:ea typeface="游ゴシック" panose="020B0400000000000000" pitchFamily="50" charset="-128"/>
            </a:endParaRPr>
          </a:p>
        </p:txBody>
      </p:sp>
      <p:graphicFrame>
        <p:nvGraphicFramePr>
          <p:cNvPr id="25" name="表 24">
            <a:extLst>
              <a:ext uri="{FF2B5EF4-FFF2-40B4-BE49-F238E27FC236}">
                <a16:creationId xmlns:a16="http://schemas.microsoft.com/office/drawing/2014/main" id="{FE230120-B64C-4A4E-8714-7992F7F4C1D6}"/>
              </a:ext>
            </a:extLst>
          </p:cNvPr>
          <p:cNvGraphicFramePr>
            <a:graphicFrameLocks noGrp="1"/>
          </p:cNvGraphicFramePr>
          <p:nvPr>
            <p:extLst>
              <p:ext uri="{D42A27DB-BD31-4B8C-83A1-F6EECF244321}">
                <p14:modId xmlns:p14="http://schemas.microsoft.com/office/powerpoint/2010/main" val="1126364700"/>
              </p:ext>
            </p:extLst>
          </p:nvPr>
        </p:nvGraphicFramePr>
        <p:xfrm>
          <a:off x="674713" y="2636838"/>
          <a:ext cx="7857727" cy="3309465"/>
        </p:xfrm>
        <a:graphic>
          <a:graphicData uri="http://schemas.openxmlformats.org/drawingml/2006/table">
            <a:tbl>
              <a:tblPr firstRow="1" bandRow="1">
                <a:tableStyleId>{5C22544A-7EE6-4342-B048-85BDC9FD1C3A}</a:tableStyleId>
              </a:tblPr>
              <a:tblGrid>
                <a:gridCol w="251010">
                  <a:extLst>
                    <a:ext uri="{9D8B030D-6E8A-4147-A177-3AD203B41FA5}">
                      <a16:colId xmlns:a16="http://schemas.microsoft.com/office/drawing/2014/main" val="20000"/>
                    </a:ext>
                  </a:extLst>
                </a:gridCol>
                <a:gridCol w="2006662">
                  <a:extLst>
                    <a:ext uri="{9D8B030D-6E8A-4147-A177-3AD203B41FA5}">
                      <a16:colId xmlns:a16="http://schemas.microsoft.com/office/drawing/2014/main" val="20001"/>
                    </a:ext>
                  </a:extLst>
                </a:gridCol>
                <a:gridCol w="5600055">
                  <a:extLst>
                    <a:ext uri="{9D8B030D-6E8A-4147-A177-3AD203B41FA5}">
                      <a16:colId xmlns:a16="http://schemas.microsoft.com/office/drawing/2014/main" val="20002"/>
                    </a:ext>
                  </a:extLst>
                </a:gridCol>
              </a:tblGrid>
              <a:tr h="275444">
                <a:tc gridSpan="2">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保 護 者 の 職 業 形 態</a:t>
                      </a:r>
                    </a:p>
                  </a:txBody>
                  <a:tcPr marL="91450" marR="91450" marT="35998" marB="45717"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tc hMerge="1">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申    込    に    必    要    な    書    類</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extLst>
                  <a:ext uri="{0D108BD9-81ED-4DB2-BD59-A6C34878D82A}">
                    <a16:rowId xmlns:a16="http://schemas.microsoft.com/office/drawing/2014/main" val="10000"/>
                  </a:ext>
                </a:extLst>
              </a:tr>
              <a:tr h="899949">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（サラリーマンなど）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・令和３年度 給与所得等にかかる市（町村）民税・ 府民税　</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特別徴収税額の決定・変更通知書（納税義務者用）</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1"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（＊）５月下旬から６月上旬に、勤務先から交付されたものです。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非課税の方についても、交付されています。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9036">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給与収入以外の方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（自営業者など）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・令和３年度 市（町村）民税・ 府民税  納税通知書兼税額決定</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充当</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通知書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（＊）６月中に市町村の税務担当課から送付されたものです。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お住まいの地域により、非課税の方には送付されていない場合があります。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9036">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３</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・上の１及び２の証明書</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　が提出できない方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・住民税が非課税等の方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・令和３年度 市（町村）民税・ 府民税課税証明書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（＊）市区町村の窓口で交付をうけてください。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（市区町村により証明書の名称が異なります。）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56000">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４</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生活保護世帯の方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・生活保護受給（適用）証明書</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当会に提出する日から</a:t>
                      </a:r>
                      <a:r>
                        <a:rPr kumimoji="1" lang="en-US" altLang="ja-JP" sz="950" b="0" u="wavy" baseline="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ケ月以内に発行されたもの</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95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（＊）住所地の市区町村福祉事務所等で交付を受けてください。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1" u="none"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注）証明書には、生徒及び保護者（父母等）の氏名の記載が必要です。</a:t>
                      </a:r>
                      <a:endPar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8" name="縦書きテキスト プレースホルダー 2">
            <a:extLst>
              <a:ext uri="{FF2B5EF4-FFF2-40B4-BE49-F238E27FC236}">
                <a16:creationId xmlns:a16="http://schemas.microsoft.com/office/drawing/2014/main" id="{F0B7C98B-CC63-4146-B3C2-F8FDB4A26E93}"/>
              </a:ext>
            </a:extLst>
          </p:cNvPr>
          <p:cNvSpPr txBox="1">
            <a:spLocks noChangeArrowheads="1"/>
          </p:cNvSpPr>
          <p:nvPr/>
        </p:nvSpPr>
        <p:spPr bwMode="auto">
          <a:xfrm>
            <a:off x="755650" y="5968627"/>
            <a:ext cx="6911975" cy="5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u="sng" dirty="0">
                <a:latin typeface="HG丸ｺﾞｼｯｸM-PRO" panose="020F0600000000000000" pitchFamily="50" charset="-128"/>
                <a:ea typeface="HG丸ｺﾞｼｯｸM-PRO" panose="020F0600000000000000" pitchFamily="50" charset="-128"/>
              </a:rPr>
              <a:t>源泉徴収票、確定申告書、非課税通知書等は</a:t>
            </a:r>
            <a:r>
              <a:rPr lang="ja-JP" altLang="en-US" sz="1200" dirty="0">
                <a:latin typeface="HG丸ｺﾞｼｯｸM-PRO" panose="020F0600000000000000" pitchFamily="50" charset="-128"/>
                <a:ea typeface="HG丸ｺﾞｼｯｸM-PRO" panose="020F0600000000000000" pitchFamily="50" charset="-128"/>
              </a:rPr>
              <a:t>、証明書として</a:t>
            </a:r>
            <a:r>
              <a:rPr lang="ja-JP" altLang="en-US" sz="1200" u="sng" dirty="0">
                <a:latin typeface="HG丸ｺﾞｼｯｸM-PRO" panose="020F0600000000000000" pitchFamily="50" charset="-128"/>
                <a:ea typeface="HG丸ｺﾞｼｯｸM-PRO" panose="020F0600000000000000" pitchFamily="50" charset="-128"/>
              </a:rPr>
              <a:t>使用できません</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上記１、２の両方の収入がある方は、両方の証明書が必要です。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EC1BF2A8-E659-4224-A9D7-CA05DF3357A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縦書きテキスト プレースホルダー 2">
            <a:extLst>
              <a:ext uri="{FF2B5EF4-FFF2-40B4-BE49-F238E27FC236}">
                <a16:creationId xmlns:a16="http://schemas.microsoft.com/office/drawing/2014/main" id="{AAAB2715-C39E-4856-8A33-33B9D9CF4EBB}"/>
              </a:ext>
            </a:extLst>
          </p:cNvPr>
          <p:cNvSpPr txBox="1">
            <a:spLocks/>
          </p:cNvSpPr>
          <p:nvPr/>
        </p:nvSpPr>
        <p:spPr>
          <a:xfrm>
            <a:off x="227869" y="2072160"/>
            <a:ext cx="8642350" cy="5646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1200"/>
              </a:lnSpc>
              <a:spcAft>
                <a:spcPts val="0"/>
              </a:spcAft>
              <a:buFont typeface="Arial" pitchFamily="34" charset="0"/>
              <a:buNone/>
              <a:defRPr/>
            </a:pPr>
            <a:r>
              <a:rPr lang="ja-JP" altLang="en-US" sz="1350"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dirty="0">
                <a:latin typeface="HG丸ｺﾞｼｯｸM-PRO" panose="020F0600000000000000" pitchFamily="50" charset="-128"/>
                <a:ea typeface="HG丸ｺﾞｼｯｸM-PRO" panose="020F0600000000000000" pitchFamily="50" charset="-128"/>
              </a:rPr>
              <a:t> 但し、１～３の証明書において扶養親族該当区分の控除対象配偶者欄に次の記号等が記載</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r>
              <a:rPr lang="ja-JP" altLang="en-US" sz="1350" dirty="0">
                <a:latin typeface="HG丸ｺﾞｼｯｸM-PRO" panose="020F0600000000000000" pitchFamily="50" charset="-128"/>
                <a:ea typeface="HG丸ｺﾞｼｯｸM-PRO" panose="020F0600000000000000" pitchFamily="50" charset="-128"/>
              </a:rPr>
              <a:t>　　　　    されている場合は、配偶者の証明書は不要です。　～「＊」・「★」・「１」・「有」～</a:t>
            </a:r>
            <a:endParaRPr lang="en-US" altLang="ja-JP" sz="1350" dirty="0">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B469E9EF-B11A-FD7F-17A7-1F970289C341}"/>
              </a:ext>
            </a:extLst>
          </p:cNvPr>
          <p:cNvSpPr/>
          <p:nvPr/>
        </p:nvSpPr>
        <p:spPr>
          <a:xfrm>
            <a:off x="4071355" y="1150017"/>
            <a:ext cx="4752528" cy="315267"/>
          </a:xfrm>
          <a:prstGeom prst="roundRect">
            <a:avLst/>
          </a:prstGeom>
          <a:solidFill>
            <a:srgbClr val="CDF2FF"/>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注）氏名の部分が切れないようにコピーしてください！</a:t>
            </a:r>
            <a:r>
              <a:rPr lang="ja-JP" altLang="en-US" sz="1400" b="1" dirty="0">
                <a:latin typeface="HG丸ｺﾞｼｯｸM-PRO" panose="020F0600000000000000" pitchFamily="50" charset="-128"/>
                <a:ea typeface="HG丸ｺﾞｼｯｸM-PRO" panose="020F0600000000000000" pitchFamily="50" charset="-128"/>
              </a:rPr>
              <a:t>　</a:t>
            </a:r>
            <a:endParaRPr kumimoji="1" lang="ja-JP" altLang="en-US" sz="1400" b="1" dirty="0">
              <a:solidFill>
                <a:schemeClr val="tx1"/>
              </a:solidFill>
            </a:endParaRPr>
          </a:p>
        </p:txBody>
      </p:sp>
    </p:spTree>
    <p:extLst>
      <p:ext uri="{BB962C8B-B14F-4D97-AF65-F5344CB8AC3E}">
        <p14:creationId xmlns:p14="http://schemas.microsoft.com/office/powerpoint/2010/main" val="162480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縦書きテキスト プレースホルダー 2">
            <a:extLst>
              <a:ext uri="{FF2B5EF4-FFF2-40B4-BE49-F238E27FC236}">
                <a16:creationId xmlns:a16="http://schemas.microsoft.com/office/drawing/2014/main" id="{67C0C02B-B5A4-482F-A097-832A6A526D26}"/>
              </a:ext>
            </a:extLst>
          </p:cNvPr>
          <p:cNvSpPr txBox="1">
            <a:spLocks noChangeArrowheads="1"/>
          </p:cNvSpPr>
          <p:nvPr/>
        </p:nvSpPr>
        <p:spPr bwMode="auto">
          <a:xfrm>
            <a:off x="250825" y="549275"/>
            <a:ext cx="85312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① 保護者の収入に関する証明書等</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注）次の事情に該当する場合は、収入に関する証明書に加えて次の書類が必要です。</a:t>
            </a:r>
            <a:endParaRPr lang="en-US" altLang="zh-TW" sz="20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graphicFrame>
        <p:nvGraphicFramePr>
          <p:cNvPr id="14" name="表 13">
            <a:extLst>
              <a:ext uri="{FF2B5EF4-FFF2-40B4-BE49-F238E27FC236}">
                <a16:creationId xmlns:a16="http://schemas.microsoft.com/office/drawing/2014/main" id="{C7382A73-90FB-4DA5-AE22-948817C49B94}"/>
              </a:ext>
            </a:extLst>
          </p:cNvPr>
          <p:cNvGraphicFramePr>
            <a:graphicFrameLocks noGrp="1"/>
          </p:cNvGraphicFramePr>
          <p:nvPr>
            <p:extLst>
              <p:ext uri="{D42A27DB-BD31-4B8C-83A1-F6EECF244321}">
                <p14:modId xmlns:p14="http://schemas.microsoft.com/office/powerpoint/2010/main" val="595519936"/>
              </p:ext>
            </p:extLst>
          </p:nvPr>
        </p:nvGraphicFramePr>
        <p:xfrm>
          <a:off x="457200" y="1484313"/>
          <a:ext cx="8229600" cy="3147156"/>
        </p:xfrm>
        <a:graphic>
          <a:graphicData uri="http://schemas.openxmlformats.org/drawingml/2006/table">
            <a:tbl>
              <a:tblPr firstRow="1" bandRow="1">
                <a:tableStyleId>{5C22544A-7EE6-4342-B048-85BDC9FD1C3A}</a:tableStyleId>
              </a:tblPr>
              <a:tblGrid>
                <a:gridCol w="3837120">
                  <a:extLst>
                    <a:ext uri="{9D8B030D-6E8A-4147-A177-3AD203B41FA5}">
                      <a16:colId xmlns:a16="http://schemas.microsoft.com/office/drawing/2014/main" val="20000"/>
                    </a:ext>
                  </a:extLst>
                </a:gridCol>
                <a:gridCol w="4392480">
                  <a:extLst>
                    <a:ext uri="{9D8B030D-6E8A-4147-A177-3AD203B41FA5}">
                      <a16:colId xmlns:a16="http://schemas.microsoft.com/office/drawing/2014/main" val="20001"/>
                    </a:ext>
                  </a:extLst>
                </a:gridCol>
              </a:tblGrid>
              <a:tr h="295713">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事　　情　　内　　容</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必　　要　　書　　類</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extLst>
                  <a:ext uri="{0D108BD9-81ED-4DB2-BD59-A6C34878D82A}">
                    <a16:rowId xmlns:a16="http://schemas.microsoft.com/office/drawing/2014/main" val="10000"/>
                  </a:ext>
                </a:extLst>
              </a:tr>
              <a:tr h="1188000">
                <a:tc>
                  <a:txBody>
                    <a:bodyPr/>
                    <a:lstStyle/>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ひとり親家庭の場合</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収入に関する証明書でひとり親が確認できな</a:t>
                      </a:r>
                      <a:endParaRPr kumimoji="1" lang="en-US" altLang="ja-JP" sz="1350" b="0"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い場合</a:t>
                      </a:r>
                      <a:endParaRPr kumimoji="1" lang="en-US" altLang="ja-JP" sz="1350" b="0"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（本人該当区分の</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寡婦・ひとり親欄に＊印や</a:t>
                      </a:r>
                      <a:endParaRPr kumimoji="1" lang="en-US" altLang="ja-JP" sz="1350" b="0"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★印等が表示されていない場合</a:t>
                      </a: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ひとり親家庭医療証</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又は</a:t>
                      </a:r>
                      <a:endParaRPr kumimoji="1" lang="en-US" altLang="ja-JP" sz="14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続柄を表示した世帯全員の住民票の原本 </a:t>
                      </a:r>
                      <a:endParaRPr kumimoji="1" lang="en-US" altLang="ja-JP" sz="1400" b="0"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海外勤務などで、住民税が非課税の場合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・令和３年中の給与支払証明書</a:t>
                      </a:r>
                      <a:r>
                        <a:rPr kumimoji="1" lang="ja-JP" altLang="en-US" sz="1300" b="0" dirty="0">
                          <a:solidFill>
                            <a:schemeClr val="tx1"/>
                          </a:solidFill>
                          <a:latin typeface="HG丸ｺﾞｼｯｸM-PRO" panose="020F0600000000000000" pitchFamily="50" charset="-128"/>
                          <a:ea typeface="HG丸ｺﾞｼｯｸM-PRO" panose="020F0600000000000000" pitchFamily="50" charset="-128"/>
                        </a:rPr>
                        <a:t>（育英会所定の様式）</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000">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解雇等による失職・転職、</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その他著しい収入減が見込まれる場合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・申込時から１年以内に交付された</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雇用保険受給</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資格者証</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又は</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離職票（証明書）</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・退職日までの源泉徴収票</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・今年の収入見込証明書等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5" name="四角形: 角を丸くする 14">
            <a:extLst>
              <a:ext uri="{FF2B5EF4-FFF2-40B4-BE49-F238E27FC236}">
                <a16:creationId xmlns:a16="http://schemas.microsoft.com/office/drawing/2014/main" id="{F25023B2-13C9-4628-B365-E4452969C51A}"/>
              </a:ext>
            </a:extLst>
          </p:cNvPr>
          <p:cNvSpPr/>
          <p:nvPr/>
        </p:nvSpPr>
        <p:spPr>
          <a:xfrm>
            <a:off x="683568" y="5162187"/>
            <a:ext cx="7776864" cy="1075125"/>
          </a:xfrm>
          <a:prstGeom prst="roundRect">
            <a:avLst>
              <a:gd name="adj" fmla="val 12711"/>
            </a:avLst>
          </a:prstGeom>
          <a:solidFill>
            <a:srgbClr val="DBEEF4"/>
          </a:solidFill>
          <a:ln w="38100" cmpd="sng">
            <a:solidFill>
              <a:srgbClr val="42A7C6"/>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lstStyle/>
          <a:p>
            <a:pPr eaLnBrk="1" fontAlgn="auto" hangingPunct="1">
              <a:lnSpc>
                <a:spcPts val="2000"/>
              </a:lnSpc>
              <a:spcBef>
                <a:spcPts val="0"/>
              </a:spcBef>
              <a:spcAft>
                <a:spcPts val="0"/>
              </a:spcAft>
              <a:defRPr/>
            </a:pPr>
            <a:r>
              <a:rPr lang="ja-JP" altLang="en-US" sz="1400" b="1" spc="100" dirty="0">
                <a:solidFill>
                  <a:schemeClr val="tx1"/>
                </a:solidFill>
                <a:latin typeface="HG丸ｺﾞｼｯｸM-PRO" panose="020F0600000000000000" pitchFamily="50" charset="-128"/>
                <a:ea typeface="HG丸ｺﾞｼｯｸM-PRO" panose="020F0600000000000000" pitchFamily="50" charset="-128"/>
              </a:rPr>
              <a:t>　ひとり親家庭の場合は、</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の「寡婦・ひとり親」欄に記号</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が</a:t>
            </a:r>
            <a:endParaRPr lang="en-US" altLang="ja-JP" sz="1400" spc="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　あるか（次ページ以降参照）、ない場合は</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ひとり親家庭医療証</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のコピー</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、又は</a:t>
            </a:r>
            <a:endParaRPr lang="en-US" altLang="ja-JP" sz="1400" spc="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　</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続柄が表示されている世帯全員の住民票の原本</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の提出が必要です。</a:t>
            </a:r>
            <a:endParaRPr lang="en-US" altLang="ja-JP" sz="1400" b="1" spc="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四角形: 角を丸くする 15">
            <a:extLst>
              <a:ext uri="{FF2B5EF4-FFF2-40B4-BE49-F238E27FC236}">
                <a16:creationId xmlns:a16="http://schemas.microsoft.com/office/drawing/2014/main" id="{9EE60B24-0886-403F-8A83-5BEDF64956EA}"/>
              </a:ext>
            </a:extLst>
          </p:cNvPr>
          <p:cNvSpPr/>
          <p:nvPr/>
        </p:nvSpPr>
        <p:spPr>
          <a:xfrm>
            <a:off x="1050925" y="4868863"/>
            <a:ext cx="7050088" cy="360362"/>
          </a:xfrm>
          <a:prstGeom prst="roundRect">
            <a:avLst/>
          </a:prstGeom>
          <a:solidFill>
            <a:srgbClr val="FF0000"/>
          </a:solidFill>
          <a:ln w="44450" cmpd="dbl">
            <a:gradFill flip="none" rotWithShape="1">
              <a:gsLst>
                <a:gs pos="0">
                  <a:schemeClr val="bg1"/>
                </a:gs>
                <a:gs pos="0">
                  <a:schemeClr val="accent1">
                    <a:lumMod val="45000"/>
                    <a:lumOff val="55000"/>
                  </a:schemeClr>
                </a:gs>
                <a:gs pos="0">
                  <a:schemeClr val="accent1">
                    <a:lumMod val="45000"/>
                    <a:lumOff val="55000"/>
                  </a:schemeClr>
                </a:gs>
                <a:gs pos="0">
                  <a:srgbClr val="FFFF00"/>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500" b="1" dirty="0">
                <a:solidFill>
                  <a:schemeClr val="bg1"/>
                </a:solidFill>
                <a:latin typeface="游ゴシック" panose="020B0400000000000000" pitchFamily="50" charset="-128"/>
                <a:ea typeface="游ゴシック" panose="020B0400000000000000" pitchFamily="50" charset="-128"/>
              </a:rPr>
              <a:t>ひとり親家庭（母子・父子世帯）の提出書類不備が多く見られます！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32491A58-3B49-47DF-A9D4-97EE04964F14}"/>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068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41C41391-505A-BD85-5F43-00509B998B1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8459" y="1916037"/>
            <a:ext cx="8020743" cy="1570146"/>
          </a:xfrm>
          <a:prstGeom prst="rect">
            <a:avLst/>
          </a:prstGeom>
          <a:ln w="3175">
            <a:solidFill>
              <a:schemeClr val="tx1"/>
            </a:solidFill>
          </a:ln>
          <a:effectLst>
            <a:outerShdw blurRad="50800" dist="38100" dir="2700000" algn="tl" rotWithShape="0">
              <a:prstClr val="black">
                <a:alpha val="40000"/>
              </a:prstClr>
            </a:outerShdw>
          </a:effectLst>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縦書きテキスト プレースホルダー 2">
            <a:extLst>
              <a:ext uri="{FF2B5EF4-FFF2-40B4-BE49-F238E27FC236}">
                <a16:creationId xmlns:a16="http://schemas.microsoft.com/office/drawing/2014/main" id="{5D3A2D30-2A8F-4031-8D7B-2BBCD55C3952}"/>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１．給与収入の方（サラリーマンなど）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0" name="吹き出し: 四角形 19">
            <a:extLst>
              <a:ext uri="{FF2B5EF4-FFF2-40B4-BE49-F238E27FC236}">
                <a16:creationId xmlns:a16="http://schemas.microsoft.com/office/drawing/2014/main" id="{7291E6D0-0B94-4478-AAA8-03B261001531}"/>
              </a:ext>
            </a:extLst>
          </p:cNvPr>
          <p:cNvSpPr/>
          <p:nvPr/>
        </p:nvSpPr>
        <p:spPr>
          <a:xfrm>
            <a:off x="720279" y="4044950"/>
            <a:ext cx="4608512" cy="1806575"/>
          </a:xfrm>
          <a:prstGeom prst="wedgeRectCallout">
            <a:avLst>
              <a:gd name="adj1" fmla="val 19062"/>
              <a:gd name="adj2" fmla="val -10446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5" name="四角形: 角を丸くする 24">
            <a:extLst>
              <a:ext uri="{FF2B5EF4-FFF2-40B4-BE49-F238E27FC236}">
                <a16:creationId xmlns:a16="http://schemas.microsoft.com/office/drawing/2014/main" id="{6EDBA711-84EF-4C8F-9989-76BF9A3C59B2}"/>
              </a:ext>
            </a:extLst>
          </p:cNvPr>
          <p:cNvSpPr/>
          <p:nvPr/>
        </p:nvSpPr>
        <p:spPr>
          <a:xfrm>
            <a:off x="2896741" y="2649538"/>
            <a:ext cx="1189038" cy="376237"/>
          </a:xfrm>
          <a:prstGeom prst="roundRect">
            <a:avLst>
              <a:gd name="adj" fmla="val 702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pic>
        <p:nvPicPr>
          <p:cNvPr id="27" name="図 2">
            <a:extLst>
              <a:ext uri="{FF2B5EF4-FFF2-40B4-BE49-F238E27FC236}">
                <a16:creationId xmlns:a16="http://schemas.microsoft.com/office/drawing/2014/main" id="{A657B6B8-D9EA-42AE-B40A-0CAB921491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179" y="4191000"/>
            <a:ext cx="41830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矢印: 折線 27">
            <a:extLst>
              <a:ext uri="{FF2B5EF4-FFF2-40B4-BE49-F238E27FC236}">
                <a16:creationId xmlns:a16="http://schemas.microsoft.com/office/drawing/2014/main" id="{E7983F94-A3D5-4595-8F6D-D126C2398A9C}"/>
              </a:ext>
            </a:extLst>
          </p:cNvPr>
          <p:cNvSpPr/>
          <p:nvPr/>
        </p:nvSpPr>
        <p:spPr>
          <a:xfrm rot="10800000">
            <a:off x="4655691" y="5157788"/>
            <a:ext cx="2303463" cy="411162"/>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9" name="四角形: 角を丸くする 28">
            <a:extLst>
              <a:ext uri="{FF2B5EF4-FFF2-40B4-BE49-F238E27FC236}">
                <a16:creationId xmlns:a16="http://schemas.microsoft.com/office/drawing/2014/main" id="{C15EEDC5-F419-4581-9A28-8B03FDE60C87}"/>
              </a:ext>
            </a:extLst>
          </p:cNvPr>
          <p:cNvSpPr/>
          <p:nvPr/>
        </p:nvSpPr>
        <p:spPr>
          <a:xfrm>
            <a:off x="5768529" y="5020469"/>
            <a:ext cx="2767012" cy="71278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30" name="縦書きテキスト プレースホルダー 2">
            <a:extLst>
              <a:ext uri="{FF2B5EF4-FFF2-40B4-BE49-F238E27FC236}">
                <a16:creationId xmlns:a16="http://schemas.microsoft.com/office/drawing/2014/main" id="{2ACA691A-4EF1-4005-A127-40D5CD1FC19C}"/>
              </a:ext>
            </a:extLst>
          </p:cNvPr>
          <p:cNvSpPr txBox="1">
            <a:spLocks noChangeArrowheads="1"/>
          </p:cNvSpPr>
          <p:nvPr/>
        </p:nvSpPr>
        <p:spPr bwMode="auto">
          <a:xfrm>
            <a:off x="107503" y="1557338"/>
            <a:ext cx="84280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・給与所得にかかる市民税・府民税  特別徴収税額の決定・変更通知書（見本）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2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3C5417EB-3399-4191-83E6-A9E9F7ACEF81}"/>
              </a:ext>
            </a:extLst>
          </p:cNvPr>
          <p:cNvSpPr/>
          <p:nvPr/>
        </p:nvSpPr>
        <p:spPr>
          <a:xfrm>
            <a:off x="4181825" y="5328528"/>
            <a:ext cx="473866" cy="262647"/>
          </a:xfrm>
          <a:prstGeom prst="roundRect">
            <a:avLst>
              <a:gd name="adj" fmla="val 7022"/>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3" name="四角形: 角を丸くする 32">
            <a:extLst>
              <a:ext uri="{FF2B5EF4-FFF2-40B4-BE49-F238E27FC236}">
                <a16:creationId xmlns:a16="http://schemas.microsoft.com/office/drawing/2014/main" id="{B3F201CC-2EE1-449D-B059-EB2E2B894C79}"/>
              </a:ext>
            </a:extLst>
          </p:cNvPr>
          <p:cNvSpPr/>
          <p:nvPr/>
        </p:nvSpPr>
        <p:spPr>
          <a:xfrm>
            <a:off x="4187379" y="4397375"/>
            <a:ext cx="460800" cy="1220788"/>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4" name="正方形/長方形 33">
            <a:extLst>
              <a:ext uri="{FF2B5EF4-FFF2-40B4-BE49-F238E27FC236}">
                <a16:creationId xmlns:a16="http://schemas.microsoft.com/office/drawing/2014/main" id="{92189A9B-2DD8-4240-87F5-5DFD49BB5E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061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8DD5DB90-1125-5F75-EEBE-3E1F50321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5" y="1818777"/>
            <a:ext cx="4955923" cy="2588868"/>
          </a:xfrm>
          <a:prstGeom prst="rect">
            <a:avLst/>
          </a:prstGeom>
          <a:ln w="9525">
            <a:solidFill>
              <a:schemeClr val="tx1"/>
            </a:solidFill>
          </a:ln>
          <a:effectLst>
            <a:outerShdw blurRad="50800" dist="38100" dir="2700000" algn="tl" rotWithShape="0">
              <a:prstClr val="black">
                <a:alpha val="40000"/>
              </a:prstClr>
            </a:outerShdw>
          </a:effectLst>
        </p:spPr>
      </p:pic>
      <p:pic>
        <p:nvPicPr>
          <p:cNvPr id="28" name="図 27">
            <a:extLst>
              <a:ext uri="{FF2B5EF4-FFF2-40B4-BE49-F238E27FC236}">
                <a16:creationId xmlns:a16="http://schemas.microsoft.com/office/drawing/2014/main" id="{282E555A-FB4F-4BA5-F507-47F271FA9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575" y="2095797"/>
            <a:ext cx="4860691" cy="2298700"/>
          </a:xfrm>
          <a:prstGeom prst="rect">
            <a:avLst/>
          </a:prstGeom>
          <a:ln w="9525">
            <a:solidFill>
              <a:schemeClr val="tx1"/>
            </a:solidFill>
          </a:ln>
          <a:effectLst>
            <a:outerShdw blurRad="50800" dist="38100" dir="2700000" algn="tl" rotWithShape="0">
              <a:prstClr val="black">
                <a:alpha val="40000"/>
              </a:prstClr>
            </a:outerShdw>
          </a:effectLst>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図 33">
            <a:extLst>
              <a:ext uri="{FF2B5EF4-FFF2-40B4-BE49-F238E27FC236}">
                <a16:creationId xmlns:a16="http://schemas.microsoft.com/office/drawing/2014/main" id="{0478FB37-AD55-4143-92D7-F23952100187}"/>
              </a:ext>
            </a:extLst>
          </p:cNvPr>
          <p:cNvPicPr>
            <a:picLocks noChangeAspect="1"/>
          </p:cNvPicPr>
          <p:nvPr/>
        </p:nvPicPr>
        <p:blipFill>
          <a:blip r:embed="rId4" cstate="print"/>
          <a:stretch>
            <a:fillRect/>
          </a:stretch>
        </p:blipFill>
        <p:spPr>
          <a:xfrm>
            <a:off x="1187450" y="3679825"/>
            <a:ext cx="4916488" cy="2017713"/>
          </a:xfrm>
          <a:prstGeom prst="rect">
            <a:avLst/>
          </a:prstGeom>
          <a:ln w="6350">
            <a:solidFill>
              <a:schemeClr val="tx1"/>
            </a:solidFill>
          </a:ln>
          <a:effectLst>
            <a:outerShdw blurRad="50800" dist="38100" dir="2700000" algn="tl" rotWithShape="0">
              <a:prstClr val="black">
                <a:alpha val="40000"/>
              </a:prstClr>
            </a:outerShdw>
          </a:effectLst>
        </p:spPr>
      </p:pic>
      <p:sp>
        <p:nvSpPr>
          <p:cNvPr id="37" name="吹き出し: 四角形 36">
            <a:extLst>
              <a:ext uri="{FF2B5EF4-FFF2-40B4-BE49-F238E27FC236}">
                <a16:creationId xmlns:a16="http://schemas.microsoft.com/office/drawing/2014/main" id="{E7D2F894-2480-4D2D-9B37-4103E761229F}"/>
              </a:ext>
            </a:extLst>
          </p:cNvPr>
          <p:cNvSpPr/>
          <p:nvPr/>
        </p:nvSpPr>
        <p:spPr>
          <a:xfrm>
            <a:off x="4529138" y="4311650"/>
            <a:ext cx="3657600" cy="1871143"/>
          </a:xfrm>
          <a:prstGeom prst="wedgeRectCallout">
            <a:avLst>
              <a:gd name="adj1" fmla="val 18000"/>
              <a:gd name="adj2" fmla="val -107826"/>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D5A1BFEF-10C7-4DCC-93C6-4599AEC7858B}"/>
              </a:ext>
            </a:extLst>
          </p:cNvPr>
          <p:cNvSpPr/>
          <p:nvPr/>
        </p:nvSpPr>
        <p:spPr>
          <a:xfrm>
            <a:off x="5911850" y="2511425"/>
            <a:ext cx="1331913" cy="692150"/>
          </a:xfrm>
          <a:prstGeom prst="roundRect">
            <a:avLst>
              <a:gd name="adj" fmla="val 631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9" name="縦書きテキスト プレースホルダー 2">
            <a:extLst>
              <a:ext uri="{FF2B5EF4-FFF2-40B4-BE49-F238E27FC236}">
                <a16:creationId xmlns:a16="http://schemas.microsoft.com/office/drawing/2014/main" id="{F8DD201D-342C-4273-A5CC-EDE8AA59796A}"/>
              </a:ext>
            </a:extLst>
          </p:cNvPr>
          <p:cNvSpPr txBox="1">
            <a:spLocks noChangeArrowheads="1"/>
          </p:cNvSpPr>
          <p:nvPr/>
        </p:nvSpPr>
        <p:spPr bwMode="auto">
          <a:xfrm>
            <a:off x="7327900" y="2063750"/>
            <a:ext cx="1436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（その１）</a:t>
            </a:r>
            <a:endParaRPr lang="en-US" altLang="zh-TW"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40" name="図 17">
            <a:extLst>
              <a:ext uri="{FF2B5EF4-FFF2-40B4-BE49-F238E27FC236}">
                <a16:creationId xmlns:a16="http://schemas.microsoft.com/office/drawing/2014/main" id="{9116A65D-024E-48E0-BBB1-B3030A51499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865" y="4400550"/>
            <a:ext cx="3513564" cy="172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矢印: 折線 40">
            <a:extLst>
              <a:ext uri="{FF2B5EF4-FFF2-40B4-BE49-F238E27FC236}">
                <a16:creationId xmlns:a16="http://schemas.microsoft.com/office/drawing/2014/main" id="{F53A595E-0A19-425A-A67A-9838BAD2938E}"/>
              </a:ext>
            </a:extLst>
          </p:cNvPr>
          <p:cNvSpPr/>
          <p:nvPr/>
        </p:nvSpPr>
        <p:spPr>
          <a:xfrm rot="10800000" flipH="1">
            <a:off x="2649075" y="5515571"/>
            <a:ext cx="4860925" cy="420688"/>
          </a:xfrm>
          <a:prstGeom prst="bentArrow">
            <a:avLst>
              <a:gd name="adj1" fmla="val 25000"/>
              <a:gd name="adj2" fmla="val 25000"/>
              <a:gd name="adj3" fmla="val 35853"/>
              <a:gd name="adj4" fmla="val 43750"/>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659F33C2-FC25-4D5B-A9FF-A4FD05FBB605}"/>
              </a:ext>
            </a:extLst>
          </p:cNvPr>
          <p:cNvSpPr/>
          <p:nvPr/>
        </p:nvSpPr>
        <p:spPr>
          <a:xfrm>
            <a:off x="1619672" y="5452516"/>
            <a:ext cx="2765425"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43" name="縦書きテキスト プレースホルダー 2">
            <a:extLst>
              <a:ext uri="{FF2B5EF4-FFF2-40B4-BE49-F238E27FC236}">
                <a16:creationId xmlns:a16="http://schemas.microsoft.com/office/drawing/2014/main" id="{B57F211B-E60B-4B5E-9672-77570C730E02}"/>
              </a:ext>
            </a:extLst>
          </p:cNvPr>
          <p:cNvSpPr txBox="1">
            <a:spLocks noChangeArrowheads="1"/>
          </p:cNvSpPr>
          <p:nvPr/>
        </p:nvSpPr>
        <p:spPr bwMode="auto">
          <a:xfrm>
            <a:off x="214313" y="1557338"/>
            <a:ext cx="8208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・納税通知書兼税額決定（充当）通知書（見本）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44" name="縦書きテキスト プレースホルダー 2">
            <a:extLst>
              <a:ext uri="{FF2B5EF4-FFF2-40B4-BE49-F238E27FC236}">
                <a16:creationId xmlns:a16="http://schemas.microsoft.com/office/drawing/2014/main" id="{8E33422D-343D-4AD8-874B-9DC15DCE2893}"/>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２．給与収入以外の方（自営業者など）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5" name="四角形: 角を丸くする 44">
            <a:extLst>
              <a:ext uri="{FF2B5EF4-FFF2-40B4-BE49-F238E27FC236}">
                <a16:creationId xmlns:a16="http://schemas.microsoft.com/office/drawing/2014/main" id="{42A9D48F-A4C8-4608-9BD2-2DB2702B00FC}"/>
              </a:ext>
            </a:extLst>
          </p:cNvPr>
          <p:cNvSpPr/>
          <p:nvPr/>
        </p:nvSpPr>
        <p:spPr>
          <a:xfrm>
            <a:off x="7552864" y="5719366"/>
            <a:ext cx="317961" cy="184945"/>
          </a:xfrm>
          <a:prstGeom prst="roundRect">
            <a:avLst>
              <a:gd name="adj" fmla="val 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6" name="四角形: 角を丸くする 45">
            <a:extLst>
              <a:ext uri="{FF2B5EF4-FFF2-40B4-BE49-F238E27FC236}">
                <a16:creationId xmlns:a16="http://schemas.microsoft.com/office/drawing/2014/main" id="{B4A41271-FE8A-4B2F-AB55-E103BCC2AC99}"/>
              </a:ext>
            </a:extLst>
          </p:cNvPr>
          <p:cNvSpPr/>
          <p:nvPr/>
        </p:nvSpPr>
        <p:spPr>
          <a:xfrm>
            <a:off x="7552863" y="4956412"/>
            <a:ext cx="334800" cy="972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5" name="正方形/長方形 24">
            <a:extLst>
              <a:ext uri="{FF2B5EF4-FFF2-40B4-BE49-F238E27FC236}">
                <a16:creationId xmlns:a16="http://schemas.microsoft.com/office/drawing/2014/main" id="{D7F487D0-27DA-470A-BE8A-5B9C991C741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780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4C0EC001-8995-6BC6-C85F-F30365238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70" y="1916904"/>
            <a:ext cx="3114408" cy="4206108"/>
          </a:xfrm>
          <a:prstGeom prst="rect">
            <a:avLst/>
          </a:prstGeom>
          <a:ln w="3175">
            <a:solidFill>
              <a:schemeClr val="tx1"/>
            </a:solidFill>
          </a:ln>
          <a:effectLst>
            <a:outerShdw blurRad="50800" dist="38100" dir="2700000" algn="tl" rotWithShape="0">
              <a:prstClr val="black">
                <a:alpha val="40000"/>
              </a:prstClr>
            </a:outerShdw>
          </a:effectLst>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縦書きテキスト プレースホルダー 2">
            <a:extLst>
              <a:ext uri="{FF2B5EF4-FFF2-40B4-BE49-F238E27FC236}">
                <a16:creationId xmlns:a16="http://schemas.microsoft.com/office/drawing/2014/main" id="{FF9ECEF1-73D2-488E-BC36-1919D93E4668}"/>
              </a:ext>
            </a:extLst>
          </p:cNvPr>
          <p:cNvSpPr txBox="1">
            <a:spLocks noChangeArrowheads="1"/>
          </p:cNvSpPr>
          <p:nvPr/>
        </p:nvSpPr>
        <p:spPr bwMode="auto">
          <a:xfrm>
            <a:off x="214313" y="1557338"/>
            <a:ext cx="5797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・市民税・府民税証明書（見本）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387F08C5-8595-4097-A5DD-703C4C7D480F}"/>
              </a:ext>
            </a:extLst>
          </p:cNvPr>
          <p:cNvSpPr/>
          <p:nvPr/>
        </p:nvSpPr>
        <p:spPr>
          <a:xfrm>
            <a:off x="2591864" y="4509120"/>
            <a:ext cx="684000" cy="396000"/>
          </a:xfrm>
          <a:prstGeom prst="roundRect">
            <a:avLst>
              <a:gd name="adj" fmla="val 370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0" name="正方形/長方形 29">
            <a:extLst>
              <a:ext uri="{FF2B5EF4-FFF2-40B4-BE49-F238E27FC236}">
                <a16:creationId xmlns:a16="http://schemas.microsoft.com/office/drawing/2014/main" id="{84FD7779-A570-4C8E-86E5-489E65402430}"/>
              </a:ext>
            </a:extLst>
          </p:cNvPr>
          <p:cNvSpPr/>
          <p:nvPr/>
        </p:nvSpPr>
        <p:spPr>
          <a:xfrm>
            <a:off x="4314825" y="4715530"/>
            <a:ext cx="4217988" cy="1341214"/>
          </a:xfrm>
          <a:prstGeom prst="rect">
            <a:avLst/>
          </a:pr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市区町村により表示方法が異なります。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所得控除の内訳</a:t>
            </a: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欄に「寡婦」などの文言と</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併せて金額（</a:t>
            </a:r>
            <a:r>
              <a:rPr lang="en-US" altLang="ja-JP" sz="1500" dirty="0">
                <a:solidFill>
                  <a:schemeClr val="tx1"/>
                </a:solidFill>
                <a:latin typeface="HG丸ｺﾞｼｯｸM-PRO" panose="020F0600000000000000" pitchFamily="50" charset="-128"/>
                <a:ea typeface="HG丸ｺﾞｼｯｸM-PRO" panose="020F0600000000000000" pitchFamily="50" charset="-128"/>
              </a:rPr>
              <a:t>260,000</a:t>
            </a:r>
            <a:r>
              <a:rPr lang="ja-JP" altLang="en-US" sz="1500" dirty="0">
                <a:solidFill>
                  <a:schemeClr val="tx1"/>
                </a:solidFill>
                <a:latin typeface="HG丸ｺﾞｼｯｸM-PRO" panose="020F0600000000000000" pitchFamily="50" charset="-128"/>
                <a:ea typeface="HG丸ｺﾞｼｯｸM-PRO" panose="020F0600000000000000" pitchFamily="50" charset="-128"/>
              </a:rPr>
              <a:t>円など）が表示されて  </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いる場合などがあります。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縦書きテキスト プレースホルダー 2">
            <a:extLst>
              <a:ext uri="{FF2B5EF4-FFF2-40B4-BE49-F238E27FC236}">
                <a16:creationId xmlns:a16="http://schemas.microsoft.com/office/drawing/2014/main" id="{A41DC4A7-0A97-4914-A3D8-987818AF9B87}"/>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３．前記１及び２の証明書が提出できない方、住民税が非課税の方</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57E25773-9791-44F6-8B04-35E50DA9C5C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6" name="グループ化 35">
            <a:extLst>
              <a:ext uri="{FF2B5EF4-FFF2-40B4-BE49-F238E27FC236}">
                <a16:creationId xmlns:a16="http://schemas.microsoft.com/office/drawing/2014/main" id="{2A1F237C-722C-4B34-A9E3-BCE2B2EE58E6}"/>
              </a:ext>
            </a:extLst>
          </p:cNvPr>
          <p:cNvGrpSpPr/>
          <p:nvPr/>
        </p:nvGrpSpPr>
        <p:grpSpPr>
          <a:xfrm>
            <a:off x="2987823" y="2492896"/>
            <a:ext cx="2258113" cy="1341214"/>
            <a:chOff x="2987823" y="2635928"/>
            <a:chExt cx="2258113" cy="1341214"/>
          </a:xfrm>
        </p:grpSpPr>
        <p:sp>
          <p:nvSpPr>
            <p:cNvPr id="37" name="吹き出し: 四角形 36">
              <a:extLst>
                <a:ext uri="{FF2B5EF4-FFF2-40B4-BE49-F238E27FC236}">
                  <a16:creationId xmlns:a16="http://schemas.microsoft.com/office/drawing/2014/main" id="{BCF00972-0709-484C-8BAF-EC64F306C3E7}"/>
                </a:ext>
              </a:extLst>
            </p:cNvPr>
            <p:cNvSpPr/>
            <p:nvPr/>
          </p:nvSpPr>
          <p:spPr>
            <a:xfrm>
              <a:off x="2987823" y="2635928"/>
              <a:ext cx="2258113" cy="1341214"/>
            </a:xfrm>
            <a:prstGeom prst="wedgeRectCallout">
              <a:avLst>
                <a:gd name="adj1" fmla="val -45133"/>
                <a:gd name="adj2" fmla="val 96799"/>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38" name="図 37">
              <a:extLst>
                <a:ext uri="{FF2B5EF4-FFF2-40B4-BE49-F238E27FC236}">
                  <a16:creationId xmlns:a16="http://schemas.microsoft.com/office/drawing/2014/main" id="{8C5092E5-CD49-4255-914B-190C83AED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766454"/>
              <a:ext cx="1882456" cy="1099565"/>
            </a:xfrm>
            <a:prstGeom prst="rect">
              <a:avLst/>
            </a:prstGeom>
          </p:spPr>
        </p:pic>
        <p:sp>
          <p:nvSpPr>
            <p:cNvPr id="39" name="四角形: 角を丸くする 38">
              <a:extLst>
                <a:ext uri="{FF2B5EF4-FFF2-40B4-BE49-F238E27FC236}">
                  <a16:creationId xmlns:a16="http://schemas.microsoft.com/office/drawing/2014/main" id="{49301C7E-72B1-4FB6-A569-166423115511}"/>
                </a:ext>
              </a:extLst>
            </p:cNvPr>
            <p:cNvSpPr/>
            <p:nvPr/>
          </p:nvSpPr>
          <p:spPr>
            <a:xfrm>
              <a:off x="3851920" y="3647940"/>
              <a:ext cx="223200" cy="198000"/>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0" name="四角形: 角を丸くする 39">
              <a:extLst>
                <a:ext uri="{FF2B5EF4-FFF2-40B4-BE49-F238E27FC236}">
                  <a16:creationId xmlns:a16="http://schemas.microsoft.com/office/drawing/2014/main" id="{2CFAF8D1-B1EF-487E-B5AE-0C1AA67AD697}"/>
                </a:ext>
              </a:extLst>
            </p:cNvPr>
            <p:cNvSpPr/>
            <p:nvPr/>
          </p:nvSpPr>
          <p:spPr>
            <a:xfrm>
              <a:off x="4523818" y="3647062"/>
              <a:ext cx="233999" cy="198878"/>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1" name="四角形: 角を丸くする 40">
              <a:extLst>
                <a:ext uri="{FF2B5EF4-FFF2-40B4-BE49-F238E27FC236}">
                  <a16:creationId xmlns:a16="http://schemas.microsoft.com/office/drawing/2014/main" id="{49F37524-ABCA-4296-B256-9D901A9DE83D}"/>
                </a:ext>
              </a:extLst>
            </p:cNvPr>
            <p:cNvSpPr/>
            <p:nvPr/>
          </p:nvSpPr>
          <p:spPr>
            <a:xfrm>
              <a:off x="3823224" y="2766454"/>
              <a:ext cx="954000" cy="1099565"/>
            </a:xfrm>
            <a:prstGeom prst="roundRect">
              <a:avLst>
                <a:gd name="adj" fmla="val 4903"/>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47" name="矢印: 折線 46">
            <a:extLst>
              <a:ext uri="{FF2B5EF4-FFF2-40B4-BE49-F238E27FC236}">
                <a16:creationId xmlns:a16="http://schemas.microsoft.com/office/drawing/2014/main" id="{EBD59EB9-DFE0-41A3-BD24-51817D14C587}"/>
              </a:ext>
            </a:extLst>
          </p:cNvPr>
          <p:cNvSpPr/>
          <p:nvPr/>
        </p:nvSpPr>
        <p:spPr>
          <a:xfrm rot="10800000">
            <a:off x="5006880" y="3313577"/>
            <a:ext cx="2339713" cy="414360"/>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8" name="四角形: 角を丸くする 47">
            <a:extLst>
              <a:ext uri="{FF2B5EF4-FFF2-40B4-BE49-F238E27FC236}">
                <a16:creationId xmlns:a16="http://schemas.microsoft.com/office/drawing/2014/main" id="{A65135D3-9012-41B2-9773-C7ED8DD8E6B4}"/>
              </a:ext>
            </a:extLst>
          </p:cNvPr>
          <p:cNvSpPr/>
          <p:nvPr/>
        </p:nvSpPr>
        <p:spPr>
          <a:xfrm>
            <a:off x="5680075" y="3213100"/>
            <a:ext cx="2767013"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ここに「＊」印や「〇」印等が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Tree>
    <p:extLst>
      <p:ext uri="{BB962C8B-B14F-4D97-AF65-F5344CB8AC3E}">
        <p14:creationId xmlns:p14="http://schemas.microsoft.com/office/powerpoint/2010/main" val="320394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pic>
        <p:nvPicPr>
          <p:cNvPr id="34" name="図 3">
            <a:extLst>
              <a:ext uri="{FF2B5EF4-FFF2-40B4-BE49-F238E27FC236}">
                <a16:creationId xmlns:a16="http://schemas.microsoft.com/office/drawing/2014/main" id="{2654F5FD-133D-491C-BB8C-D7A1A57B027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2130" y="1552575"/>
            <a:ext cx="3314700" cy="4713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 name="縦書きテキスト プレースホルダー 2">
            <a:extLst>
              <a:ext uri="{FF2B5EF4-FFF2-40B4-BE49-F238E27FC236}">
                <a16:creationId xmlns:a16="http://schemas.microsoft.com/office/drawing/2014/main" id="{B40DFE0E-F69A-43D8-840B-7384849D8852}"/>
              </a:ext>
            </a:extLst>
          </p:cNvPr>
          <p:cNvSpPr txBox="1">
            <a:spLocks noChangeArrowheads="1"/>
          </p:cNvSpPr>
          <p:nvPr/>
        </p:nvSpPr>
        <p:spPr bwMode="auto">
          <a:xfrm>
            <a:off x="250825" y="549275"/>
            <a:ext cx="88661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② 生徒本人及び保護者の住民票</a:t>
            </a: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以下の点に注意してください！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a16="http://schemas.microsoft.com/office/drawing/2014/main" id="{FC7BF924-02C3-44D2-B4D0-E5DF41BF6ABD}"/>
              </a:ext>
            </a:extLst>
          </p:cNvPr>
          <p:cNvSpPr/>
          <p:nvPr/>
        </p:nvSpPr>
        <p:spPr>
          <a:xfrm>
            <a:off x="3852292" y="6007100"/>
            <a:ext cx="649288" cy="18573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C97B6FD2-F3EA-444A-94E1-8A0445B1FAB4}"/>
              </a:ext>
            </a:extLst>
          </p:cNvPr>
          <p:cNvSpPr/>
          <p:nvPr/>
        </p:nvSpPr>
        <p:spPr>
          <a:xfrm>
            <a:off x="6765355" y="5875338"/>
            <a:ext cx="371475" cy="152400"/>
          </a:xfrm>
          <a:prstGeom prst="roundRect">
            <a:avLst>
              <a:gd name="adj" fmla="val 2718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9" name="四角形: 角を丸くする 38">
            <a:extLst>
              <a:ext uri="{FF2B5EF4-FFF2-40B4-BE49-F238E27FC236}">
                <a16:creationId xmlns:a16="http://schemas.microsoft.com/office/drawing/2014/main" id="{DB5A1C8E-8AA7-452B-AE2B-750227657AA3}"/>
              </a:ext>
            </a:extLst>
          </p:cNvPr>
          <p:cNvSpPr/>
          <p:nvPr/>
        </p:nvSpPr>
        <p:spPr>
          <a:xfrm>
            <a:off x="5288980" y="2414588"/>
            <a:ext cx="809625" cy="103187"/>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0" name="四角形: 角を丸くする 39">
            <a:extLst>
              <a:ext uri="{FF2B5EF4-FFF2-40B4-BE49-F238E27FC236}">
                <a16:creationId xmlns:a16="http://schemas.microsoft.com/office/drawing/2014/main" id="{68DB87C3-948F-4AF1-BEF4-E9AD81CE83BE}"/>
              </a:ext>
            </a:extLst>
          </p:cNvPr>
          <p:cNvSpPr/>
          <p:nvPr/>
        </p:nvSpPr>
        <p:spPr>
          <a:xfrm>
            <a:off x="4034855" y="3656013"/>
            <a:ext cx="3060700" cy="266700"/>
          </a:xfrm>
          <a:prstGeom prst="roundRect">
            <a:avLst>
              <a:gd name="adj" fmla="val 651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1" name="四角形: 角を丸くする 40">
            <a:extLst>
              <a:ext uri="{FF2B5EF4-FFF2-40B4-BE49-F238E27FC236}">
                <a16:creationId xmlns:a16="http://schemas.microsoft.com/office/drawing/2014/main" id="{50630CC9-916A-4B28-A4B1-9A35129D3CB6}"/>
              </a:ext>
            </a:extLst>
          </p:cNvPr>
          <p:cNvSpPr/>
          <p:nvPr/>
        </p:nvSpPr>
        <p:spPr>
          <a:xfrm>
            <a:off x="3887217" y="1984375"/>
            <a:ext cx="1008063" cy="168275"/>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D6B1694B-2FBC-4530-BC6B-877D5CC70613}"/>
              </a:ext>
            </a:extLst>
          </p:cNvPr>
          <p:cNvSpPr/>
          <p:nvPr/>
        </p:nvSpPr>
        <p:spPr>
          <a:xfrm>
            <a:off x="4615880" y="2509838"/>
            <a:ext cx="681037" cy="8255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3" name="四角形: 角を丸くする 42">
            <a:extLst>
              <a:ext uri="{FF2B5EF4-FFF2-40B4-BE49-F238E27FC236}">
                <a16:creationId xmlns:a16="http://schemas.microsoft.com/office/drawing/2014/main" id="{6B2344C6-D2D2-4643-BAB5-88C0D19AA0AA}"/>
              </a:ext>
            </a:extLst>
          </p:cNvPr>
          <p:cNvSpPr/>
          <p:nvPr/>
        </p:nvSpPr>
        <p:spPr>
          <a:xfrm>
            <a:off x="4606355" y="3482975"/>
            <a:ext cx="698500"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cxnSp>
        <p:nvCxnSpPr>
          <p:cNvPr id="44" name="直線矢印コネクタ 43">
            <a:extLst>
              <a:ext uri="{FF2B5EF4-FFF2-40B4-BE49-F238E27FC236}">
                <a16:creationId xmlns:a16="http://schemas.microsoft.com/office/drawing/2014/main" id="{913B3564-606A-418B-BBA2-0568F879324C}"/>
              </a:ext>
            </a:extLst>
          </p:cNvPr>
          <p:cNvCxnSpPr>
            <a:cxnSpLocks/>
            <a:stCxn id="59" idx="1"/>
            <a:endCxn id="39" idx="3"/>
          </p:cNvCxnSpPr>
          <p:nvPr/>
        </p:nvCxnSpPr>
        <p:spPr>
          <a:xfrm flipH="1">
            <a:off x="6098605" y="2190751"/>
            <a:ext cx="536575" cy="27543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784760B-F434-4497-AA4D-A75ACFE24FED}"/>
              </a:ext>
            </a:extLst>
          </p:cNvPr>
          <p:cNvCxnSpPr>
            <a:cxnSpLocks/>
            <a:stCxn id="59" idx="1"/>
            <a:endCxn id="57" idx="0"/>
          </p:cNvCxnSpPr>
          <p:nvPr/>
        </p:nvCxnSpPr>
        <p:spPr>
          <a:xfrm flipH="1">
            <a:off x="5701730" y="2190751"/>
            <a:ext cx="933450" cy="120808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BA3867DF-9DBB-4575-90D5-2F68F58A666C}"/>
              </a:ext>
            </a:extLst>
          </p:cNvPr>
          <p:cNvCxnSpPr>
            <a:cxnSpLocks/>
            <a:stCxn id="59" idx="1"/>
            <a:endCxn id="58" idx="0"/>
          </p:cNvCxnSpPr>
          <p:nvPr/>
        </p:nvCxnSpPr>
        <p:spPr>
          <a:xfrm flipH="1">
            <a:off x="5693793" y="2190751"/>
            <a:ext cx="941387" cy="214947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8D995516-2F3E-49ED-8029-5C1C252C5C95}"/>
              </a:ext>
            </a:extLst>
          </p:cNvPr>
          <p:cNvCxnSpPr>
            <a:cxnSpLocks/>
            <a:stCxn id="66" idx="3"/>
            <a:endCxn id="41" idx="1"/>
          </p:cNvCxnSpPr>
          <p:nvPr/>
        </p:nvCxnSpPr>
        <p:spPr>
          <a:xfrm flipV="1">
            <a:off x="3419872" y="2068513"/>
            <a:ext cx="467345" cy="50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7EDABF8-B2D7-46CD-88C6-11B42A4252DB}"/>
              </a:ext>
            </a:extLst>
          </p:cNvPr>
          <p:cNvCxnSpPr>
            <a:cxnSpLocks/>
            <a:stCxn id="66" idx="3"/>
            <a:endCxn id="42" idx="1"/>
          </p:cNvCxnSpPr>
          <p:nvPr/>
        </p:nvCxnSpPr>
        <p:spPr>
          <a:xfrm>
            <a:off x="3419872" y="2119313"/>
            <a:ext cx="1196008" cy="431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5B82C92C-536F-42D7-BE33-D818EF9596FF}"/>
              </a:ext>
            </a:extLst>
          </p:cNvPr>
          <p:cNvCxnSpPr>
            <a:cxnSpLocks/>
            <a:stCxn id="66" idx="3"/>
            <a:endCxn id="43" idx="0"/>
          </p:cNvCxnSpPr>
          <p:nvPr/>
        </p:nvCxnSpPr>
        <p:spPr>
          <a:xfrm>
            <a:off x="3419872" y="2119313"/>
            <a:ext cx="1535733" cy="136366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52D80ECF-6885-4079-AD86-87ACC3482C7E}"/>
              </a:ext>
            </a:extLst>
          </p:cNvPr>
          <p:cNvCxnSpPr>
            <a:cxnSpLocks/>
            <a:stCxn id="66" idx="3"/>
            <a:endCxn id="56" idx="0"/>
          </p:cNvCxnSpPr>
          <p:nvPr/>
        </p:nvCxnSpPr>
        <p:spPr>
          <a:xfrm>
            <a:off x="3419872" y="2119313"/>
            <a:ext cx="1532620" cy="230530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55">
            <a:extLst>
              <a:ext uri="{FF2B5EF4-FFF2-40B4-BE49-F238E27FC236}">
                <a16:creationId xmlns:a16="http://schemas.microsoft.com/office/drawing/2014/main" id="{B5D4DE66-C40A-4AA6-9D0C-EB009E003CB6}"/>
              </a:ext>
            </a:extLst>
          </p:cNvPr>
          <p:cNvSpPr/>
          <p:nvPr/>
        </p:nvSpPr>
        <p:spPr>
          <a:xfrm>
            <a:off x="4608067" y="4424615"/>
            <a:ext cx="688850" cy="99761"/>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7" name="四角形: 角を丸くする 56">
            <a:extLst>
              <a:ext uri="{FF2B5EF4-FFF2-40B4-BE49-F238E27FC236}">
                <a16:creationId xmlns:a16="http://schemas.microsoft.com/office/drawing/2014/main" id="{9078EEC2-76F8-4ABE-85CB-85D027BFA82D}"/>
              </a:ext>
            </a:extLst>
          </p:cNvPr>
          <p:cNvSpPr/>
          <p:nvPr/>
        </p:nvSpPr>
        <p:spPr>
          <a:xfrm>
            <a:off x="5296917" y="3398838"/>
            <a:ext cx="809625" cy="10160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8" name="四角形: 角を丸くする 57">
            <a:extLst>
              <a:ext uri="{FF2B5EF4-FFF2-40B4-BE49-F238E27FC236}">
                <a16:creationId xmlns:a16="http://schemas.microsoft.com/office/drawing/2014/main" id="{7C8DE78C-317A-45B1-B69E-43711664ED03}"/>
              </a:ext>
            </a:extLst>
          </p:cNvPr>
          <p:cNvSpPr/>
          <p:nvPr/>
        </p:nvSpPr>
        <p:spPr>
          <a:xfrm>
            <a:off x="5288980" y="4340225"/>
            <a:ext cx="809625"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9" name="四角形: 角を丸くする 58">
            <a:extLst>
              <a:ext uri="{FF2B5EF4-FFF2-40B4-BE49-F238E27FC236}">
                <a16:creationId xmlns:a16="http://schemas.microsoft.com/office/drawing/2014/main" id="{AB411F68-40EB-46CB-859B-375A74A9A511}"/>
              </a:ext>
            </a:extLst>
          </p:cNvPr>
          <p:cNvSpPr/>
          <p:nvPr/>
        </p:nvSpPr>
        <p:spPr>
          <a:xfrm>
            <a:off x="6635180" y="1754188"/>
            <a:ext cx="2113284" cy="873125"/>
          </a:xfrm>
          <a:prstGeom prst="roundRect">
            <a:avLst>
              <a:gd name="adj" fmla="val 535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個人番号（マイナンバー）</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が表示されているものは、</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受付できません。</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0" name="四角形: 角を丸くする 59">
            <a:extLst>
              <a:ext uri="{FF2B5EF4-FFF2-40B4-BE49-F238E27FC236}">
                <a16:creationId xmlns:a16="http://schemas.microsoft.com/office/drawing/2014/main" id="{FC137D39-3D37-46EC-99E3-8E60D22787CC}"/>
              </a:ext>
            </a:extLst>
          </p:cNvPr>
          <p:cNvSpPr/>
          <p:nvPr/>
        </p:nvSpPr>
        <p:spPr>
          <a:xfrm>
            <a:off x="395536" y="2927350"/>
            <a:ext cx="3236094" cy="2151063"/>
          </a:xfrm>
          <a:prstGeom prst="roundRect">
            <a:avLst>
              <a:gd name="adj" fmla="val 3522"/>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保護者が</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外国籍の方</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「在留資格」</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の表示が必要です。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但し、</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「在留カード」又は「特別永住者証</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明書（カード）」のコピーが添付されてい</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る場合は、非表示でも結構です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なお、</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申込資格がある在留資格は以下のみ</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となります。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　　　　　 ・日本人の配偶者等</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・永住者の配偶者等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定住者（</a:t>
            </a:r>
            <a:r>
              <a:rPr lang="en-US" altLang="ja-JP" sz="12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40513BB2-1A40-41F9-ADC5-64906E3498DB}"/>
              </a:ext>
            </a:extLst>
          </p:cNvPr>
          <p:cNvSpPr/>
          <p:nvPr/>
        </p:nvSpPr>
        <p:spPr>
          <a:xfrm>
            <a:off x="459805" y="5316538"/>
            <a:ext cx="3030537" cy="896937"/>
          </a:xfrm>
          <a:prstGeom prst="roundRect">
            <a:avLst>
              <a:gd name="adj" fmla="val 0"/>
            </a:avLst>
          </a:prstGeom>
          <a:solidFill>
            <a:schemeClr val="bg1"/>
          </a:solidFill>
          <a:ln w="28575"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将来日本に永住する意思確認のための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の提出が必要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所定の様式がありますので、当会までご連絡</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ください。</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2" name="直線矢印コネクタ 61">
            <a:extLst>
              <a:ext uri="{FF2B5EF4-FFF2-40B4-BE49-F238E27FC236}">
                <a16:creationId xmlns:a16="http://schemas.microsoft.com/office/drawing/2014/main" id="{CE953BEE-D765-4E3B-9FD9-A309D000635E}"/>
              </a:ext>
            </a:extLst>
          </p:cNvPr>
          <p:cNvCxnSpPr>
            <a:cxnSpLocks/>
            <a:stCxn id="63" idx="2"/>
            <a:endCxn id="38" idx="0"/>
          </p:cNvCxnSpPr>
          <p:nvPr/>
        </p:nvCxnSpPr>
        <p:spPr>
          <a:xfrm flipH="1">
            <a:off x="6951093" y="4738688"/>
            <a:ext cx="803435" cy="113665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四角形: 角を丸くする 62">
            <a:extLst>
              <a:ext uri="{FF2B5EF4-FFF2-40B4-BE49-F238E27FC236}">
                <a16:creationId xmlns:a16="http://schemas.microsoft.com/office/drawing/2014/main" id="{75ED9F70-2BCE-4DC9-BC2C-AAA2C586E9C4}"/>
              </a:ext>
            </a:extLst>
          </p:cNvPr>
          <p:cNvSpPr/>
          <p:nvPr/>
        </p:nvSpPr>
        <p:spPr>
          <a:xfrm>
            <a:off x="6760592" y="3573463"/>
            <a:ext cx="1987872" cy="1165225"/>
          </a:xfrm>
          <a:prstGeom prst="roundRect">
            <a:avLst>
              <a:gd name="adj" fmla="val 7798"/>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複数枚綴り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の住民票は、</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全ての提出が必要です。</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解かれて一部のみが提出</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されている場合は、受付</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できません。</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4" name="直線矢印コネクタ 63">
            <a:extLst>
              <a:ext uri="{FF2B5EF4-FFF2-40B4-BE49-F238E27FC236}">
                <a16:creationId xmlns:a16="http://schemas.microsoft.com/office/drawing/2014/main" id="{45305F1B-30D6-452B-8B49-D24708AD9604}"/>
              </a:ext>
            </a:extLst>
          </p:cNvPr>
          <p:cNvCxnSpPr>
            <a:cxnSpLocks/>
            <a:endCxn id="37" idx="0"/>
          </p:cNvCxnSpPr>
          <p:nvPr/>
        </p:nvCxnSpPr>
        <p:spPr>
          <a:xfrm flipH="1">
            <a:off x="4176936" y="5445224"/>
            <a:ext cx="434181" cy="56187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四角形: 角を丸くする 64">
            <a:extLst>
              <a:ext uri="{FF2B5EF4-FFF2-40B4-BE49-F238E27FC236}">
                <a16:creationId xmlns:a16="http://schemas.microsoft.com/office/drawing/2014/main" id="{2B858390-87B5-4C61-9735-3C7986D4ECC5}"/>
              </a:ext>
            </a:extLst>
          </p:cNvPr>
          <p:cNvSpPr/>
          <p:nvPr/>
        </p:nvSpPr>
        <p:spPr>
          <a:xfrm>
            <a:off x="4107880" y="4941888"/>
            <a:ext cx="2768600" cy="612000"/>
          </a:xfrm>
          <a:prstGeom prst="roundRect">
            <a:avLst>
              <a:gd name="adj" fmla="val 9264"/>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当会に提出する日から</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３ヶ月以内</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発行された</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原本が</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四角形: 角を丸くする 65">
            <a:extLst>
              <a:ext uri="{FF2B5EF4-FFF2-40B4-BE49-F238E27FC236}">
                <a16:creationId xmlns:a16="http://schemas.microsoft.com/office/drawing/2014/main" id="{A7C200A6-82C0-46AD-973C-82F52AB0F1D0}"/>
              </a:ext>
            </a:extLst>
          </p:cNvPr>
          <p:cNvSpPr/>
          <p:nvPr/>
        </p:nvSpPr>
        <p:spPr>
          <a:xfrm>
            <a:off x="592907" y="1673225"/>
            <a:ext cx="2826965" cy="89217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「ひとり親家庭」</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の証明書類を兼ね</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ている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続柄表示がある世帯</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全員の住民票が必要</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です。</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7" name="大かっこ 66">
            <a:extLst>
              <a:ext uri="{FF2B5EF4-FFF2-40B4-BE49-F238E27FC236}">
                <a16:creationId xmlns:a16="http://schemas.microsoft.com/office/drawing/2014/main" id="{4E173EB4-4CD0-43E7-9AC6-E05D4C930BBD}"/>
              </a:ext>
            </a:extLst>
          </p:cNvPr>
          <p:cNvSpPr/>
          <p:nvPr/>
        </p:nvSpPr>
        <p:spPr>
          <a:xfrm>
            <a:off x="539552" y="4545176"/>
            <a:ext cx="2952000" cy="432000"/>
          </a:xfrm>
          <a:prstGeom prst="bracketPair">
            <a:avLst>
              <a:gd name="adj" fmla="val 86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cxnSp>
        <p:nvCxnSpPr>
          <p:cNvPr id="68" name="直線矢印コネクタ 67">
            <a:extLst>
              <a:ext uri="{FF2B5EF4-FFF2-40B4-BE49-F238E27FC236}">
                <a16:creationId xmlns:a16="http://schemas.microsoft.com/office/drawing/2014/main" id="{21508F20-3918-4E50-9A23-6B2896CD87D6}"/>
              </a:ext>
            </a:extLst>
          </p:cNvPr>
          <p:cNvCxnSpPr>
            <a:cxnSpLocks/>
          </p:cNvCxnSpPr>
          <p:nvPr/>
        </p:nvCxnSpPr>
        <p:spPr>
          <a:xfrm>
            <a:off x="2412430" y="4941888"/>
            <a:ext cx="0" cy="396875"/>
          </a:xfrm>
          <a:prstGeom prst="straightConnector1">
            <a:avLst/>
          </a:prstGeom>
          <a:ln w="666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67FBCDDA-769E-419C-923F-009EAE294B55}"/>
              </a:ext>
            </a:extLst>
          </p:cNvPr>
          <p:cNvCxnSpPr>
            <a:cxnSpLocks/>
            <a:stCxn id="60" idx="3"/>
            <a:endCxn id="40" idx="1"/>
          </p:cNvCxnSpPr>
          <p:nvPr/>
        </p:nvCxnSpPr>
        <p:spPr>
          <a:xfrm flipV="1">
            <a:off x="3631630" y="3789363"/>
            <a:ext cx="403225" cy="21351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A6B86F6-ED27-4E21-913E-DFB377BEFF46}"/>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882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大阪府育英会について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98BC51F1-345D-4726-B3E7-B42053D0DC4F}"/>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2" name="縦書きテキスト プレースホルダー 2">
            <a:extLst>
              <a:ext uri="{FF2B5EF4-FFF2-40B4-BE49-F238E27FC236}">
                <a16:creationId xmlns:a16="http://schemas.microsoft.com/office/drawing/2014/main" id="{027DD894-18A6-443C-9DFC-1BFD935C2D37}"/>
              </a:ext>
            </a:extLst>
          </p:cNvPr>
          <p:cNvSpPr txBox="1">
            <a:spLocks noChangeArrowheads="1"/>
          </p:cNvSpPr>
          <p:nvPr/>
        </p:nvSpPr>
        <p:spPr bwMode="auto">
          <a:xfrm>
            <a:off x="250825" y="1125538"/>
            <a:ext cx="8642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大阪府内に住所を有する者の保護する学生・生徒で、向学心に富みながら経済的</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理由により修学困難な者に、奨学金の貸付その他奨学上必要と認める事業等を行う</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ことにより、教育の機会均等に寄与するとともに、次代の社会を担う有用な人材の</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育成に資することを目的とし、この目的を達成するために奨学金の貸付・給付を行</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っています。</a:t>
            </a:r>
            <a:endParaRPr lang="en-US" altLang="ja-JP" sz="1700" dirty="0">
              <a:latin typeface="HG丸ｺﾞｼｯｸM-PRO" panose="020F0600000000000000" pitchFamily="50" charset="-128"/>
              <a:ea typeface="HG丸ｺﾞｼｯｸM-PRO" panose="020F0600000000000000" pitchFamily="50" charset="-128"/>
            </a:endParaRPr>
          </a:p>
        </p:txBody>
      </p:sp>
      <p:grpSp>
        <p:nvGrpSpPr>
          <p:cNvPr id="14" name="グループ化 52">
            <a:extLst>
              <a:ext uri="{FF2B5EF4-FFF2-40B4-BE49-F238E27FC236}">
                <a16:creationId xmlns:a16="http://schemas.microsoft.com/office/drawing/2014/main" id="{68E9D163-D8EB-43E3-BD50-3A6C36CEA631}"/>
              </a:ext>
            </a:extLst>
          </p:cNvPr>
          <p:cNvGrpSpPr>
            <a:grpSpLocks/>
          </p:cNvGrpSpPr>
          <p:nvPr/>
        </p:nvGrpSpPr>
        <p:grpSpPr bwMode="auto">
          <a:xfrm>
            <a:off x="467519" y="3078633"/>
            <a:ext cx="8208962" cy="3014663"/>
            <a:chOff x="395536" y="2996952"/>
            <a:chExt cx="8208910" cy="3014757"/>
          </a:xfrm>
        </p:grpSpPr>
        <p:sp>
          <p:nvSpPr>
            <p:cNvPr id="16" name="四角形: 角を丸くする 15">
              <a:extLst>
                <a:ext uri="{FF2B5EF4-FFF2-40B4-BE49-F238E27FC236}">
                  <a16:creationId xmlns:a16="http://schemas.microsoft.com/office/drawing/2014/main" id="{2B6E2FD4-AC90-4A49-BD47-286E51A2FE38}"/>
                </a:ext>
              </a:extLst>
            </p:cNvPr>
            <p:cNvSpPr/>
            <p:nvPr/>
          </p:nvSpPr>
          <p:spPr>
            <a:xfrm>
              <a:off x="3232549" y="2996952"/>
              <a:ext cx="1800200" cy="432051"/>
            </a:xfrm>
            <a:prstGeom prst="roundRect">
              <a:avLst/>
            </a:prstGeom>
            <a:solidFill>
              <a:srgbClr val="F68426">
                <a:alpha val="60000"/>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奨 学 金 事 業</a:t>
              </a:r>
            </a:p>
          </p:txBody>
        </p:sp>
        <p:sp>
          <p:nvSpPr>
            <p:cNvPr id="19" name="四角形: 角を丸くする 18">
              <a:extLst>
                <a:ext uri="{FF2B5EF4-FFF2-40B4-BE49-F238E27FC236}">
                  <a16:creationId xmlns:a16="http://schemas.microsoft.com/office/drawing/2014/main" id="{85B3C233-E640-45D5-AFA1-A951D4B5BC61}"/>
                </a:ext>
              </a:extLst>
            </p:cNvPr>
            <p:cNvSpPr/>
            <p:nvPr/>
          </p:nvSpPr>
          <p:spPr>
            <a:xfrm>
              <a:off x="1187623" y="4095077"/>
              <a:ext cx="1618958" cy="432051"/>
            </a:xfrm>
            <a:prstGeom prst="roundRect">
              <a:avLst/>
            </a:prstGeom>
            <a:solidFill>
              <a:srgbClr val="558ED5">
                <a:alpha val="67843"/>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20" name="四角形: 角を丸くする 19">
              <a:extLst>
                <a:ext uri="{FF2B5EF4-FFF2-40B4-BE49-F238E27FC236}">
                  <a16:creationId xmlns:a16="http://schemas.microsoft.com/office/drawing/2014/main" id="{4FCE370D-9B17-4E7A-A55C-1D8DA2418441}"/>
                </a:ext>
              </a:extLst>
            </p:cNvPr>
            <p:cNvSpPr/>
            <p:nvPr/>
          </p:nvSpPr>
          <p:spPr>
            <a:xfrm>
              <a:off x="5569527" y="4095076"/>
              <a:ext cx="1618958" cy="432051"/>
            </a:xfrm>
            <a:prstGeom prst="roundRect">
              <a:avLst/>
            </a:prstGeom>
            <a:solidFill>
              <a:srgbClr val="00D661">
                <a:alpha val="63922"/>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給　　付</a:t>
              </a:r>
            </a:p>
          </p:txBody>
        </p:sp>
        <p:sp>
          <p:nvSpPr>
            <p:cNvPr id="22" name="四角形: 角を丸くする 21">
              <a:extLst>
                <a:ext uri="{FF2B5EF4-FFF2-40B4-BE49-F238E27FC236}">
                  <a16:creationId xmlns:a16="http://schemas.microsoft.com/office/drawing/2014/main" id="{31E3EBBA-3AFF-48B1-8704-36F273D34ABA}"/>
                </a:ext>
              </a:extLst>
            </p:cNvPr>
            <p:cNvSpPr/>
            <p:nvPr/>
          </p:nvSpPr>
          <p:spPr>
            <a:xfrm>
              <a:off x="395536"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入学時増額</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23" name="四角形: 角を丸くする 22">
              <a:extLst>
                <a:ext uri="{FF2B5EF4-FFF2-40B4-BE49-F238E27FC236}">
                  <a16:creationId xmlns:a16="http://schemas.microsoft.com/office/drawing/2014/main" id="{4432AF58-7520-412E-BBED-F0C7122A7DCF}"/>
                </a:ext>
              </a:extLst>
            </p:cNvPr>
            <p:cNvSpPr/>
            <p:nvPr/>
          </p:nvSpPr>
          <p:spPr>
            <a:xfrm>
              <a:off x="2253073"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24" name="四角形: 角を丸くする 23">
              <a:extLst>
                <a:ext uri="{FF2B5EF4-FFF2-40B4-BE49-F238E27FC236}">
                  <a16:creationId xmlns:a16="http://schemas.microsoft.com/office/drawing/2014/main" id="{05F8C097-9167-4EB8-A1FA-6B916739C104}"/>
                </a:ext>
              </a:extLst>
            </p:cNvPr>
            <p:cNvSpPr/>
            <p:nvPr/>
          </p:nvSpPr>
          <p:spPr>
            <a:xfrm>
              <a:off x="4132649" y="5283210"/>
              <a:ext cx="1309357"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Ｕ Ｓ Ｊ</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25" name="四角形: 角を丸くする 24">
              <a:extLst>
                <a:ext uri="{FF2B5EF4-FFF2-40B4-BE49-F238E27FC236}">
                  <a16:creationId xmlns:a16="http://schemas.microsoft.com/office/drawing/2014/main" id="{54DA16DE-919A-48B8-85C9-53277244FC85}"/>
                </a:ext>
              </a:extLst>
            </p:cNvPr>
            <p:cNvSpPr/>
            <p:nvPr/>
          </p:nvSpPr>
          <p:spPr>
            <a:xfrm>
              <a:off x="5734786" y="5291625"/>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夢みらい</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26" name="四角形: 角を丸くする 25">
              <a:extLst>
                <a:ext uri="{FF2B5EF4-FFF2-40B4-BE49-F238E27FC236}">
                  <a16:creationId xmlns:a16="http://schemas.microsoft.com/office/drawing/2014/main" id="{205A03AC-8E3D-4D7F-8992-61A7876707D3}"/>
                </a:ext>
              </a:extLst>
            </p:cNvPr>
            <p:cNvSpPr/>
            <p:nvPr/>
          </p:nvSpPr>
          <p:spPr>
            <a:xfrm>
              <a:off x="7316006" y="5283210"/>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特別奨励金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7" name="コネクタ: カギ線 26">
              <a:extLst>
                <a:ext uri="{FF2B5EF4-FFF2-40B4-BE49-F238E27FC236}">
                  <a16:creationId xmlns:a16="http://schemas.microsoft.com/office/drawing/2014/main" id="{7D3655C3-D9C6-49AA-B16F-BA37FE40D462}"/>
                </a:ext>
              </a:extLst>
            </p:cNvPr>
            <p:cNvCxnSpPr>
              <a:cxnSpLocks/>
            </p:cNvCxnSpPr>
            <p:nvPr/>
          </p:nvCxnSpPr>
          <p:spPr>
            <a:xfrm rot="5400000" flipH="1" flipV="1">
              <a:off x="2731515" y="2694564"/>
              <a:ext cx="666771" cy="2135174"/>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3379A4F3-65E9-408C-A233-6C70F09ECC03}"/>
                </a:ext>
              </a:extLst>
            </p:cNvPr>
            <p:cNvCxnSpPr>
              <a:cxnSpLocks/>
            </p:cNvCxnSpPr>
            <p:nvPr/>
          </p:nvCxnSpPr>
          <p:spPr>
            <a:xfrm rot="16200000" flipV="1">
              <a:off x="4922251" y="2639002"/>
              <a:ext cx="666771" cy="2246298"/>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0BF9753A-85CA-4E0B-829E-B1CCDA9BD07A}"/>
                </a:ext>
              </a:extLst>
            </p:cNvPr>
            <p:cNvCxnSpPr>
              <a:cxnSpLocks/>
            </p:cNvCxnSpPr>
            <p:nvPr/>
          </p:nvCxnSpPr>
          <p:spPr>
            <a:xfrm rot="5400000" flipH="1" flipV="1">
              <a:off x="1142436" y="4428146"/>
              <a:ext cx="755674" cy="954081"/>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コネクタ: カギ線 29">
              <a:extLst>
                <a:ext uri="{FF2B5EF4-FFF2-40B4-BE49-F238E27FC236}">
                  <a16:creationId xmlns:a16="http://schemas.microsoft.com/office/drawing/2014/main" id="{4E8EEDD6-8CFA-4A12-BBF0-B915581B95ED}"/>
                </a:ext>
              </a:extLst>
            </p:cNvPr>
            <p:cNvCxnSpPr>
              <a:cxnSpLocks/>
            </p:cNvCxnSpPr>
            <p:nvPr/>
          </p:nvCxnSpPr>
          <p:spPr>
            <a:xfrm rot="16200000" flipV="1">
              <a:off x="2071117" y="4453545"/>
              <a:ext cx="755674" cy="903282"/>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2BFC7283-E176-41F3-A57E-D5038C8D22C5}"/>
                </a:ext>
              </a:extLst>
            </p:cNvPr>
            <p:cNvCxnSpPr>
              <a:cxnSpLocks/>
            </p:cNvCxnSpPr>
            <p:nvPr/>
          </p:nvCxnSpPr>
          <p:spPr>
            <a:xfrm rot="5400000" flipH="1" flipV="1">
              <a:off x="5205616" y="4109854"/>
              <a:ext cx="755674" cy="1590665"/>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FBB8310D-BB2D-46F0-AD82-48826C80689F}"/>
                </a:ext>
              </a:extLst>
            </p:cNvPr>
            <p:cNvCxnSpPr>
              <a:cxnSpLocks/>
            </p:cNvCxnSpPr>
            <p:nvPr/>
          </p:nvCxnSpPr>
          <p:spPr>
            <a:xfrm rot="16200000" flipV="1">
              <a:off x="6791518" y="4114617"/>
              <a:ext cx="755674" cy="1581140"/>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BF4D32C-08F9-44D2-A99C-B650EDE802CB}"/>
                </a:ext>
              </a:extLst>
            </p:cNvPr>
            <p:cNvCxnSpPr>
              <a:cxnSpLocks/>
            </p:cNvCxnSpPr>
            <p:nvPr/>
          </p:nvCxnSpPr>
          <p:spPr>
            <a:xfrm>
              <a:off x="6378785" y="4905186"/>
              <a:ext cx="0" cy="3857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四角形: 角を丸くする 33">
            <a:extLst>
              <a:ext uri="{FF2B5EF4-FFF2-40B4-BE49-F238E27FC236}">
                <a16:creationId xmlns:a16="http://schemas.microsoft.com/office/drawing/2014/main" id="{78C8F2FE-1E7E-4164-9BE9-08DD81101883}"/>
              </a:ext>
            </a:extLst>
          </p:cNvPr>
          <p:cNvSpPr/>
          <p:nvPr/>
        </p:nvSpPr>
        <p:spPr>
          <a:xfrm>
            <a:off x="395288" y="1062806"/>
            <a:ext cx="8353425" cy="1862138"/>
          </a:xfrm>
          <a:prstGeom prst="roundRect">
            <a:avLst>
              <a:gd name="adj" fmla="val 33"/>
            </a:avLst>
          </a:prstGeom>
          <a:no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5" name="四角形: 角を丸くする 34">
            <a:extLst>
              <a:ext uri="{FF2B5EF4-FFF2-40B4-BE49-F238E27FC236}">
                <a16:creationId xmlns:a16="http://schemas.microsoft.com/office/drawing/2014/main" id="{9B16C80C-C0DF-4CDC-90B1-584523DFA60E}"/>
              </a:ext>
            </a:extLst>
          </p:cNvPr>
          <p:cNvSpPr/>
          <p:nvPr/>
        </p:nvSpPr>
        <p:spPr>
          <a:xfrm>
            <a:off x="327025" y="765175"/>
            <a:ext cx="1620838"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事 業 目 的</a:t>
            </a:r>
          </a:p>
        </p:txBody>
      </p:sp>
    </p:spTree>
    <p:extLst>
      <p:ext uri="{BB962C8B-B14F-4D97-AF65-F5344CB8AC3E}">
        <p14:creationId xmlns:p14="http://schemas.microsoft.com/office/powerpoint/2010/main" val="100626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7" name="縦書きテキスト プレースホルダー 2">
            <a:extLst>
              <a:ext uri="{FF2B5EF4-FFF2-40B4-BE49-F238E27FC236}">
                <a16:creationId xmlns:a16="http://schemas.microsoft.com/office/drawing/2014/main" id="{56A58B9C-3EB1-4D45-8D2E-4206E88304F0}"/>
              </a:ext>
            </a:extLst>
          </p:cNvPr>
          <p:cNvSpPr txBox="1">
            <a:spLocks noChangeArrowheads="1"/>
          </p:cNvSpPr>
          <p:nvPr/>
        </p:nvSpPr>
        <p:spPr bwMode="auto">
          <a:xfrm>
            <a:off x="250825" y="549275"/>
            <a:ext cx="88661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③ 生徒本人の通帳のコピー</a:t>
            </a:r>
            <a:endParaRPr lang="en-US" altLang="ja-JP" sz="1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生徒本人名義の通帳のコピーをのり付けしてください！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8" name="四角形吹き出し 21">
            <a:extLst>
              <a:ext uri="{FF2B5EF4-FFF2-40B4-BE49-F238E27FC236}">
                <a16:creationId xmlns:a16="http://schemas.microsoft.com/office/drawing/2014/main" id="{68C792E4-2DE5-4B7E-8741-5C6FDE6093FC}"/>
              </a:ext>
            </a:extLst>
          </p:cNvPr>
          <p:cNvSpPr/>
          <p:nvPr/>
        </p:nvSpPr>
        <p:spPr>
          <a:xfrm>
            <a:off x="5846763" y="2329765"/>
            <a:ext cx="2249487" cy="286981"/>
          </a:xfrm>
          <a:prstGeom prst="wedgeRectCallout">
            <a:avLst>
              <a:gd name="adj1" fmla="val 50818"/>
              <a:gd name="adj2" fmla="val 22487"/>
            </a:avLst>
          </a:prstGeom>
          <a:ln w="6350" cmpd="sng">
            <a:noFill/>
            <a:prstDash val="sysDot"/>
          </a:ln>
        </p:spPr>
        <p:style>
          <a:lnRef idx="2">
            <a:schemeClr val="accent6"/>
          </a:lnRef>
          <a:fillRef idx="1">
            <a:schemeClr val="lt1"/>
          </a:fillRef>
          <a:effectRef idx="0">
            <a:schemeClr val="accent6"/>
          </a:effectRef>
          <a:fontRef idx="minor">
            <a:schemeClr val="dk1"/>
          </a:fontRef>
        </p:style>
        <p:txBody>
          <a:bodyPr t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＜このページをコピー＞</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49" name="縦書きテキスト プレースホルダー 2">
            <a:extLst>
              <a:ext uri="{FF2B5EF4-FFF2-40B4-BE49-F238E27FC236}">
                <a16:creationId xmlns:a16="http://schemas.microsoft.com/office/drawing/2014/main" id="{AC37E46E-DC8D-4A39-8C92-747F32B7C53C}"/>
              </a:ext>
            </a:extLst>
          </p:cNvPr>
          <p:cNvSpPr txBox="1">
            <a:spLocks noChangeArrowheads="1"/>
          </p:cNvSpPr>
          <p:nvPr/>
        </p:nvSpPr>
        <p:spPr bwMode="auto">
          <a:xfrm>
            <a:off x="2501203" y="4725143"/>
            <a:ext cx="3148808" cy="5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solidFill>
                  <a:srgbClr val="C00000"/>
                </a:solidFill>
                <a:latin typeface="HG丸ｺﾞｼｯｸM-PRO" panose="020F0600000000000000" pitchFamily="50" charset="-128"/>
                <a:ea typeface="HG丸ｺﾞｼｯｸM-PRO" panose="020F0600000000000000" pitchFamily="50" charset="-128"/>
              </a:rPr>
              <a:t>  ⚠下記銀行以外は不可です！</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50" name="縦書きテキスト プレースホルダー 2">
            <a:extLst>
              <a:ext uri="{FF2B5EF4-FFF2-40B4-BE49-F238E27FC236}">
                <a16:creationId xmlns:a16="http://schemas.microsoft.com/office/drawing/2014/main" id="{E8E9D307-4D04-4828-8560-8764F8110C95}"/>
              </a:ext>
            </a:extLst>
          </p:cNvPr>
          <p:cNvSpPr txBox="1">
            <a:spLocks/>
          </p:cNvSpPr>
          <p:nvPr/>
        </p:nvSpPr>
        <p:spPr>
          <a:xfrm>
            <a:off x="899592" y="3324274"/>
            <a:ext cx="4905896" cy="1112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または　　があれば送金機能があります。</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a:t>
            </a:r>
            <a:r>
              <a:rPr lang="ja-JP" altLang="en-US" sz="1250" b="1" u="sng" dirty="0">
                <a:latin typeface="HG丸ｺﾞｼｯｸM-PRO" panose="020F0600000000000000" pitchFamily="50" charset="-128"/>
                <a:ea typeface="HG丸ｺﾞｼｯｸM-PRO" panose="020F0600000000000000" pitchFamily="50" charset="-128"/>
              </a:rPr>
              <a:t>振替口座開設に「○」印</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上限額に</a:t>
            </a:r>
            <a:r>
              <a:rPr lang="ja-JP" altLang="en-US" sz="1250" b="1" u="sng" dirty="0">
                <a:latin typeface="HG丸ｺﾞｼｯｸM-PRO" panose="020F0600000000000000" pitchFamily="50" charset="-128"/>
                <a:ea typeface="HG丸ｺﾞｼｯｸM-PRO" panose="020F0600000000000000" pitchFamily="50" charset="-128"/>
              </a:rPr>
              <a:t>金額の印字</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50" b="1" u="sng" dirty="0">
                <a:solidFill>
                  <a:srgbClr val="FF0000"/>
                </a:solidFill>
                <a:latin typeface="HG丸ｺﾞｼｯｸM-PRO" panose="020F0600000000000000" pitchFamily="50" charset="-128"/>
                <a:ea typeface="HG丸ｺﾞｼｯｸM-PRO" panose="020F0600000000000000" pitchFamily="50" charset="-128"/>
              </a:rPr>
              <a:t>どちらもない場合は、ゆうちょ銀行に問い合わせが必要です！　　</a:t>
            </a:r>
            <a:endParaRPr lang="en-US" altLang="ja-JP" sz="125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左大かっこ 50">
            <a:extLst>
              <a:ext uri="{FF2B5EF4-FFF2-40B4-BE49-F238E27FC236}">
                <a16:creationId xmlns:a16="http://schemas.microsoft.com/office/drawing/2014/main" id="{43E8DE63-110C-4E29-8E12-7EED020443D0}"/>
              </a:ext>
            </a:extLst>
          </p:cNvPr>
          <p:cNvSpPr/>
          <p:nvPr/>
        </p:nvSpPr>
        <p:spPr>
          <a:xfrm>
            <a:off x="1363861" y="3620994"/>
            <a:ext cx="46037" cy="522287"/>
          </a:xfrm>
          <a:prstGeom prst="leftBracket">
            <a:avLst>
              <a:gd name="adj" fmla="val 71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70" name="正方形/長方形 69">
            <a:extLst>
              <a:ext uri="{FF2B5EF4-FFF2-40B4-BE49-F238E27FC236}">
                <a16:creationId xmlns:a16="http://schemas.microsoft.com/office/drawing/2014/main" id="{0FFCBF93-10B2-4130-817A-EFC48FBEE46B}"/>
              </a:ext>
            </a:extLst>
          </p:cNvPr>
          <p:cNvSpPr/>
          <p:nvPr/>
        </p:nvSpPr>
        <p:spPr>
          <a:xfrm>
            <a:off x="3856856" y="5261273"/>
            <a:ext cx="1219200" cy="1068387"/>
          </a:xfrm>
          <a:prstGeom prst="rect">
            <a:avLst/>
          </a:prstGeom>
          <a:no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・口座名義人</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・支店名</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1" name="四角形: 角を丸くする 70">
            <a:extLst>
              <a:ext uri="{FF2B5EF4-FFF2-40B4-BE49-F238E27FC236}">
                <a16:creationId xmlns:a16="http://schemas.microsoft.com/office/drawing/2014/main" id="{92B4DACC-36A7-4B56-80B3-337CF96FCEFC}"/>
              </a:ext>
            </a:extLst>
          </p:cNvPr>
          <p:cNvSpPr/>
          <p:nvPr/>
        </p:nvSpPr>
        <p:spPr>
          <a:xfrm>
            <a:off x="827088" y="1457085"/>
            <a:ext cx="7489825" cy="87956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通帳がないタイプの口座の場合</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キャッシュカードのコピー」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やインターネットバンキング ログイン後に各銀行が用意している「</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通帳表紙イメージ</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口座番号連絡書</a:t>
            </a:r>
            <a:r>
              <a:rPr lang="ja-JP" altLang="en-US" sz="1400" dirty="0">
                <a:solidFill>
                  <a:schemeClr val="tx1"/>
                </a:solidFill>
                <a:latin typeface="HG丸ｺﾞｼｯｸM-PRO" panose="020F0600000000000000" pitchFamily="50" charset="-128"/>
                <a:ea typeface="HG丸ｺﾞｼｯｸM-PRO" panose="020F0600000000000000" pitchFamily="50" charset="-128"/>
              </a:rPr>
              <a:t>」などをプリントアウトしたものを提出してください。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2" name="縦書きテキスト プレースホルダー 2">
            <a:extLst>
              <a:ext uri="{FF2B5EF4-FFF2-40B4-BE49-F238E27FC236}">
                <a16:creationId xmlns:a16="http://schemas.microsoft.com/office/drawing/2014/main" id="{7EC6FCF4-720D-4BEE-9CC1-29E97C4E2E5F}"/>
              </a:ext>
            </a:extLst>
          </p:cNvPr>
          <p:cNvSpPr txBox="1">
            <a:spLocks/>
          </p:cNvSpPr>
          <p:nvPr/>
        </p:nvSpPr>
        <p:spPr>
          <a:xfrm>
            <a:off x="774700" y="5229523"/>
            <a:ext cx="1625600" cy="1171575"/>
          </a:xfrm>
          <a:prstGeom prst="rect">
            <a:avLst/>
          </a:prstGeom>
          <a:solidFill>
            <a:srgbClr val="EDF6F9"/>
          </a:solidFill>
          <a:ln w="19050">
            <a:solidFill>
              <a:schemeClr val="tx2">
                <a:lumMod val="60000"/>
                <a:lumOff val="40000"/>
              </a:schemeClr>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・三菱ＵＦＪ銀行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・三井住友銀行　　</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・りそな銀行</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・関西みらい銀行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・池田泉州銀行</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73" name="正方形/長方形 72">
            <a:extLst>
              <a:ext uri="{FF2B5EF4-FFF2-40B4-BE49-F238E27FC236}">
                <a16:creationId xmlns:a16="http://schemas.microsoft.com/office/drawing/2014/main" id="{DCD9BE9D-4BBE-4CA3-A714-A54B6BFFD9F9}"/>
              </a:ext>
            </a:extLst>
          </p:cNvPr>
          <p:cNvSpPr/>
          <p:nvPr/>
        </p:nvSpPr>
        <p:spPr>
          <a:xfrm>
            <a:off x="5076056" y="5597823"/>
            <a:ext cx="3816424" cy="576262"/>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が記載されているページ（通帳表紙の次のページ）のコピーを提出してください。</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4" name="四角形: 角を丸くする 73">
            <a:extLst>
              <a:ext uri="{FF2B5EF4-FFF2-40B4-BE49-F238E27FC236}">
                <a16:creationId xmlns:a16="http://schemas.microsoft.com/office/drawing/2014/main" id="{E59F268E-33E5-4B21-A62B-3AE617AB3E3C}"/>
              </a:ext>
            </a:extLst>
          </p:cNvPr>
          <p:cNvSpPr/>
          <p:nvPr/>
        </p:nvSpPr>
        <p:spPr>
          <a:xfrm>
            <a:off x="2312194" y="5531095"/>
            <a:ext cx="1162050" cy="550856"/>
          </a:xfrm>
          <a:prstGeom prst="roundRect">
            <a:avLst>
              <a:gd name="adj" fmla="val 9227"/>
            </a:avLst>
          </a:prstGeom>
          <a:solidFill>
            <a:srgbClr val="EDF6F9"/>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通</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預</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金</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（総合口座）　　</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145748A6-59CF-4CA0-BEBF-137595504A2F}"/>
              </a:ext>
            </a:extLst>
          </p:cNvPr>
          <p:cNvSpPr/>
          <p:nvPr/>
        </p:nvSpPr>
        <p:spPr>
          <a:xfrm>
            <a:off x="3463156" y="5600998"/>
            <a:ext cx="392113" cy="420687"/>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6" name="図 5">
            <a:extLst>
              <a:ext uri="{FF2B5EF4-FFF2-40B4-BE49-F238E27FC236}">
                <a16:creationId xmlns:a16="http://schemas.microsoft.com/office/drawing/2014/main" id="{008FF164-39F1-4446-A746-D771CA428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518321"/>
            <a:ext cx="25638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矢印: 下 76">
            <a:extLst>
              <a:ext uri="{FF2B5EF4-FFF2-40B4-BE49-F238E27FC236}">
                <a16:creationId xmlns:a16="http://schemas.microsoft.com/office/drawing/2014/main" id="{3D25562A-FBB8-4E2D-9E2F-7C9BC67303B9}"/>
              </a:ext>
            </a:extLst>
          </p:cNvPr>
          <p:cNvSpPr/>
          <p:nvPr/>
        </p:nvSpPr>
        <p:spPr>
          <a:xfrm>
            <a:off x="6673130" y="4518619"/>
            <a:ext cx="171450" cy="423565"/>
          </a:xfrm>
          <a:prstGeom prst="downArrow">
            <a:avLst>
              <a:gd name="adj1" fmla="val 40211"/>
              <a:gd name="adj2" fmla="val 5000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78" name="縦書きテキスト プレースホルダー 2">
            <a:extLst>
              <a:ext uri="{FF2B5EF4-FFF2-40B4-BE49-F238E27FC236}">
                <a16:creationId xmlns:a16="http://schemas.microsoft.com/office/drawing/2014/main" id="{21ACD12B-9E4F-4A85-BA24-D7595E2E9F16}"/>
              </a:ext>
            </a:extLst>
          </p:cNvPr>
          <p:cNvSpPr txBox="1">
            <a:spLocks/>
          </p:cNvSpPr>
          <p:nvPr/>
        </p:nvSpPr>
        <p:spPr>
          <a:xfrm>
            <a:off x="5724128" y="4490005"/>
            <a:ext cx="1656184" cy="235139"/>
          </a:xfrm>
          <a:prstGeom prst="rect">
            <a:avLst/>
          </a:prstGeom>
          <a:solidFill>
            <a:schemeClr val="bg1"/>
          </a:solidFill>
          <a:ln w="6350">
            <a:solidFill>
              <a:schemeClr val="tx1"/>
            </a:solidFill>
            <a:prstDash val="solid"/>
          </a:ln>
        </p:spPr>
        <p:txBody>
          <a:bodyPr lIns="36000" tIns="36000" bIns="36000"/>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預金種目</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は、普通預金</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79" name="楕円 78">
            <a:extLst>
              <a:ext uri="{FF2B5EF4-FFF2-40B4-BE49-F238E27FC236}">
                <a16:creationId xmlns:a16="http://schemas.microsoft.com/office/drawing/2014/main" id="{226D37F7-8FFC-4E55-84F5-C89E31F1543B}"/>
              </a:ext>
            </a:extLst>
          </p:cNvPr>
          <p:cNvSpPr/>
          <p:nvPr/>
        </p:nvSpPr>
        <p:spPr>
          <a:xfrm>
            <a:off x="1475780" y="36315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0" name="楕円 79">
            <a:extLst>
              <a:ext uri="{FF2B5EF4-FFF2-40B4-BE49-F238E27FC236}">
                <a16:creationId xmlns:a16="http://schemas.microsoft.com/office/drawing/2014/main" id="{B0B79A87-A3C0-4DD5-B0F5-469864235BBA}"/>
              </a:ext>
            </a:extLst>
          </p:cNvPr>
          <p:cNvSpPr/>
          <p:nvPr/>
        </p:nvSpPr>
        <p:spPr>
          <a:xfrm>
            <a:off x="1475780" y="38982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四角形: 角を丸くする 80">
            <a:extLst>
              <a:ext uri="{FF2B5EF4-FFF2-40B4-BE49-F238E27FC236}">
                <a16:creationId xmlns:a16="http://schemas.microsoft.com/office/drawing/2014/main" id="{EFD78E4F-941A-44E8-87B1-193C63F39F5D}"/>
              </a:ext>
            </a:extLst>
          </p:cNvPr>
          <p:cNvSpPr/>
          <p:nvPr/>
        </p:nvSpPr>
        <p:spPr>
          <a:xfrm>
            <a:off x="578376" y="2492226"/>
            <a:ext cx="3090999" cy="356593"/>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ゆうちょ銀行（通常貯金）の場合　　</a:t>
            </a:r>
            <a:endParaRPr kumimoji="1" lang="ja-JP" altLang="en-US" sz="1400" b="1" dirty="0">
              <a:solidFill>
                <a:schemeClr val="tx1"/>
              </a:solidFill>
            </a:endParaRPr>
          </a:p>
        </p:txBody>
      </p:sp>
      <p:sp>
        <p:nvSpPr>
          <p:cNvPr id="82" name="四角形吹き出し 21">
            <a:extLst>
              <a:ext uri="{FF2B5EF4-FFF2-40B4-BE49-F238E27FC236}">
                <a16:creationId xmlns:a16="http://schemas.microsoft.com/office/drawing/2014/main" id="{7C623528-143B-4F60-B5EF-E91365C98519}"/>
              </a:ext>
            </a:extLst>
          </p:cNvPr>
          <p:cNvSpPr/>
          <p:nvPr/>
        </p:nvSpPr>
        <p:spPr>
          <a:xfrm>
            <a:off x="872753" y="2937620"/>
            <a:ext cx="3267199" cy="347364"/>
          </a:xfrm>
          <a:prstGeom prst="wedgeRectCallout">
            <a:avLst>
              <a:gd name="adj1" fmla="val -42673"/>
              <a:gd name="adj2" fmla="val 25345"/>
            </a:avLst>
          </a:prstGeom>
          <a:ln w="19050" cmpd="sng">
            <a:solidFill>
              <a:srgbClr val="FF0000"/>
            </a:solidFill>
          </a:ln>
        </p:spPr>
        <p:style>
          <a:lnRef idx="2">
            <a:schemeClr val="accent6"/>
          </a:lnRef>
          <a:fillRef idx="1">
            <a:schemeClr val="lt1"/>
          </a:fillRef>
          <a:effectRef idx="0">
            <a:schemeClr val="accent6"/>
          </a:effectRef>
          <a:fontRef idx="minor">
            <a:schemeClr val="dk1"/>
          </a:fontRef>
        </p:style>
        <p:txBody>
          <a:bodyPr t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altLang="ja-JP" sz="135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35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u="sng" dirty="0">
                <a:solidFill>
                  <a:srgbClr val="FF0000"/>
                </a:solidFill>
                <a:latin typeface="HG丸ｺﾞｼｯｸM-PRO" panose="020F0600000000000000" pitchFamily="50" charset="-128"/>
                <a:ea typeface="HG丸ｺﾞｼｯｸM-PRO" panose="020F0600000000000000" pitchFamily="50" charset="-128"/>
              </a:rPr>
              <a:t>送金機能がないと振込できません！</a:t>
            </a:r>
          </a:p>
        </p:txBody>
      </p:sp>
      <p:sp>
        <p:nvSpPr>
          <p:cNvPr id="83" name="四角形: 角を丸くする 82">
            <a:extLst>
              <a:ext uri="{FF2B5EF4-FFF2-40B4-BE49-F238E27FC236}">
                <a16:creationId xmlns:a16="http://schemas.microsoft.com/office/drawing/2014/main" id="{78773EBC-AF80-44F2-9E3F-219E03E83336}"/>
              </a:ext>
            </a:extLst>
          </p:cNvPr>
          <p:cNvSpPr/>
          <p:nvPr/>
        </p:nvSpPr>
        <p:spPr>
          <a:xfrm>
            <a:off x="578377" y="4813944"/>
            <a:ext cx="1977400" cy="356400"/>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その他の銀行の場合　　</a:t>
            </a:r>
            <a:endParaRPr kumimoji="1" lang="ja-JP" altLang="en-US" sz="1400" b="1" dirty="0">
              <a:solidFill>
                <a:schemeClr val="tx1"/>
              </a:solidFill>
            </a:endParaRPr>
          </a:p>
        </p:txBody>
      </p:sp>
      <p:sp>
        <p:nvSpPr>
          <p:cNvPr id="84" name="楕円 83">
            <a:extLst>
              <a:ext uri="{FF2B5EF4-FFF2-40B4-BE49-F238E27FC236}">
                <a16:creationId xmlns:a16="http://schemas.microsoft.com/office/drawing/2014/main" id="{F74D142C-91F2-4BFB-A847-3D81904AF947}"/>
              </a:ext>
            </a:extLst>
          </p:cNvPr>
          <p:cNvSpPr/>
          <p:nvPr/>
        </p:nvSpPr>
        <p:spPr>
          <a:xfrm>
            <a:off x="1043608" y="3340813"/>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5" name="楕円 84">
            <a:extLst>
              <a:ext uri="{FF2B5EF4-FFF2-40B4-BE49-F238E27FC236}">
                <a16:creationId xmlns:a16="http://schemas.microsoft.com/office/drawing/2014/main" id="{16A160E4-E210-4FB3-B635-80C08C6B5E48}"/>
              </a:ext>
            </a:extLst>
          </p:cNvPr>
          <p:cNvSpPr/>
          <p:nvPr/>
        </p:nvSpPr>
        <p:spPr>
          <a:xfrm>
            <a:off x="1835473" y="334389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86" name="グループ化 85">
            <a:extLst>
              <a:ext uri="{FF2B5EF4-FFF2-40B4-BE49-F238E27FC236}">
                <a16:creationId xmlns:a16="http://schemas.microsoft.com/office/drawing/2014/main" id="{39D57AF9-745D-4D43-B3F8-A2692BCCD2FA}"/>
              </a:ext>
            </a:extLst>
          </p:cNvPr>
          <p:cNvGrpSpPr/>
          <p:nvPr/>
        </p:nvGrpSpPr>
        <p:grpSpPr>
          <a:xfrm>
            <a:off x="4765567" y="3630990"/>
            <a:ext cx="890639" cy="359250"/>
            <a:chOff x="4765567" y="3630990"/>
            <a:chExt cx="890639" cy="359250"/>
          </a:xfrm>
          <a:solidFill>
            <a:schemeClr val="accent1">
              <a:lumMod val="75000"/>
            </a:schemeClr>
          </a:solidFill>
        </p:grpSpPr>
        <p:sp>
          <p:nvSpPr>
            <p:cNvPr id="87" name="矢印: 山形 86">
              <a:extLst>
                <a:ext uri="{FF2B5EF4-FFF2-40B4-BE49-F238E27FC236}">
                  <a16:creationId xmlns:a16="http://schemas.microsoft.com/office/drawing/2014/main" id="{7FEFCABF-7912-48D0-842C-58DB9B4EBC53}"/>
                </a:ext>
              </a:extLst>
            </p:cNvPr>
            <p:cNvSpPr/>
            <p:nvPr/>
          </p:nvSpPr>
          <p:spPr>
            <a:xfrm>
              <a:off x="4765567"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8" name="矢印: 山形 87">
              <a:extLst>
                <a:ext uri="{FF2B5EF4-FFF2-40B4-BE49-F238E27FC236}">
                  <a16:creationId xmlns:a16="http://schemas.microsoft.com/office/drawing/2014/main" id="{9631A384-6724-4061-9AAD-51FF6F071FFF}"/>
                </a:ext>
              </a:extLst>
            </p:cNvPr>
            <p:cNvSpPr/>
            <p:nvPr/>
          </p:nvSpPr>
          <p:spPr>
            <a:xfrm>
              <a:off x="5015783"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9" name="矢印: 山形 88">
              <a:extLst>
                <a:ext uri="{FF2B5EF4-FFF2-40B4-BE49-F238E27FC236}">
                  <a16:creationId xmlns:a16="http://schemas.microsoft.com/office/drawing/2014/main" id="{98A1A81A-9E27-4EA9-980F-AA6C807F02B8}"/>
                </a:ext>
              </a:extLst>
            </p:cNvPr>
            <p:cNvSpPr/>
            <p:nvPr/>
          </p:nvSpPr>
          <p:spPr>
            <a:xfrm>
              <a:off x="5264069" y="3630990"/>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3" name="正方形/長方形 32">
            <a:extLst>
              <a:ext uri="{FF2B5EF4-FFF2-40B4-BE49-F238E27FC236}">
                <a16:creationId xmlns:a16="http://schemas.microsoft.com/office/drawing/2014/main" id="{E6D40EFC-AB63-4206-8F85-79D1E005693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588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3" name="縦書きテキスト プレースホルダー 2">
            <a:extLst>
              <a:ext uri="{FF2B5EF4-FFF2-40B4-BE49-F238E27FC236}">
                <a16:creationId xmlns:a16="http://schemas.microsoft.com/office/drawing/2014/main" id="{7F5E540B-B378-45BC-BD7E-3D8A9A0278B1}"/>
              </a:ext>
            </a:extLst>
          </p:cNvPr>
          <p:cNvSpPr txBox="1">
            <a:spLocks noChangeArrowheads="1"/>
          </p:cNvSpPr>
          <p:nvPr/>
        </p:nvSpPr>
        <p:spPr bwMode="auto">
          <a:xfrm>
            <a:off x="261253" y="549275"/>
            <a:ext cx="8748464"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④ その他の書類</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ひとり親家庭確認用の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医療証</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のコピーや特別な事情がある場合の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事情書</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関係書類</a:t>
            </a:r>
            <a:r>
              <a:rPr lang="en-US" altLang="ja-JP" sz="1500" dirty="0">
                <a:latin typeface="HG丸ｺﾞｼｯｸM-PRO" panose="020F0600000000000000" pitchFamily="50" charset="-128"/>
                <a:ea typeface="HG丸ｺﾞｼｯｸM-PRO" panose="020F0600000000000000" pitchFamily="50" charset="-128"/>
              </a:rPr>
              <a:t>』  </a:t>
            </a:r>
          </a:p>
          <a:p>
            <a:pPr eaLnBrk="1" hangingPunct="1">
              <a:buFont typeface="Arial" panose="020B0604020202020204" pitchFamily="34" charset="0"/>
              <a:buNone/>
            </a:pP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など、忘れずにのり付けしてください。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なお、</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Ｑ＆Ａ一覧</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によくある質問や特別な事情がある場合の必要書類の例を記載しておりま</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すので、参考にしてください。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ご不明な点があれば、育英会までご連絡ください。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35" name="図 34">
            <a:extLst>
              <a:ext uri="{FF2B5EF4-FFF2-40B4-BE49-F238E27FC236}">
                <a16:creationId xmlns:a16="http://schemas.microsoft.com/office/drawing/2014/main" id="{7F7FCCBC-14AD-425C-BDD4-4262A741C94C}"/>
              </a:ext>
            </a:extLst>
          </p:cNvPr>
          <p:cNvPicPr>
            <a:picLocks noChangeAspect="1"/>
          </p:cNvPicPr>
          <p:nvPr/>
        </p:nvPicPr>
        <p:blipFill>
          <a:blip r:embed="rId2" cstate="print"/>
          <a:stretch>
            <a:fillRect/>
          </a:stretch>
        </p:blipFill>
        <p:spPr>
          <a:xfrm>
            <a:off x="4558357" y="3709988"/>
            <a:ext cx="3902075" cy="2760662"/>
          </a:xfrm>
          <a:prstGeom prst="rect">
            <a:avLst/>
          </a:prstGeom>
          <a:ln w="6350">
            <a:solidFill>
              <a:schemeClr val="tx1"/>
            </a:solidFill>
          </a:ln>
          <a:effectLst>
            <a:outerShdw blurRad="50800" dist="38100" algn="l" rotWithShape="0">
              <a:prstClr val="black">
                <a:alpha val="40000"/>
              </a:prstClr>
            </a:outerShdw>
          </a:effectLst>
        </p:spPr>
      </p:pic>
      <p:sp>
        <p:nvSpPr>
          <p:cNvPr id="36" name="縦書きテキスト プレースホルダー 2">
            <a:extLst>
              <a:ext uri="{FF2B5EF4-FFF2-40B4-BE49-F238E27FC236}">
                <a16:creationId xmlns:a16="http://schemas.microsoft.com/office/drawing/2014/main" id="{ACCD6266-15B0-489D-8B73-C2A9FEE11A2C}"/>
              </a:ext>
            </a:extLst>
          </p:cNvPr>
          <p:cNvSpPr txBox="1">
            <a:spLocks noChangeArrowheads="1"/>
          </p:cNvSpPr>
          <p:nvPr/>
        </p:nvSpPr>
        <p:spPr bwMode="auto">
          <a:xfrm>
            <a:off x="611832" y="3367286"/>
            <a:ext cx="27447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・ひとり親家庭医療証</a:t>
            </a:r>
            <a:endParaRPr lang="en-US" altLang="zh-TW" sz="1800" b="1" dirty="0">
              <a:latin typeface="游ゴシック" panose="020B0400000000000000" pitchFamily="50" charset="-128"/>
              <a:ea typeface="游ゴシック" panose="020B0400000000000000" pitchFamily="50" charset="-128"/>
            </a:endParaRPr>
          </a:p>
        </p:txBody>
      </p:sp>
      <p:sp>
        <p:nvSpPr>
          <p:cNvPr id="37" name="縦書きテキスト プレースホルダー 2">
            <a:extLst>
              <a:ext uri="{FF2B5EF4-FFF2-40B4-BE49-F238E27FC236}">
                <a16:creationId xmlns:a16="http://schemas.microsoft.com/office/drawing/2014/main" id="{E90067DF-CD49-4D19-8674-D6DEB100139C}"/>
              </a:ext>
            </a:extLst>
          </p:cNvPr>
          <p:cNvSpPr txBox="1">
            <a:spLocks noChangeArrowheads="1"/>
          </p:cNvSpPr>
          <p:nvPr/>
        </p:nvSpPr>
        <p:spPr bwMode="auto">
          <a:xfrm>
            <a:off x="4420245" y="3367286"/>
            <a:ext cx="27447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・Ｑ＆Ａ一覧</a:t>
            </a:r>
            <a:endParaRPr lang="en-US" altLang="zh-TW" sz="18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50A867D5-D849-4FE9-8588-0A98DE9422B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2AD35316-BDF2-5C8D-3E6C-66B2C63F1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66" y="3771806"/>
            <a:ext cx="3169765" cy="237600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802867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四角形: 角を丸くする 12">
            <a:extLst>
              <a:ext uri="{FF2B5EF4-FFF2-40B4-BE49-F238E27FC236}">
                <a16:creationId xmlns:a16="http://schemas.microsoft.com/office/drawing/2014/main" id="{0D37439C-A800-492D-B3BA-C8914FEDCF49}"/>
              </a:ext>
            </a:extLst>
          </p:cNvPr>
          <p:cNvSpPr/>
          <p:nvPr/>
        </p:nvSpPr>
        <p:spPr>
          <a:xfrm>
            <a:off x="604683" y="828676"/>
            <a:ext cx="7934635" cy="509588"/>
          </a:xfrm>
          <a:prstGeom prst="roundRect">
            <a:avLst>
              <a:gd name="adj" fmla="val 37152"/>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１２月上旬に学校を通じて</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予約奨学生貸付予定者決定通知書</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を交付します。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7278DDD8-BD52-4626-88D8-C3FDDD78F222}"/>
              </a:ext>
            </a:extLst>
          </p:cNvPr>
          <p:cNvSpPr txBox="1">
            <a:spLocks noChangeArrowheads="1"/>
          </p:cNvSpPr>
          <p:nvPr/>
        </p:nvSpPr>
        <p:spPr bwMode="auto">
          <a:xfrm>
            <a:off x="2267744" y="1580852"/>
            <a:ext cx="4464496"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・予約奨学生貸付予定者決定通知書</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4DE0552E-1262-4217-AA83-CC4EFE09B453}"/>
              </a:ext>
            </a:extLst>
          </p:cNvPr>
          <p:cNvSpPr/>
          <p:nvPr/>
        </p:nvSpPr>
        <p:spPr>
          <a:xfrm>
            <a:off x="280988" y="5943749"/>
            <a:ext cx="8582024" cy="5095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昨年度の予約奨学生募集時のものです。書式等を変更する場合があります。</a:t>
            </a:r>
          </a:p>
        </p:txBody>
      </p:sp>
      <p:sp>
        <p:nvSpPr>
          <p:cNvPr id="12" name="正方形/長方形 11">
            <a:extLst>
              <a:ext uri="{FF2B5EF4-FFF2-40B4-BE49-F238E27FC236}">
                <a16:creationId xmlns:a16="http://schemas.microsoft.com/office/drawing/2014/main" id="{74ABC656-794C-494D-B9F3-95E4A63A321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5C811D8B-8082-7B23-A195-77B6803C0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821" y="1965748"/>
            <a:ext cx="2813071" cy="397800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25213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４</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借入手続き書類の送付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B0FD7240-5BBB-45D1-83F8-7F0C2F1365AA}"/>
              </a:ext>
            </a:extLst>
          </p:cNvPr>
          <p:cNvSpPr/>
          <p:nvPr/>
        </p:nvSpPr>
        <p:spPr>
          <a:xfrm>
            <a:off x="611980" y="836613"/>
            <a:ext cx="7930357" cy="1206500"/>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１月下旬に学校を通じて「借入手続き書類」を交付します。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「借入手続き書類」は、</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貸付予定者の借入手続きについて</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の案内文書とともに</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封筒に入れてお渡しします。</a:t>
            </a:r>
          </a:p>
        </p:txBody>
      </p:sp>
      <p:pic>
        <p:nvPicPr>
          <p:cNvPr id="18" name="図 17">
            <a:extLst>
              <a:ext uri="{FF2B5EF4-FFF2-40B4-BE49-F238E27FC236}">
                <a16:creationId xmlns:a16="http://schemas.microsoft.com/office/drawing/2014/main" id="{1FD7A6F3-2C0B-4D03-AC39-377D74D6F1E9}"/>
              </a:ext>
            </a:extLst>
          </p:cNvPr>
          <p:cNvPicPr>
            <a:picLocks noChangeAspect="1"/>
          </p:cNvPicPr>
          <p:nvPr/>
        </p:nvPicPr>
        <p:blipFill>
          <a:blip r:embed="rId2" cstate="print"/>
          <a:stretch>
            <a:fillRect/>
          </a:stretch>
        </p:blipFill>
        <p:spPr>
          <a:xfrm>
            <a:off x="4754563" y="2574379"/>
            <a:ext cx="2798762" cy="2163762"/>
          </a:xfrm>
          <a:prstGeom prst="rect">
            <a:avLst/>
          </a:prstGeom>
          <a:ln w="6350">
            <a:solidFill>
              <a:schemeClr val="tx1"/>
            </a:solidFill>
          </a:ln>
          <a:effectLst>
            <a:outerShdw blurRad="50800" dist="38100" algn="l" rotWithShape="0">
              <a:prstClr val="black">
                <a:alpha val="40000"/>
              </a:prstClr>
            </a:outerShdw>
          </a:effectLst>
        </p:spPr>
      </p:pic>
      <p:sp>
        <p:nvSpPr>
          <p:cNvPr id="20" name="正方形/長方形 19">
            <a:extLst>
              <a:ext uri="{FF2B5EF4-FFF2-40B4-BE49-F238E27FC236}">
                <a16:creationId xmlns:a16="http://schemas.microsoft.com/office/drawing/2014/main" id="{14F474AB-D128-4C1D-B374-249871C601A4}"/>
              </a:ext>
            </a:extLst>
          </p:cNvPr>
          <p:cNvSpPr/>
          <p:nvPr/>
        </p:nvSpPr>
        <p:spPr>
          <a:xfrm>
            <a:off x="2547938" y="6086177"/>
            <a:ext cx="5911850" cy="511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昨年度の予約奨学生募集時のものです。書式等を変更する場合があります。</a:t>
            </a:r>
          </a:p>
        </p:txBody>
      </p:sp>
      <p:sp>
        <p:nvSpPr>
          <p:cNvPr id="25" name="縦書きテキスト プレースホルダー 2">
            <a:extLst>
              <a:ext uri="{FF2B5EF4-FFF2-40B4-BE49-F238E27FC236}">
                <a16:creationId xmlns:a16="http://schemas.microsoft.com/office/drawing/2014/main" id="{261F24D1-9974-48BF-9A58-4EEDC7C0B249}"/>
              </a:ext>
            </a:extLst>
          </p:cNvPr>
          <p:cNvSpPr txBox="1">
            <a:spLocks noChangeArrowheads="1"/>
          </p:cNvSpPr>
          <p:nvPr/>
        </p:nvSpPr>
        <p:spPr bwMode="auto">
          <a:xfrm>
            <a:off x="2560638" y="2247900"/>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・貸付予定者の</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lnSpc>
                <a:spcPts val="1300"/>
              </a:lnSpc>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借入手続きについて</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27" name="縦書きテキスト プレースホルダー 2">
            <a:extLst>
              <a:ext uri="{FF2B5EF4-FFF2-40B4-BE49-F238E27FC236}">
                <a16:creationId xmlns:a16="http://schemas.microsoft.com/office/drawing/2014/main" id="{11B48B54-417E-4666-88A5-3803068BCB3F}"/>
              </a:ext>
            </a:extLst>
          </p:cNvPr>
          <p:cNvSpPr txBox="1">
            <a:spLocks noChangeArrowheads="1"/>
          </p:cNvSpPr>
          <p:nvPr/>
        </p:nvSpPr>
        <p:spPr bwMode="auto">
          <a:xfrm>
            <a:off x="4608513" y="2231479"/>
            <a:ext cx="4500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・入学時増額奨学資金借用証書（借入希望者のみ）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28" name="縦書きテキスト プレースホルダー 2">
            <a:extLst>
              <a:ext uri="{FF2B5EF4-FFF2-40B4-BE49-F238E27FC236}">
                <a16:creationId xmlns:a16="http://schemas.microsoft.com/office/drawing/2014/main" id="{A651CB33-6951-4FDD-B38A-54EC788C2050}"/>
              </a:ext>
            </a:extLst>
          </p:cNvPr>
          <p:cNvSpPr txBox="1">
            <a:spLocks noChangeArrowheads="1"/>
          </p:cNvSpPr>
          <p:nvPr/>
        </p:nvSpPr>
        <p:spPr bwMode="auto">
          <a:xfrm>
            <a:off x="5219700" y="3039516"/>
            <a:ext cx="3606800" cy="252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・奨学資金借用証書（借入希望者のみ）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pic>
        <p:nvPicPr>
          <p:cNvPr id="29" name="グラフィックス 3" descr="矢印: 左回転">
            <a:extLst>
              <a:ext uri="{FF2B5EF4-FFF2-40B4-BE49-F238E27FC236}">
                <a16:creationId xmlns:a16="http://schemas.microsoft.com/office/drawing/2014/main" id="{505C8BC7-AC0A-4E74-933C-33663419312C}"/>
              </a:ext>
            </a:extLst>
          </p:cNvPr>
          <p:cNvPicPr>
            <a:picLocks noChangeAspect="1"/>
          </p:cNvPicPr>
          <p:nvPr/>
        </p:nvPicPr>
        <p:blipFill rotWithShape="1">
          <a:blip r:embed="rId3"/>
          <a:srcRect r="20658"/>
          <a:stretch/>
        </p:blipFill>
        <p:spPr>
          <a:xfrm>
            <a:off x="1411288" y="2292350"/>
            <a:ext cx="754062" cy="785813"/>
          </a:xfrm>
          <a:prstGeom prst="rect">
            <a:avLst/>
          </a:prstGeom>
        </p:spPr>
      </p:pic>
      <p:pic>
        <p:nvPicPr>
          <p:cNvPr id="31" name="図 30">
            <a:extLst>
              <a:ext uri="{FF2B5EF4-FFF2-40B4-BE49-F238E27FC236}">
                <a16:creationId xmlns:a16="http://schemas.microsoft.com/office/drawing/2014/main" id="{85F69C86-55A2-47E5-B31C-1537A17E0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313" y="3309391"/>
            <a:ext cx="2791149" cy="2214930"/>
          </a:xfrm>
          <a:prstGeom prst="rect">
            <a:avLst/>
          </a:prstGeom>
          <a:ln w="6350">
            <a:solidFill>
              <a:schemeClr val="tx1"/>
            </a:solidFill>
          </a:ln>
          <a:effectLst>
            <a:outerShdw blurRad="50800" dist="38100" algn="l" rotWithShape="0">
              <a:prstClr val="black">
                <a:alpha val="40000"/>
              </a:prstClr>
            </a:outerShdw>
          </a:effectLst>
        </p:spPr>
      </p:pic>
      <p:pic>
        <p:nvPicPr>
          <p:cNvPr id="32" name="図 31">
            <a:extLst>
              <a:ext uri="{FF2B5EF4-FFF2-40B4-BE49-F238E27FC236}">
                <a16:creationId xmlns:a16="http://schemas.microsoft.com/office/drawing/2014/main" id="{D8F41370-EE01-4FDF-8242-A3C3581EE6E6}"/>
              </a:ext>
            </a:extLst>
          </p:cNvPr>
          <p:cNvPicPr>
            <a:picLocks noChangeAspect="1"/>
          </p:cNvPicPr>
          <p:nvPr/>
        </p:nvPicPr>
        <p:blipFill>
          <a:blip r:embed="rId5" cstate="print"/>
          <a:stretch>
            <a:fillRect/>
          </a:stretch>
        </p:blipFill>
        <p:spPr>
          <a:xfrm>
            <a:off x="5743575" y="4185691"/>
            <a:ext cx="2798763" cy="1979613"/>
          </a:xfrm>
          <a:prstGeom prst="rect">
            <a:avLst/>
          </a:prstGeom>
          <a:ln w="6350">
            <a:solidFill>
              <a:schemeClr val="tx1"/>
            </a:solidFill>
          </a:ln>
          <a:effectLst>
            <a:outerShdw blurRad="50800" dist="38100" algn="l" rotWithShape="0">
              <a:prstClr val="black">
                <a:alpha val="40000"/>
              </a:prstClr>
            </a:outerShdw>
          </a:effectLst>
        </p:spPr>
      </p:pic>
      <p:sp>
        <p:nvSpPr>
          <p:cNvPr id="33" name="縦書きテキスト プレースホルダー 2">
            <a:extLst>
              <a:ext uri="{FF2B5EF4-FFF2-40B4-BE49-F238E27FC236}">
                <a16:creationId xmlns:a16="http://schemas.microsoft.com/office/drawing/2014/main" id="{3E2BACA5-1B70-4EC6-BBA6-2605DAFB8BE3}"/>
              </a:ext>
            </a:extLst>
          </p:cNvPr>
          <p:cNvSpPr txBox="1">
            <a:spLocks noChangeArrowheads="1"/>
          </p:cNvSpPr>
          <p:nvPr/>
        </p:nvSpPr>
        <p:spPr bwMode="auto">
          <a:xfrm>
            <a:off x="5724525" y="3916125"/>
            <a:ext cx="3392488" cy="2517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・進学届（奨学資金の借入希望者のみ）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8E5E50D7-D724-4A7F-A4E5-C456971F73E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17BE1269-8936-3FC2-7BC3-311B68239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21" y="3038272"/>
            <a:ext cx="2181069" cy="3268800"/>
          </a:xfrm>
          <a:prstGeom prst="rect">
            <a:avLst/>
          </a:prstGeom>
          <a:effectLst>
            <a:outerShdw blurRad="50800" dist="38100" dir="5400000" algn="ctr" rotWithShape="0">
              <a:schemeClr val="tx1">
                <a:alpha val="40000"/>
              </a:schemeClr>
            </a:outerShdw>
          </a:effectLst>
        </p:spPr>
      </p:pic>
      <p:pic>
        <p:nvPicPr>
          <p:cNvPr id="35" name="図 34">
            <a:extLst>
              <a:ext uri="{FF2B5EF4-FFF2-40B4-BE49-F238E27FC236}">
                <a16:creationId xmlns:a16="http://schemas.microsoft.com/office/drawing/2014/main" id="{31DCCAF6-529B-C0C8-85D4-92A1CDF382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783" y="2787788"/>
            <a:ext cx="1746808" cy="2674800"/>
          </a:xfrm>
          <a:prstGeom prst="rect">
            <a:avLst/>
          </a:prstGeom>
          <a:ln>
            <a:solidFill>
              <a:schemeClr val="tx1"/>
            </a:solidFill>
          </a:ln>
          <a:effectLst>
            <a:outerShdw blurRad="50800" dist="38100" dir="5400000" algn="ctr" rotWithShape="0">
              <a:schemeClr val="tx1">
                <a:alpha val="40000"/>
              </a:schemeClr>
            </a:outerShdw>
          </a:effectLst>
        </p:spPr>
      </p:pic>
    </p:spTree>
    <p:extLst>
      <p:ext uri="{BB962C8B-B14F-4D97-AF65-F5344CB8AC3E}">
        <p14:creationId xmlns:p14="http://schemas.microsoft.com/office/powerpoint/2010/main" val="2907504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4" name="四角形: 角を丸くする 33">
            <a:extLst>
              <a:ext uri="{FF2B5EF4-FFF2-40B4-BE49-F238E27FC236}">
                <a16:creationId xmlns:a16="http://schemas.microsoft.com/office/drawing/2014/main" id="{9D198C90-12E1-4184-BDC1-2A416601E516}"/>
              </a:ext>
            </a:extLst>
          </p:cNvPr>
          <p:cNvSpPr/>
          <p:nvPr/>
        </p:nvSpPr>
        <p:spPr>
          <a:xfrm>
            <a:off x="433388" y="836712"/>
            <a:ext cx="3490540" cy="432030"/>
          </a:xfrm>
          <a:prstGeom prst="roundRect">
            <a:avLst>
              <a:gd name="adj" fmla="val 31595"/>
            </a:avLst>
          </a:prstGeom>
          <a:solidFill>
            <a:schemeClr val="bg1"/>
          </a:solidFill>
          <a:ln w="6985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54" name="縦書きテキスト プレースホルダー 2">
            <a:extLst>
              <a:ext uri="{FF2B5EF4-FFF2-40B4-BE49-F238E27FC236}">
                <a16:creationId xmlns:a16="http://schemas.microsoft.com/office/drawing/2014/main" id="{9E7473F6-FB68-410D-8A81-5108F33898D2}"/>
              </a:ext>
            </a:extLst>
          </p:cNvPr>
          <p:cNvSpPr txBox="1">
            <a:spLocks noChangeArrowheads="1"/>
          </p:cNvSpPr>
          <p:nvPr/>
        </p:nvSpPr>
        <p:spPr bwMode="auto">
          <a:xfrm>
            <a:off x="4139952" y="900584"/>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入学校確定後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66" name="角丸四角形 61">
            <a:extLst>
              <a:ext uri="{FF2B5EF4-FFF2-40B4-BE49-F238E27FC236}">
                <a16:creationId xmlns:a16="http://schemas.microsoft.com/office/drawing/2014/main" id="{B7C591FA-2201-4004-AB93-56F49E3BCC21}"/>
              </a:ext>
            </a:extLst>
          </p:cNvPr>
          <p:cNvSpPr/>
          <p:nvPr/>
        </p:nvSpPr>
        <p:spPr>
          <a:xfrm>
            <a:off x="7350724" y="3259350"/>
            <a:ext cx="1253724"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58" name="矢印: 右 57">
            <a:extLst>
              <a:ext uri="{FF2B5EF4-FFF2-40B4-BE49-F238E27FC236}">
                <a16:creationId xmlns:a16="http://schemas.microsoft.com/office/drawing/2014/main" id="{3B63D31F-C8EC-46E6-B6BC-C3778F0E42EE}"/>
              </a:ext>
            </a:extLst>
          </p:cNvPr>
          <p:cNvSpPr/>
          <p:nvPr/>
        </p:nvSpPr>
        <p:spPr>
          <a:xfrm>
            <a:off x="3707904" y="3328634"/>
            <a:ext cx="363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38">
            <a:extLst>
              <a:ext uri="{FF2B5EF4-FFF2-40B4-BE49-F238E27FC236}">
                <a16:creationId xmlns:a16="http://schemas.microsoft.com/office/drawing/2014/main" id="{C51DC0DD-4D4D-441E-A45F-20554A4A4225}"/>
              </a:ext>
            </a:extLst>
          </p:cNvPr>
          <p:cNvSpPr/>
          <p:nvPr/>
        </p:nvSpPr>
        <p:spPr>
          <a:xfrm>
            <a:off x="2066556" y="3161663"/>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61" name="正方形/長方形 60">
            <a:extLst>
              <a:ext uri="{FF2B5EF4-FFF2-40B4-BE49-F238E27FC236}">
                <a16:creationId xmlns:a16="http://schemas.microsoft.com/office/drawing/2014/main" id="{BAC059D7-346E-428E-A3EB-79E7A17E6AC9}"/>
              </a:ext>
            </a:extLst>
          </p:cNvPr>
          <p:cNvSpPr/>
          <p:nvPr/>
        </p:nvSpPr>
        <p:spPr>
          <a:xfrm>
            <a:off x="3707904" y="2987660"/>
            <a:ext cx="3632650" cy="369332"/>
          </a:xfrm>
          <a:prstGeom prst="rect">
            <a:avLst/>
          </a:prstGeom>
          <a:noFill/>
        </p:spPr>
        <p:txBody>
          <a:bodyPr wrap="square" lIns="91440" tIns="45720" rIns="91440" bIns="45720">
            <a:spAutoFit/>
          </a:bodyPr>
          <a:lstStyle/>
          <a:p>
            <a:pPr algn="ctr"/>
            <a:r>
              <a:rPr lang="ja-JP" altLang="en-US" sz="1800" b="1" dirty="0">
                <a:solidFill>
                  <a:srgbClr val="C00000"/>
                </a:solidFill>
                <a:latin typeface="HG丸ｺﾞｼｯｸM-PRO" panose="020F0600000000000000" pitchFamily="50" charset="-128"/>
                <a:ea typeface="HG丸ｺﾞｼｯｸM-PRO" panose="020F0600000000000000" pitchFamily="50" charset="-128"/>
              </a:rPr>
              <a:t>⚠ </a:t>
            </a:r>
            <a:r>
              <a:rPr lang="ja-JP" altLang="en-US" cap="none" spc="30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育英会へ直接郵送 </a:t>
            </a:r>
          </a:p>
        </p:txBody>
      </p:sp>
      <p:sp>
        <p:nvSpPr>
          <p:cNvPr id="3" name="テキスト ボックス 2">
            <a:extLst>
              <a:ext uri="{FF2B5EF4-FFF2-40B4-BE49-F238E27FC236}">
                <a16:creationId xmlns:a16="http://schemas.microsoft.com/office/drawing/2014/main" id="{DE8B1E33-F193-4F0C-9CF5-335E03CDDF32}"/>
              </a:ext>
            </a:extLst>
          </p:cNvPr>
          <p:cNvSpPr txBox="1"/>
          <p:nvPr/>
        </p:nvSpPr>
        <p:spPr>
          <a:xfrm>
            <a:off x="263010" y="1700808"/>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　２月上旬</a:t>
            </a:r>
            <a:endParaRPr kumimoji="1" lang="en-US" altLang="ja-JP" sz="1600" b="1" dirty="0">
              <a:latin typeface="HG丸ｺﾞｼｯｸM-PRO" panose="020F0600000000000000" pitchFamily="50" charset="-128"/>
              <a:ea typeface="HG丸ｺﾞｼｯｸM-PRO" panose="020F0600000000000000" pitchFamily="50" charset="-128"/>
            </a:endParaRPr>
          </a:p>
        </p:txBody>
      </p:sp>
      <p:sp>
        <p:nvSpPr>
          <p:cNvPr id="134" name="テキスト ボックス 133">
            <a:extLst>
              <a:ext uri="{FF2B5EF4-FFF2-40B4-BE49-F238E27FC236}">
                <a16:creationId xmlns:a16="http://schemas.microsoft.com/office/drawing/2014/main" id="{344D38F4-3D1D-4F67-B1B9-29F4AB14E49B}"/>
              </a:ext>
            </a:extLst>
          </p:cNvPr>
          <p:cNvSpPr txBox="1"/>
          <p:nvPr/>
        </p:nvSpPr>
        <p:spPr>
          <a:xfrm>
            <a:off x="3745898" y="4797152"/>
            <a:ext cx="3202366" cy="369332"/>
          </a:xfrm>
          <a:prstGeom prst="rect">
            <a:avLst/>
          </a:prstGeom>
          <a:noFill/>
        </p:spPr>
        <p:txBody>
          <a:bodyPr wrap="squar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受付後、概ね</a:t>
            </a:r>
            <a:r>
              <a:rPr lang="ja-JP" altLang="en-US" b="1" dirty="0">
                <a:latin typeface="HG丸ｺﾞｼｯｸM-PRO" panose="020F0600000000000000" pitchFamily="50" charset="-128"/>
                <a:ea typeface="HG丸ｺﾞｼｯｸM-PRO" panose="020F0600000000000000" pitchFamily="50" charset="-128"/>
              </a:rPr>
              <a:t>１０日以内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37" name="正方形/長方形 136">
            <a:extLst>
              <a:ext uri="{FF2B5EF4-FFF2-40B4-BE49-F238E27FC236}">
                <a16:creationId xmlns:a16="http://schemas.microsoft.com/office/drawing/2014/main" id="{09EC4580-85B4-4356-BDD7-4899A73332B8}"/>
              </a:ext>
            </a:extLst>
          </p:cNvPr>
          <p:cNvSpPr/>
          <p:nvPr/>
        </p:nvSpPr>
        <p:spPr>
          <a:xfrm>
            <a:off x="107504" y="5649621"/>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138" name="矢印: 右 137">
            <a:extLst>
              <a:ext uri="{FF2B5EF4-FFF2-40B4-BE49-F238E27FC236}">
                <a16:creationId xmlns:a16="http://schemas.microsoft.com/office/drawing/2014/main" id="{E6A3624A-78F6-4DEC-A01C-14546F7C2E95}"/>
              </a:ext>
            </a:extLst>
          </p:cNvPr>
          <p:cNvSpPr/>
          <p:nvPr/>
        </p:nvSpPr>
        <p:spPr>
          <a:xfrm rot="5400000">
            <a:off x="5041010" y="3916926"/>
            <a:ext cx="594979" cy="915272"/>
          </a:xfrm>
          <a:prstGeom prst="rightArrow">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7A502BC4-2E0F-4FF3-9A66-1BED8C3FD8BC}"/>
              </a:ext>
            </a:extLst>
          </p:cNvPr>
          <p:cNvGrpSpPr/>
          <p:nvPr/>
        </p:nvGrpSpPr>
        <p:grpSpPr>
          <a:xfrm>
            <a:off x="1759721" y="1700808"/>
            <a:ext cx="4828499" cy="1368152"/>
            <a:chOff x="1759722" y="1700808"/>
            <a:chExt cx="4468462" cy="1368152"/>
          </a:xfrm>
        </p:grpSpPr>
        <p:sp>
          <p:nvSpPr>
            <p:cNvPr id="63" name="正方形/長方形 62">
              <a:extLst>
                <a:ext uri="{FF2B5EF4-FFF2-40B4-BE49-F238E27FC236}">
                  <a16:creationId xmlns:a16="http://schemas.microsoft.com/office/drawing/2014/main" id="{05D501BA-40D4-46A7-9DDE-CDEBE47BAE93}"/>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借入手続き書類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CA83F1CC-3F7B-468D-B4A6-E3F5EB759D00}"/>
                </a:ext>
              </a:extLst>
            </p:cNvPr>
            <p:cNvGrpSpPr/>
            <p:nvPr/>
          </p:nvGrpSpPr>
          <p:grpSpPr>
            <a:xfrm>
              <a:off x="2113686" y="2064856"/>
              <a:ext cx="4114498" cy="1004104"/>
              <a:chOff x="1718743" y="2641406"/>
              <a:chExt cx="4114498" cy="1004104"/>
            </a:xfrm>
          </p:grpSpPr>
          <p:sp>
            <p:nvSpPr>
              <p:cNvPr id="4" name="左大かっこ 3">
                <a:extLst>
                  <a:ext uri="{FF2B5EF4-FFF2-40B4-BE49-F238E27FC236}">
                    <a16:creationId xmlns:a16="http://schemas.microsoft.com/office/drawing/2014/main" id="{6F0D47E7-F536-4879-82ED-2D43B470F79C}"/>
                  </a:ext>
                </a:extLst>
              </p:cNvPr>
              <p:cNvSpPr/>
              <p:nvPr/>
            </p:nvSpPr>
            <p:spPr>
              <a:xfrm>
                <a:off x="1728785"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D0CF216-1841-42B6-A6F3-D59D8287C820}"/>
                  </a:ext>
                </a:extLst>
              </p:cNvPr>
              <p:cNvSpPr/>
              <p:nvPr/>
            </p:nvSpPr>
            <p:spPr>
              <a:xfrm>
                <a:off x="1718743" y="2641406"/>
                <a:ext cx="41144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・入学時増額奨学資金借用証書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・合格を証する書類（合格通知書等のコピー）</a:t>
                </a:r>
              </a:p>
            </p:txBody>
          </p:sp>
        </p:grpSp>
      </p:grpSp>
      <p:cxnSp>
        <p:nvCxnSpPr>
          <p:cNvPr id="7" name="直線コネクタ 6">
            <a:extLst>
              <a:ext uri="{FF2B5EF4-FFF2-40B4-BE49-F238E27FC236}">
                <a16:creationId xmlns:a16="http://schemas.microsoft.com/office/drawing/2014/main" id="{F73A70C9-08A3-4EA5-B71A-A9363CBB9A50}"/>
              </a:ext>
            </a:extLst>
          </p:cNvPr>
          <p:cNvCxnSpPr>
            <a:cxnSpLocks/>
          </p:cNvCxnSpPr>
          <p:nvPr/>
        </p:nvCxnSpPr>
        <p:spPr>
          <a:xfrm>
            <a:off x="1619672" y="1672162"/>
            <a:ext cx="0" cy="4680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E644F1FE-AE2E-45B4-AAF5-01A35E6A9CE4}"/>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41" name="グループ化 40">
            <a:extLst>
              <a:ext uri="{FF2B5EF4-FFF2-40B4-BE49-F238E27FC236}">
                <a16:creationId xmlns:a16="http://schemas.microsoft.com/office/drawing/2014/main" id="{68B134E1-E185-48ED-BF14-D85306ADA8A2}"/>
              </a:ext>
            </a:extLst>
          </p:cNvPr>
          <p:cNvGrpSpPr/>
          <p:nvPr/>
        </p:nvGrpSpPr>
        <p:grpSpPr>
          <a:xfrm>
            <a:off x="1814326" y="5445224"/>
            <a:ext cx="6790122" cy="666964"/>
            <a:chOff x="1814326" y="5579948"/>
            <a:chExt cx="6790122" cy="666964"/>
          </a:xfrm>
        </p:grpSpPr>
        <p:sp>
          <p:nvSpPr>
            <p:cNvPr id="42" name="角丸四角形 38">
              <a:extLst>
                <a:ext uri="{FF2B5EF4-FFF2-40B4-BE49-F238E27FC236}">
                  <a16:creationId xmlns:a16="http://schemas.microsoft.com/office/drawing/2014/main" id="{CFDA8560-6C8F-40F8-A6D3-29658629ADF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C50FBF59-A2A9-499C-A6C4-1F52A555F74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44" name="矢印: 右 43">
              <a:extLst>
                <a:ext uri="{FF2B5EF4-FFF2-40B4-BE49-F238E27FC236}">
                  <a16:creationId xmlns:a16="http://schemas.microsoft.com/office/drawing/2014/main" id="{A538BB8E-0517-40F8-8B86-778776C4D9A9}"/>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61">
              <a:extLst>
                <a:ext uri="{FF2B5EF4-FFF2-40B4-BE49-F238E27FC236}">
                  <a16:creationId xmlns:a16="http://schemas.microsoft.com/office/drawing/2014/main" id="{EBED86E0-2037-497E-9724-0D9FF73AAB26}"/>
                </a:ext>
              </a:extLst>
            </p:cNvPr>
            <p:cNvSpPr/>
            <p:nvPr/>
          </p:nvSpPr>
          <p:spPr>
            <a:xfrm>
              <a:off x="7350724" y="5814912"/>
              <a:ext cx="1253724"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grpSp>
      <p:sp>
        <p:nvSpPr>
          <p:cNvPr id="46" name="正方形/長方形 45">
            <a:extLst>
              <a:ext uri="{FF2B5EF4-FFF2-40B4-BE49-F238E27FC236}">
                <a16:creationId xmlns:a16="http://schemas.microsoft.com/office/drawing/2014/main" id="{7B81BF26-3E20-40FB-BE83-BA2FFE542587}"/>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C2FB3C35-50AD-4C94-B1B3-6DFC84A8B9D1}"/>
              </a:ext>
            </a:extLst>
          </p:cNvPr>
          <p:cNvSpPr txBox="1"/>
          <p:nvPr/>
        </p:nvSpPr>
        <p:spPr>
          <a:xfrm>
            <a:off x="263010" y="2259742"/>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a:t>
            </a:r>
            <a:r>
              <a:rPr kumimoji="1" lang="ja-JP" altLang="en-US" sz="1600" b="1" dirty="0">
                <a:latin typeface="HG丸ｺﾞｼｯｸM-PRO" panose="020F0600000000000000" pitchFamily="50" charset="-128"/>
                <a:ea typeface="HG丸ｺﾞｼｯｸM-PRO" panose="020F0600000000000000" pitchFamily="50" charset="-128"/>
              </a:rPr>
              <a:t>３月下旬</a:t>
            </a:r>
          </a:p>
        </p:txBody>
      </p:sp>
      <p:sp>
        <p:nvSpPr>
          <p:cNvPr id="31" name="テキスト ボックス 30">
            <a:extLst>
              <a:ext uri="{FF2B5EF4-FFF2-40B4-BE49-F238E27FC236}">
                <a16:creationId xmlns:a16="http://schemas.microsoft.com/office/drawing/2014/main" id="{F2D7A7BB-BF51-45A1-AA6A-F040AB726CE5}"/>
              </a:ext>
            </a:extLst>
          </p:cNvPr>
          <p:cNvSpPr txBox="1"/>
          <p:nvPr/>
        </p:nvSpPr>
        <p:spPr>
          <a:xfrm>
            <a:off x="755576" y="1971710"/>
            <a:ext cx="677108" cy="377170"/>
          </a:xfrm>
          <a:prstGeom prst="rect">
            <a:avLst/>
          </a:prstGeom>
          <a:noFill/>
        </p:spPr>
        <p:txBody>
          <a:bodyPr vert="eaVert"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　～</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743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5" name="四角形: 角を丸くする 34">
            <a:extLst>
              <a:ext uri="{FF2B5EF4-FFF2-40B4-BE49-F238E27FC236}">
                <a16:creationId xmlns:a16="http://schemas.microsoft.com/office/drawing/2014/main" id="{D7D96FFF-339A-4F91-8099-4DEA2074DDB3}"/>
              </a:ext>
            </a:extLst>
          </p:cNvPr>
          <p:cNvSpPr/>
          <p:nvPr/>
        </p:nvSpPr>
        <p:spPr>
          <a:xfrm>
            <a:off x="441979" y="865693"/>
            <a:ext cx="2329821" cy="432000"/>
          </a:xfrm>
          <a:prstGeom prst="roundRect">
            <a:avLst>
              <a:gd name="adj" fmla="val 34662"/>
            </a:avLst>
          </a:prstGeom>
          <a:solidFill>
            <a:schemeClr val="bg1"/>
          </a:solid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25" name="矢印: 右 124">
            <a:extLst>
              <a:ext uri="{FF2B5EF4-FFF2-40B4-BE49-F238E27FC236}">
                <a16:creationId xmlns:a16="http://schemas.microsoft.com/office/drawing/2014/main" id="{5652141F-1848-4C1D-9455-6CFC359385C5}"/>
              </a:ext>
            </a:extLst>
          </p:cNvPr>
          <p:cNvSpPr/>
          <p:nvPr/>
        </p:nvSpPr>
        <p:spPr>
          <a:xfrm rot="10800000">
            <a:off x="3726157" y="4483463"/>
            <a:ext cx="2358011"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7" name="正方形/長方形 126">
            <a:extLst>
              <a:ext uri="{FF2B5EF4-FFF2-40B4-BE49-F238E27FC236}">
                <a16:creationId xmlns:a16="http://schemas.microsoft.com/office/drawing/2014/main" id="{C0BEF138-E073-4C66-88D3-57614B19A2A0}"/>
              </a:ext>
            </a:extLst>
          </p:cNvPr>
          <p:cNvSpPr/>
          <p:nvPr/>
        </p:nvSpPr>
        <p:spPr>
          <a:xfrm>
            <a:off x="3819413" y="4149080"/>
            <a:ext cx="1040619" cy="369332"/>
          </a:xfrm>
          <a:prstGeom prst="rect">
            <a:avLst/>
          </a:prstGeom>
          <a:noFill/>
        </p:spPr>
        <p:txBody>
          <a:bodyPr wrap="square" lIns="91440" tIns="45720" rIns="91440" bIns="45720">
            <a:spAutoFit/>
          </a:bodyPr>
          <a:lstStyle/>
          <a:p>
            <a:pPr algn="ctr"/>
            <a:r>
              <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交  付</a:t>
            </a:r>
          </a:p>
        </p:txBody>
      </p:sp>
      <p:sp>
        <p:nvSpPr>
          <p:cNvPr id="110" name="角丸四角形 55">
            <a:extLst>
              <a:ext uri="{FF2B5EF4-FFF2-40B4-BE49-F238E27FC236}">
                <a16:creationId xmlns:a16="http://schemas.microsoft.com/office/drawing/2014/main" id="{FC844B6B-41BA-405F-92CC-28FF5E63BA12}"/>
              </a:ext>
            </a:extLst>
          </p:cNvPr>
          <p:cNvSpPr/>
          <p:nvPr/>
        </p:nvSpPr>
        <p:spPr>
          <a:xfrm>
            <a:off x="4788024" y="4437753"/>
            <a:ext cx="1645711"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48" name="縦書きテキスト プレースホルダー 2">
            <a:extLst>
              <a:ext uri="{FF2B5EF4-FFF2-40B4-BE49-F238E27FC236}">
                <a16:creationId xmlns:a16="http://schemas.microsoft.com/office/drawing/2014/main" id="{AF80A1B8-825A-4401-82E5-8E1B011CC3E9}"/>
              </a:ext>
            </a:extLst>
          </p:cNvPr>
          <p:cNvSpPr txBox="1">
            <a:spLocks noChangeArrowheads="1"/>
          </p:cNvSpPr>
          <p:nvPr/>
        </p:nvSpPr>
        <p:spPr bwMode="auto">
          <a:xfrm>
            <a:off x="2874959" y="926225"/>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進 学 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34" name="矢印: 右 33">
            <a:extLst>
              <a:ext uri="{FF2B5EF4-FFF2-40B4-BE49-F238E27FC236}">
                <a16:creationId xmlns:a16="http://schemas.microsoft.com/office/drawing/2014/main" id="{42BF5736-4196-42A0-9D79-44F7E97AC03B}"/>
              </a:ext>
            </a:extLst>
          </p:cNvPr>
          <p:cNvSpPr/>
          <p:nvPr/>
        </p:nvSpPr>
        <p:spPr>
          <a:xfrm rot="10800000">
            <a:off x="6454985" y="4509120"/>
            <a:ext cx="1040617"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35F12076-4A03-4BF7-9F2D-718FEFDCD178}"/>
              </a:ext>
            </a:extLst>
          </p:cNvPr>
          <p:cNvCxnSpPr>
            <a:cxnSpLocks/>
          </p:cNvCxnSpPr>
          <p:nvPr/>
        </p:nvCxnSpPr>
        <p:spPr>
          <a:xfrm>
            <a:off x="1619672" y="1510424"/>
            <a:ext cx="0" cy="4968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7C161359-8428-4696-8F24-449CEF1C0DC6}"/>
              </a:ext>
            </a:extLst>
          </p:cNvPr>
          <p:cNvSpPr txBox="1"/>
          <p:nvPr/>
        </p:nvSpPr>
        <p:spPr>
          <a:xfrm>
            <a:off x="263010" y="1628800"/>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４</a:t>
            </a:r>
            <a:r>
              <a:rPr kumimoji="1" lang="ja-JP" altLang="en-US" sz="1600" b="1" dirty="0">
                <a:latin typeface="HG丸ｺﾞｼｯｸM-PRO" panose="020F0600000000000000" pitchFamily="50" charset="-128"/>
                <a:ea typeface="HG丸ｺﾞｼｯｸM-PRO" panose="020F0600000000000000" pitchFamily="50" charset="-128"/>
              </a:rPr>
              <a:t>月</a:t>
            </a:r>
            <a:r>
              <a:rPr lang="ja-JP" altLang="en-US" sz="1600" b="1" dirty="0">
                <a:latin typeface="HG丸ｺﾞｼｯｸM-PRO" panose="020F0600000000000000" pitchFamily="50" charset="-128"/>
                <a:ea typeface="HG丸ｺﾞｼｯｸM-PRO" panose="020F0600000000000000" pitchFamily="50" charset="-128"/>
              </a:rPr>
              <a:t>上</a:t>
            </a:r>
            <a:r>
              <a:rPr kumimoji="1" lang="ja-JP" altLang="en-US" sz="1600" b="1" dirty="0">
                <a:latin typeface="HG丸ｺﾞｼｯｸM-PRO" panose="020F0600000000000000" pitchFamily="50" charset="-128"/>
                <a:ea typeface="HG丸ｺﾞｼｯｸM-PRO" panose="020F0600000000000000" pitchFamily="50" charset="-128"/>
              </a:rPr>
              <a:t>旬</a:t>
            </a:r>
          </a:p>
        </p:txBody>
      </p:sp>
      <p:grpSp>
        <p:nvGrpSpPr>
          <p:cNvPr id="45" name="グループ化 44">
            <a:extLst>
              <a:ext uri="{FF2B5EF4-FFF2-40B4-BE49-F238E27FC236}">
                <a16:creationId xmlns:a16="http://schemas.microsoft.com/office/drawing/2014/main" id="{535230F3-485D-456B-912A-61B1F8B5260E}"/>
              </a:ext>
            </a:extLst>
          </p:cNvPr>
          <p:cNvGrpSpPr/>
          <p:nvPr/>
        </p:nvGrpSpPr>
        <p:grpSpPr>
          <a:xfrm>
            <a:off x="1759722" y="1628800"/>
            <a:ext cx="4540470" cy="1368152"/>
            <a:chOff x="1759722" y="1700808"/>
            <a:chExt cx="4540470" cy="1368152"/>
          </a:xfrm>
        </p:grpSpPr>
        <p:sp>
          <p:nvSpPr>
            <p:cNvPr id="46" name="正方形/長方形 45">
              <a:extLst>
                <a:ext uri="{FF2B5EF4-FFF2-40B4-BE49-F238E27FC236}">
                  <a16:creationId xmlns:a16="http://schemas.microsoft.com/office/drawing/2014/main" id="{99A0DD9A-B9B9-416B-942E-92C0D1E9E7A9}"/>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借入手続き書類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47" name="グループ化 46">
              <a:extLst>
                <a:ext uri="{FF2B5EF4-FFF2-40B4-BE49-F238E27FC236}">
                  <a16:creationId xmlns:a16="http://schemas.microsoft.com/office/drawing/2014/main" id="{80869A9A-A2B0-4051-8265-0ED69D637938}"/>
                </a:ext>
              </a:extLst>
            </p:cNvPr>
            <p:cNvGrpSpPr/>
            <p:nvPr/>
          </p:nvGrpSpPr>
          <p:grpSpPr>
            <a:xfrm>
              <a:off x="2135746" y="2064856"/>
              <a:ext cx="4164446" cy="1004104"/>
              <a:chOff x="1740803" y="2641406"/>
              <a:chExt cx="4164446" cy="1004104"/>
            </a:xfrm>
          </p:grpSpPr>
          <p:sp>
            <p:nvSpPr>
              <p:cNvPr id="49" name="左大かっこ 48">
                <a:extLst>
                  <a:ext uri="{FF2B5EF4-FFF2-40B4-BE49-F238E27FC236}">
                    <a16:creationId xmlns:a16="http://schemas.microsoft.com/office/drawing/2014/main" id="{126127E1-1394-43DA-9B7F-C3BB1F162294}"/>
                  </a:ext>
                </a:extLst>
              </p:cNvPr>
              <p:cNvSpPr/>
              <p:nvPr/>
            </p:nvSpPr>
            <p:spPr>
              <a:xfrm>
                <a:off x="1740803"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69EA0C1-25B1-456F-825A-F063EED59A4E}"/>
                  </a:ext>
                </a:extLst>
              </p:cNvPr>
              <p:cNvSpPr/>
              <p:nvPr/>
            </p:nvSpPr>
            <p:spPr>
              <a:xfrm>
                <a:off x="1741051" y="2641406"/>
                <a:ext cx="41641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・進学届</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grpSp>
      </p:grpSp>
      <p:sp>
        <p:nvSpPr>
          <p:cNvPr id="51" name="角丸四角形 61">
            <a:extLst>
              <a:ext uri="{FF2B5EF4-FFF2-40B4-BE49-F238E27FC236}">
                <a16:creationId xmlns:a16="http://schemas.microsoft.com/office/drawing/2014/main" id="{235BB413-FD69-4167-90DB-5C040F17DA2F}"/>
              </a:ext>
            </a:extLst>
          </p:cNvPr>
          <p:cNvSpPr/>
          <p:nvPr/>
        </p:nvSpPr>
        <p:spPr>
          <a:xfrm>
            <a:off x="7350724" y="3043326"/>
            <a:ext cx="1253724"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52" name="矢印: 右 51">
            <a:extLst>
              <a:ext uri="{FF2B5EF4-FFF2-40B4-BE49-F238E27FC236}">
                <a16:creationId xmlns:a16="http://schemas.microsoft.com/office/drawing/2014/main" id="{1B7008C3-7DC1-41FC-A918-FDFEAC766A8E}"/>
              </a:ext>
            </a:extLst>
          </p:cNvPr>
          <p:cNvSpPr/>
          <p:nvPr/>
        </p:nvSpPr>
        <p:spPr>
          <a:xfrm>
            <a:off x="3635896" y="3112610"/>
            <a:ext cx="111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8">
            <a:extLst>
              <a:ext uri="{FF2B5EF4-FFF2-40B4-BE49-F238E27FC236}">
                <a16:creationId xmlns:a16="http://schemas.microsoft.com/office/drawing/2014/main" id="{609DE5E5-F46C-4161-B5CD-142E065DB053}"/>
              </a:ext>
            </a:extLst>
          </p:cNvPr>
          <p:cNvSpPr/>
          <p:nvPr/>
        </p:nvSpPr>
        <p:spPr>
          <a:xfrm>
            <a:off x="2066556" y="2945639"/>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4" name="矢印: 右 53">
            <a:extLst>
              <a:ext uri="{FF2B5EF4-FFF2-40B4-BE49-F238E27FC236}">
                <a16:creationId xmlns:a16="http://schemas.microsoft.com/office/drawing/2014/main" id="{6522846B-E9CF-4CB2-8512-4123EBA65BBF}"/>
              </a:ext>
            </a:extLst>
          </p:cNvPr>
          <p:cNvSpPr/>
          <p:nvPr/>
        </p:nvSpPr>
        <p:spPr>
          <a:xfrm>
            <a:off x="6192304" y="3119335"/>
            <a:ext cx="1116000"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55">
            <a:extLst>
              <a:ext uri="{FF2B5EF4-FFF2-40B4-BE49-F238E27FC236}">
                <a16:creationId xmlns:a16="http://schemas.microsoft.com/office/drawing/2014/main" id="{DF351F64-7942-4610-88D2-48ED7E6568CD}"/>
              </a:ext>
            </a:extLst>
          </p:cNvPr>
          <p:cNvSpPr/>
          <p:nvPr/>
        </p:nvSpPr>
        <p:spPr>
          <a:xfrm>
            <a:off x="4788024" y="3043919"/>
            <a:ext cx="1636687"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7552A963-3F1C-4C66-AE97-BFB60FE6CF54}"/>
              </a:ext>
            </a:extLst>
          </p:cNvPr>
          <p:cNvSpPr txBox="1"/>
          <p:nvPr/>
        </p:nvSpPr>
        <p:spPr>
          <a:xfrm>
            <a:off x="263010" y="38825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５</a:t>
            </a:r>
            <a:r>
              <a:rPr kumimoji="1" lang="ja-JP" altLang="en-US" sz="1600" b="1" dirty="0">
                <a:latin typeface="HG丸ｺﾞｼｯｸM-PRO" panose="020F0600000000000000" pitchFamily="50" charset="-128"/>
                <a:ea typeface="HG丸ｺﾞｼｯｸM-PRO" panose="020F0600000000000000" pitchFamily="50" charset="-128"/>
              </a:rPr>
              <a:t>月下旬</a:t>
            </a:r>
          </a:p>
        </p:txBody>
      </p:sp>
      <p:sp>
        <p:nvSpPr>
          <p:cNvPr id="56" name="正方形/長方形 55">
            <a:extLst>
              <a:ext uri="{FF2B5EF4-FFF2-40B4-BE49-F238E27FC236}">
                <a16:creationId xmlns:a16="http://schemas.microsoft.com/office/drawing/2014/main" id="{8459543D-9855-47C0-9945-A75FEFFB7B94}"/>
              </a:ext>
            </a:extLst>
          </p:cNvPr>
          <p:cNvSpPr/>
          <p:nvPr/>
        </p:nvSpPr>
        <p:spPr>
          <a:xfrm>
            <a:off x="3653796" y="2780928"/>
            <a:ext cx="1062220"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提  出</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57" name="角丸四角形 38">
            <a:extLst>
              <a:ext uri="{FF2B5EF4-FFF2-40B4-BE49-F238E27FC236}">
                <a16:creationId xmlns:a16="http://schemas.microsoft.com/office/drawing/2014/main" id="{EBAB8360-CC55-4830-8623-00F1AFF6C840}"/>
              </a:ext>
            </a:extLst>
          </p:cNvPr>
          <p:cNvSpPr/>
          <p:nvPr/>
        </p:nvSpPr>
        <p:spPr>
          <a:xfrm>
            <a:off x="2069904" y="4313791"/>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8" name="正方形/長方形 57">
            <a:extLst>
              <a:ext uri="{FF2B5EF4-FFF2-40B4-BE49-F238E27FC236}">
                <a16:creationId xmlns:a16="http://schemas.microsoft.com/office/drawing/2014/main" id="{5E1FB854-6AEF-4AD2-9B0C-1A7C19DCCFBD}"/>
              </a:ext>
            </a:extLst>
          </p:cNvPr>
          <p:cNvSpPr/>
          <p:nvPr/>
        </p:nvSpPr>
        <p:spPr>
          <a:xfrm>
            <a:off x="1746297" y="3886780"/>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本採用通知</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交付</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角丸四角形 61">
            <a:extLst>
              <a:ext uri="{FF2B5EF4-FFF2-40B4-BE49-F238E27FC236}">
                <a16:creationId xmlns:a16="http://schemas.microsoft.com/office/drawing/2014/main" id="{67D6D146-3ABE-4902-B7FD-99040B1E7310}"/>
              </a:ext>
            </a:extLst>
          </p:cNvPr>
          <p:cNvSpPr/>
          <p:nvPr/>
        </p:nvSpPr>
        <p:spPr>
          <a:xfrm>
            <a:off x="7350724" y="4437160"/>
            <a:ext cx="1253724"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60" name="正方形/長方形 59">
            <a:extLst>
              <a:ext uri="{FF2B5EF4-FFF2-40B4-BE49-F238E27FC236}">
                <a16:creationId xmlns:a16="http://schemas.microsoft.com/office/drawing/2014/main" id="{569C0EED-D942-4B50-993C-B75E550C87EA}"/>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61" name="テキスト ボックス 60">
            <a:extLst>
              <a:ext uri="{FF2B5EF4-FFF2-40B4-BE49-F238E27FC236}">
                <a16:creationId xmlns:a16="http://schemas.microsoft.com/office/drawing/2014/main" id="{416877F0-0653-475A-9D58-0C7ED702022A}"/>
              </a:ext>
            </a:extLst>
          </p:cNvPr>
          <p:cNvSpPr txBox="1"/>
          <p:nvPr/>
        </p:nvSpPr>
        <p:spPr>
          <a:xfrm>
            <a:off x="263010" y="56827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５</a:t>
            </a:r>
            <a:r>
              <a:rPr kumimoji="1" lang="ja-JP" altLang="en-US" sz="1600" b="1" dirty="0">
                <a:latin typeface="HG丸ｺﾞｼｯｸM-PRO" panose="020F0600000000000000" pitchFamily="50" charset="-128"/>
                <a:ea typeface="HG丸ｺﾞｼｯｸM-PRO" panose="020F0600000000000000" pitchFamily="50" charset="-128"/>
              </a:rPr>
              <a:t>月３０日</a:t>
            </a:r>
          </a:p>
        </p:txBody>
      </p:sp>
      <p:sp>
        <p:nvSpPr>
          <p:cNvPr id="62" name="正方形/長方形 61">
            <a:extLst>
              <a:ext uri="{FF2B5EF4-FFF2-40B4-BE49-F238E27FC236}">
                <a16:creationId xmlns:a16="http://schemas.microsoft.com/office/drawing/2014/main" id="{D9729351-0B3C-4A1A-A8EE-888041C31703}"/>
              </a:ext>
            </a:extLst>
          </p:cNvPr>
          <p:cNvSpPr/>
          <p:nvPr/>
        </p:nvSpPr>
        <p:spPr>
          <a:xfrm>
            <a:off x="42606" y="5363924"/>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D7A0A1E3-B137-4027-A298-4B5FDFEDF80F}"/>
              </a:ext>
            </a:extLst>
          </p:cNvPr>
          <p:cNvGrpSpPr/>
          <p:nvPr/>
        </p:nvGrpSpPr>
        <p:grpSpPr>
          <a:xfrm>
            <a:off x="1814326" y="5373216"/>
            <a:ext cx="6790122" cy="666964"/>
            <a:chOff x="1814326" y="5579948"/>
            <a:chExt cx="6790122" cy="666964"/>
          </a:xfrm>
        </p:grpSpPr>
        <p:sp>
          <p:nvSpPr>
            <p:cNvPr id="63" name="角丸四角形 38">
              <a:extLst>
                <a:ext uri="{FF2B5EF4-FFF2-40B4-BE49-F238E27FC236}">
                  <a16:creationId xmlns:a16="http://schemas.microsoft.com/office/drawing/2014/main" id="{8191A6FE-B79F-478B-A677-E22B6CCBE30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64" name="正方形/長方形 63">
              <a:extLst>
                <a:ext uri="{FF2B5EF4-FFF2-40B4-BE49-F238E27FC236}">
                  <a16:creationId xmlns:a16="http://schemas.microsoft.com/office/drawing/2014/main" id="{2EB9B456-7012-44FC-9EAB-81D957C59D2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65" name="矢印: 右 64">
              <a:extLst>
                <a:ext uri="{FF2B5EF4-FFF2-40B4-BE49-F238E27FC236}">
                  <a16:creationId xmlns:a16="http://schemas.microsoft.com/office/drawing/2014/main" id="{623D43F7-1BC5-42E5-B5D7-124101773DD6}"/>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1">
              <a:extLst>
                <a:ext uri="{FF2B5EF4-FFF2-40B4-BE49-F238E27FC236}">
                  <a16:creationId xmlns:a16="http://schemas.microsoft.com/office/drawing/2014/main" id="{7E0DF49A-E94F-4D94-804A-11D4BE4369DE}"/>
                </a:ext>
              </a:extLst>
            </p:cNvPr>
            <p:cNvSpPr/>
            <p:nvPr/>
          </p:nvSpPr>
          <p:spPr>
            <a:xfrm>
              <a:off x="7350724" y="5814912"/>
              <a:ext cx="1253724"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grpSp>
      <p:sp>
        <p:nvSpPr>
          <p:cNvPr id="68" name="正方形/長方形 67">
            <a:extLst>
              <a:ext uri="{FF2B5EF4-FFF2-40B4-BE49-F238E27FC236}">
                <a16:creationId xmlns:a16="http://schemas.microsoft.com/office/drawing/2014/main" id="{80752319-06F8-4FA4-A9CD-C293602BC8C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61424129-E094-4112-9D3A-0C214784ADBB}"/>
              </a:ext>
            </a:extLst>
          </p:cNvPr>
          <p:cNvSpPr txBox="1"/>
          <p:nvPr/>
        </p:nvSpPr>
        <p:spPr>
          <a:xfrm>
            <a:off x="251520" y="1952224"/>
            <a:ext cx="1378379" cy="461665"/>
          </a:xfrm>
          <a:prstGeom prst="rect">
            <a:avLst/>
          </a:prstGeom>
          <a:noFill/>
        </p:spPr>
        <p:txBody>
          <a:bodyPr wrap="squar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進学先高校等が</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定めた期限まで</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大かっこ 1">
            <a:extLst>
              <a:ext uri="{FF2B5EF4-FFF2-40B4-BE49-F238E27FC236}">
                <a16:creationId xmlns:a16="http://schemas.microsoft.com/office/drawing/2014/main" id="{72F8DBA2-5E31-4EE4-9E43-1840237450FC}"/>
              </a:ext>
            </a:extLst>
          </p:cNvPr>
          <p:cNvSpPr/>
          <p:nvPr/>
        </p:nvSpPr>
        <p:spPr>
          <a:xfrm>
            <a:off x="263009" y="1967354"/>
            <a:ext cx="1224000" cy="440557"/>
          </a:xfrm>
          <a:prstGeom prst="bracketPair">
            <a:avLst>
              <a:gd name="adj" fmla="val 12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6969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縦書きテキスト プレースホルダー 2">
            <a:extLst>
              <a:ext uri="{FF2B5EF4-FFF2-40B4-BE49-F238E27FC236}">
                <a16:creationId xmlns:a16="http://schemas.microsoft.com/office/drawing/2014/main" id="{16224EA3-6E00-41E6-BD98-D3495E738734}"/>
              </a:ext>
            </a:extLst>
          </p:cNvPr>
          <p:cNvSpPr txBox="1">
            <a:spLocks noChangeArrowheads="1"/>
          </p:cNvSpPr>
          <p:nvPr/>
        </p:nvSpPr>
        <p:spPr bwMode="auto">
          <a:xfrm>
            <a:off x="250825" y="1597524"/>
            <a:ext cx="8642350" cy="32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学校を通じて、「変更届」を提出してください。様式は問いません。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なお、</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生徒の氏名の変更がある場合は、必ず氏名変更後の通帳コピーも提出して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ください。</a:t>
            </a:r>
            <a:r>
              <a:rPr lang="ja-JP" altLang="en-US" sz="1600" dirty="0">
                <a:latin typeface="HG丸ｺﾞｼｯｸM-PRO" panose="020F0600000000000000" pitchFamily="50" charset="-128"/>
                <a:ea typeface="HG丸ｺﾞｼｯｸM-PRO" panose="020F0600000000000000" pitchFamily="50" charset="-128"/>
              </a:rPr>
              <a:t>（</a:t>
            </a:r>
            <a:r>
              <a:rPr lang="ja-JP" altLang="en-US" sz="1600" u="wavy" dirty="0">
                <a:highlight>
                  <a:srgbClr val="FFFF00"/>
                </a:highlight>
                <a:uFill>
                  <a:solidFill>
                    <a:srgbClr val="FF0000"/>
                  </a:solidFill>
                </a:uFill>
                <a:latin typeface="HG丸ｺﾞｼｯｸM-PRO" panose="020F0600000000000000" pitchFamily="50" charset="-128"/>
                <a:ea typeface="HG丸ｺﾞｼｯｸM-PRO" panose="020F0600000000000000" pitchFamily="50" charset="-128"/>
              </a:rPr>
              <a:t>提出がない場合、送金ができません。</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＜記入内容＞</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・変更前の内容　　　　・変更後の内容　　　　・変更理由</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・記入日　　　　　　　・記入者（㊞）　　　　・生徒氏名</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提出時期によっては、１月下旬に送付する借入手続き書類の印字氏名の変更が</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間に合わないことがありますが、貸付書類はそのまま使用できます。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41" name="四角形: 角を丸くする 40">
            <a:extLst>
              <a:ext uri="{FF2B5EF4-FFF2-40B4-BE49-F238E27FC236}">
                <a16:creationId xmlns:a16="http://schemas.microsoft.com/office/drawing/2014/main" id="{42D20B91-DF28-43DA-8B35-8B8F2FFB813E}"/>
              </a:ext>
            </a:extLst>
          </p:cNvPr>
          <p:cNvSpPr/>
          <p:nvPr/>
        </p:nvSpPr>
        <p:spPr>
          <a:xfrm>
            <a:off x="755650" y="1749923"/>
            <a:ext cx="2448198" cy="360362"/>
          </a:xfrm>
          <a:prstGeom prst="roundRect">
            <a:avLst>
              <a:gd name="adj" fmla="val 27457"/>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spc="300" dirty="0">
                <a:solidFill>
                  <a:schemeClr val="tx2">
                    <a:lumMod val="50000"/>
                  </a:schemeClr>
                </a:solidFill>
                <a:latin typeface="HG丸ｺﾞｼｯｸM-PRO" panose="020F0600000000000000" pitchFamily="50" charset="-128"/>
                <a:ea typeface="HG丸ｺﾞｼｯｸM-PRO" panose="020F0600000000000000" pitchFamily="50" charset="-128"/>
              </a:rPr>
              <a:t>氏名・住所の変更</a:t>
            </a:r>
          </a:p>
        </p:txBody>
      </p:sp>
      <p:sp>
        <p:nvSpPr>
          <p:cNvPr id="42" name="四角形: 角を丸くする 41">
            <a:extLst>
              <a:ext uri="{FF2B5EF4-FFF2-40B4-BE49-F238E27FC236}">
                <a16:creationId xmlns:a16="http://schemas.microsoft.com/office/drawing/2014/main" id="{401D7769-91B2-4AA8-8700-213E89597183}"/>
              </a:ext>
            </a:extLst>
          </p:cNvPr>
          <p:cNvSpPr/>
          <p:nvPr/>
        </p:nvSpPr>
        <p:spPr>
          <a:xfrm>
            <a:off x="755651" y="4865788"/>
            <a:ext cx="1080046" cy="360363"/>
          </a:xfrm>
          <a:prstGeom prst="roundRect">
            <a:avLst>
              <a:gd name="adj" fmla="val 28698"/>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dirty="0">
                <a:solidFill>
                  <a:schemeClr val="tx2">
                    <a:lumMod val="50000"/>
                  </a:schemeClr>
                </a:solidFill>
                <a:latin typeface="HG丸ｺﾞｼｯｸM-PRO" panose="020F0600000000000000" pitchFamily="50" charset="-128"/>
                <a:ea typeface="HG丸ｺﾞｼｯｸM-PRO" panose="020F0600000000000000" pitchFamily="50" charset="-128"/>
              </a:rPr>
              <a:t>辞　退</a:t>
            </a:r>
          </a:p>
        </p:txBody>
      </p:sp>
      <p:sp>
        <p:nvSpPr>
          <p:cNvPr id="43" name="縦書きテキスト プレースホルダー 2">
            <a:extLst>
              <a:ext uri="{FF2B5EF4-FFF2-40B4-BE49-F238E27FC236}">
                <a16:creationId xmlns:a16="http://schemas.microsoft.com/office/drawing/2014/main" id="{641550F3-7AD9-41C8-A803-2E2F84A25D51}"/>
              </a:ext>
            </a:extLst>
          </p:cNvPr>
          <p:cNvSpPr txBox="1">
            <a:spLocks noChangeArrowheads="1"/>
          </p:cNvSpPr>
          <p:nvPr/>
        </p:nvSpPr>
        <p:spPr bwMode="auto">
          <a:xfrm>
            <a:off x="251520" y="5275858"/>
            <a:ext cx="8642350" cy="8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学校を通じて、「辞退届」を提出してください。様式は問いません。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必ず、署名・捺印をしてください。</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en-US" altLang="ja-JP" sz="1600" dirty="0">
                <a:latin typeface="HG丸ｺﾞｼｯｸM-PRO" panose="020F0600000000000000" pitchFamily="50" charset="-128"/>
                <a:ea typeface="HG丸ｺﾞｼｯｸM-PRO" panose="020F0600000000000000" pitchFamily="50" charset="-128"/>
              </a:rPr>
              <a:t>        ※ </a:t>
            </a:r>
            <a:r>
              <a:rPr lang="ja-JP" altLang="en-US" sz="1600" dirty="0">
                <a:latin typeface="HG丸ｺﾞｼｯｸM-PRO" panose="020F0600000000000000" pitchFamily="50" charset="-128"/>
                <a:ea typeface="HG丸ｺﾞｼｯｸM-PRO" panose="020F0600000000000000" pitchFamily="50" charset="-128"/>
              </a:rPr>
              <a:t>「借入手続き書類」送付後に辞退される場合は、手続き書類を提出しなければ、</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自動的に辞退したものとみなしますので、「辞退届」は不要です。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申込書類提出後の変更等について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68" name="四角形: 角を丸くする 67">
            <a:extLst>
              <a:ext uri="{FF2B5EF4-FFF2-40B4-BE49-F238E27FC236}">
                <a16:creationId xmlns:a16="http://schemas.microsoft.com/office/drawing/2014/main" id="{44A5C10C-CFA2-41BC-8E48-3F0542F074E5}"/>
              </a:ext>
            </a:extLst>
          </p:cNvPr>
          <p:cNvSpPr/>
          <p:nvPr/>
        </p:nvSpPr>
        <p:spPr>
          <a:xfrm>
            <a:off x="611560" y="711392"/>
            <a:ext cx="7992888" cy="772268"/>
          </a:xfrm>
          <a:prstGeom prst="roundRect">
            <a:avLst>
              <a:gd name="adj" fmla="val 9749"/>
            </a:avLst>
          </a:prstGeom>
          <a:noFill/>
          <a:ln w="381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申込後、借入手続きまでに氏名や住所の変更などがある場合は、</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所定の手続きを行ってください。</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433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049A82A-F372-4CD5-B345-6E8CA4ABA031}"/>
              </a:ext>
            </a:extLst>
          </p:cNvPr>
          <p:cNvSpPr/>
          <p:nvPr/>
        </p:nvSpPr>
        <p:spPr>
          <a:xfrm>
            <a:off x="431540" y="836613"/>
            <a:ext cx="8280920" cy="1944315"/>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奨学金の返還は、</a:t>
            </a: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卒業後（貸付終了後）</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６ヶ月を経た１０月から開始となります。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毎月定められた金額を借用人（生徒本人）の預貯金口座から口座振替（自動引落し）</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により返還していただきます。</a:t>
            </a:r>
            <a:endParaRPr lang="en-US" altLang="ja-JP" sz="8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0" name="表 2">
            <a:extLst>
              <a:ext uri="{FF2B5EF4-FFF2-40B4-BE49-F238E27FC236}">
                <a16:creationId xmlns:a16="http://schemas.microsoft.com/office/drawing/2014/main" id="{19011D6E-2916-4635-B63A-F6AB9A57A6B2}"/>
              </a:ext>
            </a:extLst>
          </p:cNvPr>
          <p:cNvGraphicFramePr>
            <a:graphicFrameLocks noGrp="1"/>
          </p:cNvGraphicFramePr>
          <p:nvPr>
            <p:extLst>
              <p:ext uri="{D42A27DB-BD31-4B8C-83A1-F6EECF244321}">
                <p14:modId xmlns:p14="http://schemas.microsoft.com/office/powerpoint/2010/main" val="610769947"/>
              </p:ext>
            </p:extLst>
          </p:nvPr>
        </p:nvGraphicFramePr>
        <p:xfrm>
          <a:off x="611560" y="2996952"/>
          <a:ext cx="3780000" cy="579120"/>
        </p:xfrm>
        <a:graphic>
          <a:graphicData uri="http://schemas.openxmlformats.org/drawingml/2006/table">
            <a:tbl>
              <a:tblPr firstRow="1" bandRow="1">
                <a:tableStyleId>{F5AB1C69-6EDB-4FF4-983F-18BD219EF322}</a:tableStyleId>
              </a:tblPr>
              <a:tblGrid>
                <a:gridCol w="1260000">
                  <a:extLst>
                    <a:ext uri="{9D8B030D-6E8A-4147-A177-3AD203B41FA5}">
                      <a16:colId xmlns:a16="http://schemas.microsoft.com/office/drawing/2014/main" val="1815356433"/>
                    </a:ext>
                  </a:extLst>
                </a:gridCol>
                <a:gridCol w="1260000">
                  <a:extLst>
                    <a:ext uri="{9D8B030D-6E8A-4147-A177-3AD203B41FA5}">
                      <a16:colId xmlns:a16="http://schemas.microsoft.com/office/drawing/2014/main" val="1957173307"/>
                    </a:ext>
                  </a:extLst>
                </a:gridCol>
                <a:gridCol w="1260000">
                  <a:extLst>
                    <a:ext uri="{9D8B030D-6E8A-4147-A177-3AD203B41FA5}">
                      <a16:colId xmlns:a16="http://schemas.microsoft.com/office/drawing/2014/main" val="2694250699"/>
                    </a:ext>
                  </a:extLst>
                </a:gridCol>
              </a:tblGrid>
              <a:tr h="252000">
                <a:tc rowSpan="2">
                  <a:txBody>
                    <a:bodyPr/>
                    <a:lstStyle/>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口座振替日</a:t>
                      </a:r>
                      <a:endParaRPr kumimoji="1" lang="en-US" altLang="ja-JP" sz="1300" b="1" dirty="0">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（返還期日）</a:t>
                      </a:r>
                    </a:p>
                  </a:txBody>
                  <a:tcPr anchor="ctr">
                    <a:lnL w="28575" cap="flat" cmpd="sng" algn="ctr">
                      <a:solidFill>
                        <a:srgbClr val="F57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solidFill>
                      <a:srgbClr val="F57B17"/>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返還方法</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振 替 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extLst>
                  <a:ext uri="{0D108BD9-81ED-4DB2-BD59-A6C34878D82A}">
                    <a16:rowId xmlns:a16="http://schemas.microsoft.com/office/drawing/2014/main" val="1890115419"/>
                  </a:ext>
                </a:extLst>
              </a:tr>
              <a:tr h="286504">
                <a:tc vMerge="1">
                  <a:txBody>
                    <a:bodyPr/>
                    <a:lstStyle/>
                    <a:p>
                      <a:endParaRPr kumimoji="1" lang="ja-JP" altLang="en-US" dirty="0"/>
                    </a:p>
                  </a:txBody>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月 払 い</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pPr algn="ctr"/>
                      <a:r>
                        <a:rPr kumimoji="1" lang="en-US" altLang="ja-JP" sz="1300" b="1" dirty="0">
                          <a:solidFill>
                            <a:schemeClr val="tx1"/>
                          </a:solidFill>
                          <a:latin typeface="HG丸ｺﾞｼｯｸM-PRO" panose="020F0600000000000000" pitchFamily="50" charset="-128"/>
                          <a:ea typeface="HG丸ｺﾞｼｯｸM-PRO" panose="020F0600000000000000" pitchFamily="50" charset="-128"/>
                        </a:rPr>
                        <a:t>27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934052419"/>
                  </a:ext>
                </a:extLst>
              </a:tr>
            </a:tbl>
          </a:graphicData>
        </a:graphic>
      </p:graphicFrame>
      <p:sp>
        <p:nvSpPr>
          <p:cNvPr id="20" name="四角形: 角を丸くする 19">
            <a:extLst>
              <a:ext uri="{FF2B5EF4-FFF2-40B4-BE49-F238E27FC236}">
                <a16:creationId xmlns:a16="http://schemas.microsoft.com/office/drawing/2014/main" id="{67619E08-F1F0-430C-BD64-2C6069902B45}"/>
              </a:ext>
            </a:extLst>
          </p:cNvPr>
          <p:cNvSpPr/>
          <p:nvPr/>
        </p:nvSpPr>
        <p:spPr>
          <a:xfrm>
            <a:off x="683568" y="3525610"/>
            <a:ext cx="8280920" cy="767486"/>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口座振替日の前日までに、預貯金口座へ返還金を入金してください。</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口座振替日が金融機関の非営業日の場合は、翌営業日になります。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DC01B087-19B9-4560-9BE3-C7E15D97C734}"/>
              </a:ext>
            </a:extLst>
          </p:cNvPr>
          <p:cNvSpPr/>
          <p:nvPr/>
        </p:nvSpPr>
        <p:spPr>
          <a:xfrm>
            <a:off x="683568" y="1844625"/>
            <a:ext cx="8028892" cy="2232447"/>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卒業以外の事由で１月１日から５月３１日までに退学等の異動届を提出して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貸付が終了する場合は、その年の１０月から返還開始となります。</a:t>
            </a:r>
          </a:p>
        </p:txBody>
      </p:sp>
      <p:sp>
        <p:nvSpPr>
          <p:cNvPr id="22" name="四角形: 角を丸くする 21">
            <a:extLst>
              <a:ext uri="{FF2B5EF4-FFF2-40B4-BE49-F238E27FC236}">
                <a16:creationId xmlns:a16="http://schemas.microsoft.com/office/drawing/2014/main" id="{1924C282-8610-4FAA-A744-87EAF87522B0}"/>
              </a:ext>
            </a:extLst>
          </p:cNvPr>
          <p:cNvSpPr/>
          <p:nvPr/>
        </p:nvSpPr>
        <p:spPr>
          <a:xfrm>
            <a:off x="431540" y="4464585"/>
            <a:ext cx="8280920" cy="1988751"/>
          </a:xfrm>
          <a:prstGeom prst="roundRect">
            <a:avLst>
              <a:gd name="adj" fmla="val 0"/>
            </a:avLst>
          </a:prstGeom>
          <a:solidFill>
            <a:srgbClr val="FFFF9F"/>
          </a:solidFill>
          <a:ln w="6667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t"/>
          <a:lstStyle/>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経済的な理由などにより、約束どおりの返還が困難となった場合は、必ず育英会まで</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連絡がなく滞納が続いた場合は、滞納した額に対して滞納期間に応じ年率８．９％の</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延滞金が課されます。</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また、返還できる資力がありながら返還されない場合は、やむを得ず強制執行等の法</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的措置をとることがあります。</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5409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3">
            <a:extLst>
              <a:ext uri="{FF2B5EF4-FFF2-40B4-BE49-F238E27FC236}">
                <a16:creationId xmlns:a16="http://schemas.microsoft.com/office/drawing/2014/main" id="{ACD3A268-B04E-442A-8AFB-209A3DE87DE3}"/>
              </a:ext>
            </a:extLst>
          </p:cNvPr>
          <p:cNvGraphicFramePr>
            <a:graphicFrameLocks noGrp="1"/>
          </p:cNvGraphicFramePr>
          <p:nvPr>
            <p:extLst>
              <p:ext uri="{D42A27DB-BD31-4B8C-83A1-F6EECF244321}">
                <p14:modId xmlns:p14="http://schemas.microsoft.com/office/powerpoint/2010/main" val="1331275344"/>
              </p:ext>
            </p:extLst>
          </p:nvPr>
        </p:nvGraphicFramePr>
        <p:xfrm>
          <a:off x="307584" y="2584232"/>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bg1"/>
                          </a:solidFill>
                          <a:latin typeface="Arial" panose="020B0604020202020204" pitchFamily="34" charset="0"/>
                          <a:ea typeface="+mn-ea"/>
                          <a:cs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～５年目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192,000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216,000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34,000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D0B7D38-15C3-423C-BA3B-5F71F0A4035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１．入学時増額奨学資金のみを借りた場合の返還月額 ･･･ </a:t>
            </a:r>
            <a:r>
              <a:rPr lang="en-US" altLang="ja-JP"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r>
              <a:rPr lang="ja-JP" altLang="en-US"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lang="ja-JP" altLang="en-US" sz="1200" dirty="0">
              <a:solidFill>
                <a:schemeClr val="tx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4" name="四角形: 角を丸くする 13">
            <a:extLst>
              <a:ext uri="{FF2B5EF4-FFF2-40B4-BE49-F238E27FC236}">
                <a16:creationId xmlns:a16="http://schemas.microsoft.com/office/drawing/2014/main" id="{B9F66219-041C-41F0-90C7-274D45D23D1F}"/>
              </a:ext>
            </a:extLst>
          </p:cNvPr>
          <p:cNvSpPr/>
          <p:nvPr/>
        </p:nvSpPr>
        <p:spPr>
          <a:xfrm>
            <a:off x="323528" y="3933056"/>
            <a:ext cx="3600400"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２．奨学資金のみを借りた場合の返還月額</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15" name="表 2">
            <a:extLst>
              <a:ext uri="{FF2B5EF4-FFF2-40B4-BE49-F238E27FC236}">
                <a16:creationId xmlns:a16="http://schemas.microsoft.com/office/drawing/2014/main" id="{7C5172A6-FEFC-4C74-AB0B-70C3C8203C2F}"/>
              </a:ext>
            </a:extLst>
          </p:cNvPr>
          <p:cNvGraphicFramePr>
            <a:graphicFrameLocks noGrp="1"/>
          </p:cNvGraphicFramePr>
          <p:nvPr>
            <p:extLst>
              <p:ext uri="{D42A27DB-BD31-4B8C-83A1-F6EECF244321}">
                <p14:modId xmlns:p14="http://schemas.microsoft.com/office/powerpoint/2010/main" val="4131423071"/>
              </p:ext>
            </p:extLst>
          </p:nvPr>
        </p:nvGraphicFramePr>
        <p:xfrm>
          <a:off x="3564344" y="4113184"/>
          <a:ext cx="4104000" cy="97200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tblGrid>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　</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890115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9,000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139060703"/>
                  </a:ext>
                </a:extLst>
              </a:tr>
              <a:tr h="216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4243481764"/>
                  </a:ext>
                </a:extLst>
              </a:tr>
            </a:tbl>
          </a:graphicData>
        </a:graphic>
      </p:graphicFrame>
      <p:graphicFrame>
        <p:nvGraphicFramePr>
          <p:cNvPr id="3" name="表 3">
            <a:extLst>
              <a:ext uri="{FF2B5EF4-FFF2-40B4-BE49-F238E27FC236}">
                <a16:creationId xmlns:a16="http://schemas.microsoft.com/office/drawing/2014/main" id="{514A3EBF-99A7-4AE2-98CE-1F2994E74512}"/>
              </a:ext>
            </a:extLst>
          </p:cNvPr>
          <p:cNvGraphicFramePr>
            <a:graphicFrameLocks noGrp="1"/>
          </p:cNvGraphicFramePr>
          <p:nvPr>
            <p:extLst>
              <p:ext uri="{D42A27DB-BD31-4B8C-83A1-F6EECF244321}">
                <p14:modId xmlns:p14="http://schemas.microsoft.com/office/powerpoint/2010/main" val="3392870932"/>
              </p:ext>
            </p:extLst>
          </p:nvPr>
        </p:nvGraphicFramePr>
        <p:xfrm>
          <a:off x="307584" y="1572284"/>
          <a:ext cx="8528832" cy="664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en-US" altLang="ja-JP" sz="1100" b="0" dirty="0">
                          <a:solidFill>
                            <a:schemeClr val="bg1"/>
                          </a:solidFill>
                          <a:latin typeface="Arial" panose="020B0604020202020204" pitchFamily="34" charset="0"/>
                          <a:ea typeface="+mn-ea"/>
                          <a:cs typeface="Arial" panose="020B0604020202020204" pitchFamily="34" charset="0"/>
                        </a:rPr>
                        <a:t>50,000</a:t>
                      </a:r>
                      <a:r>
                        <a:rPr kumimoji="1" lang="ja-JP" altLang="en-US" sz="1100" b="0" dirty="0">
                          <a:solidFill>
                            <a:schemeClr val="bg1"/>
                          </a:solidFill>
                          <a:latin typeface="Arial" panose="020B0604020202020204" pitchFamily="34" charset="0"/>
                          <a:ea typeface="+mn-ea"/>
                          <a:cs typeface="Arial" panose="020B0604020202020204" pitchFamily="34" charset="0"/>
                        </a:rPr>
                        <a:t>円</a:t>
                      </a:r>
                      <a:r>
                        <a:rPr kumimoji="1" lang="en-US" altLang="ja-JP" sz="1100" b="0" dirty="0">
                          <a:solidFill>
                            <a:schemeClr val="bg1"/>
                          </a:solidFill>
                          <a:latin typeface="Arial" panose="020B0604020202020204" pitchFamily="34" charset="0"/>
                          <a:ea typeface="+mn-ea"/>
                          <a:cs typeface="Arial" panose="020B0604020202020204" pitchFamily="34" charset="0"/>
                        </a:rPr>
                        <a:t> </a:t>
                      </a:r>
                    </a:p>
                  </a:txBody>
                  <a:tcPr marL="0" marR="0" marT="0" marB="0"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26,000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bl>
          </a:graphicData>
        </a:graphic>
      </p:graphicFrame>
      <p:sp>
        <p:nvSpPr>
          <p:cNvPr id="27" name="四角形: 角を丸くする 26">
            <a:extLst>
              <a:ext uri="{FF2B5EF4-FFF2-40B4-BE49-F238E27FC236}">
                <a16:creationId xmlns:a16="http://schemas.microsoft.com/office/drawing/2014/main" id="{C85965D6-8995-493B-9E19-0A00185E1686}"/>
              </a:ext>
            </a:extLst>
          </p:cNvPr>
          <p:cNvSpPr/>
          <p:nvPr/>
        </p:nvSpPr>
        <p:spPr>
          <a:xfrm>
            <a:off x="8188183" y="1285605"/>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1" name="四角形: 角を丸くする 30">
            <a:extLst>
              <a:ext uri="{FF2B5EF4-FFF2-40B4-BE49-F238E27FC236}">
                <a16:creationId xmlns:a16="http://schemas.microsoft.com/office/drawing/2014/main" id="{A8F2474F-0861-4DBB-B7E2-16279E60CF0C}"/>
              </a:ext>
            </a:extLst>
          </p:cNvPr>
          <p:cNvSpPr/>
          <p:nvPr/>
        </p:nvSpPr>
        <p:spPr>
          <a:xfrm>
            <a:off x="8189015" y="2321304"/>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23" name="表 3">
            <a:extLst>
              <a:ext uri="{FF2B5EF4-FFF2-40B4-BE49-F238E27FC236}">
                <a16:creationId xmlns:a16="http://schemas.microsoft.com/office/drawing/2014/main" id="{6621878C-3D86-424E-B84A-44DEC4F0E060}"/>
              </a:ext>
            </a:extLst>
          </p:cNvPr>
          <p:cNvGraphicFramePr>
            <a:graphicFrameLocks noGrp="1"/>
          </p:cNvGraphicFramePr>
          <p:nvPr>
            <p:extLst>
              <p:ext uri="{D42A27DB-BD31-4B8C-83A1-F6EECF244321}">
                <p14:modId xmlns:p14="http://schemas.microsoft.com/office/powerpoint/2010/main" val="2858817524"/>
              </p:ext>
            </p:extLst>
          </p:nvPr>
        </p:nvGraphicFramePr>
        <p:xfrm>
          <a:off x="307584" y="5248528"/>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192,000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24" name="四角形: 角を丸くする 23">
            <a:extLst>
              <a:ext uri="{FF2B5EF4-FFF2-40B4-BE49-F238E27FC236}">
                <a16:creationId xmlns:a16="http://schemas.microsoft.com/office/drawing/2014/main" id="{39F9CAAF-16E2-442A-A2E1-CEE888232439}"/>
              </a:ext>
            </a:extLst>
          </p:cNvPr>
          <p:cNvSpPr/>
          <p:nvPr/>
        </p:nvSpPr>
        <p:spPr>
          <a:xfrm>
            <a:off x="8188183" y="4980648"/>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20" name="四角形: 角を丸くする 19">
            <a:extLst>
              <a:ext uri="{FF2B5EF4-FFF2-40B4-BE49-F238E27FC236}">
                <a16:creationId xmlns:a16="http://schemas.microsoft.com/office/drawing/2014/main" id="{14047533-D049-4903-9101-DDD39FFE8AC4}"/>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19" name="四角形: 角を丸くする 18">
            <a:extLst>
              <a:ext uri="{FF2B5EF4-FFF2-40B4-BE49-F238E27FC236}">
                <a16:creationId xmlns:a16="http://schemas.microsoft.com/office/drawing/2014/main" id="{9A3AC3E8-0C2E-461D-9E4C-DF09C42F4F73}"/>
              </a:ext>
            </a:extLst>
          </p:cNvPr>
          <p:cNvSpPr/>
          <p:nvPr/>
        </p:nvSpPr>
        <p:spPr>
          <a:xfrm>
            <a:off x="307584" y="5039789"/>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2" name="四角形: 角を丸くする 21">
            <a:extLst>
              <a:ext uri="{FF2B5EF4-FFF2-40B4-BE49-F238E27FC236}">
                <a16:creationId xmlns:a16="http://schemas.microsoft.com/office/drawing/2014/main" id="{E7B6E77E-F557-4D78-8316-68509FB76786}"/>
              </a:ext>
            </a:extLst>
          </p:cNvPr>
          <p:cNvSpPr/>
          <p:nvPr/>
        </p:nvSpPr>
        <p:spPr>
          <a:xfrm>
            <a:off x="307584" y="1363545"/>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50,000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5" name="四角形: 角を丸くする 24">
            <a:extLst>
              <a:ext uri="{FF2B5EF4-FFF2-40B4-BE49-F238E27FC236}">
                <a16:creationId xmlns:a16="http://schemas.microsoft.com/office/drawing/2014/main" id="{C3C7E00E-EB63-463D-A7EF-547DECDF0DBE}"/>
              </a:ext>
            </a:extLst>
          </p:cNvPr>
          <p:cNvSpPr/>
          <p:nvPr/>
        </p:nvSpPr>
        <p:spPr>
          <a:xfrm>
            <a:off x="307584" y="2372398"/>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250,000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48465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7" name="表 2">
            <a:extLst>
              <a:ext uri="{FF2B5EF4-FFF2-40B4-BE49-F238E27FC236}">
                <a16:creationId xmlns:a16="http://schemas.microsoft.com/office/drawing/2014/main" id="{7E6823AF-DBAA-41B8-BEF5-99586B331193}"/>
              </a:ext>
            </a:extLst>
          </p:cNvPr>
          <p:cNvGraphicFramePr>
            <a:graphicFrameLocks noGrp="1"/>
          </p:cNvGraphicFramePr>
          <p:nvPr>
            <p:extLst>
              <p:ext uri="{D42A27DB-BD31-4B8C-83A1-F6EECF244321}">
                <p14:modId xmlns:p14="http://schemas.microsoft.com/office/powerpoint/2010/main" val="2485596330"/>
              </p:ext>
            </p:extLst>
          </p:nvPr>
        </p:nvGraphicFramePr>
        <p:xfrm>
          <a:off x="1476384" y="1086008"/>
          <a:ext cx="6552000" cy="133488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gridCol w="1224000">
                  <a:extLst>
                    <a:ext uri="{9D8B030D-6E8A-4147-A177-3AD203B41FA5}">
                      <a16:colId xmlns:a16="http://schemas.microsoft.com/office/drawing/2014/main" val="3931395046"/>
                    </a:ext>
                  </a:extLst>
                </a:gridCol>
                <a:gridCol w="1224000">
                  <a:extLst>
                    <a:ext uri="{9D8B030D-6E8A-4147-A177-3AD203B41FA5}">
                      <a16:colId xmlns:a16="http://schemas.microsoft.com/office/drawing/2014/main" val="1757655422"/>
                    </a:ext>
                  </a:extLst>
                </a:gridCol>
              </a:tblGrid>
              <a:tr h="180000">
                <a:tc gridSpan="2">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gridSpan="2">
                  <a:txBody>
                    <a:bodyPr/>
                    <a:lstStyle/>
                    <a:p>
                      <a:pPr algn="ct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定期増額型（</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6</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12</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月に増額）</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solid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890115419"/>
                  </a:ext>
                </a:extLst>
              </a:tr>
              <a:tr h="180000">
                <a:tc gridSpan="2">
                  <a:txBody>
                    <a:bodyPr/>
                    <a:lstStyle/>
                    <a:p>
                      <a:pPr algn="ctr"/>
                      <a:endPar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3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57B17"/>
                      </a:solidFill>
                      <a:prstDash val="solid"/>
                      <a:round/>
                      <a:headEnd type="none" w="med" len="med"/>
                      <a:tailEnd type="none" w="med" len="med"/>
                    </a:lnB>
                    <a:no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通 常 月</a:t>
                      </a:r>
                    </a:p>
                  </a:txBody>
                  <a:tcPr marL="0" marR="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増 額 月</a:t>
                      </a: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extLst>
                  <a:ext uri="{0D108BD9-81ED-4DB2-BD59-A6C34878D82A}">
                    <a16:rowId xmlns:a16="http://schemas.microsoft.com/office/drawing/2014/main" val="248237382"/>
                  </a:ext>
                </a:extLst>
              </a:tr>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15125093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13,000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11,000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23,000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216</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12,000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24,000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33806353"/>
                  </a:ext>
                </a:extLst>
              </a:tr>
              <a:tr h="2160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F0000"/>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305400172"/>
                  </a:ext>
                </a:extLst>
              </a:tr>
            </a:tbl>
          </a:graphicData>
        </a:graphic>
      </p:graphicFrame>
      <p:sp>
        <p:nvSpPr>
          <p:cNvPr id="31" name="四角形: 角を丸くする 30">
            <a:extLst>
              <a:ext uri="{FF2B5EF4-FFF2-40B4-BE49-F238E27FC236}">
                <a16:creationId xmlns:a16="http://schemas.microsoft.com/office/drawing/2014/main" id="{A8F2474F-0861-4DBB-B7E2-16279E60CF0C}"/>
              </a:ext>
            </a:extLst>
          </p:cNvPr>
          <p:cNvSpPr/>
          <p:nvPr/>
        </p:nvSpPr>
        <p:spPr>
          <a:xfrm>
            <a:off x="8181413" y="2396530"/>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4" name="四角形: 角を丸くする 33">
            <a:extLst>
              <a:ext uri="{FF2B5EF4-FFF2-40B4-BE49-F238E27FC236}">
                <a16:creationId xmlns:a16="http://schemas.microsoft.com/office/drawing/2014/main" id="{BC535C05-DFA8-45E5-A9BA-FCAAA52167A7}"/>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35" name="四角形: 角を丸くする 34">
            <a:extLst>
              <a:ext uri="{FF2B5EF4-FFF2-40B4-BE49-F238E27FC236}">
                <a16:creationId xmlns:a16="http://schemas.microsoft.com/office/drawing/2014/main" id="{C966EB43-82FA-4CA1-9BA7-61CDDBBAC3E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３．入学時増額奨学資金と奨学資金を併せて借りた場合の返還月額</a:t>
            </a:r>
          </a:p>
        </p:txBody>
      </p:sp>
      <p:graphicFrame>
        <p:nvGraphicFramePr>
          <p:cNvPr id="36" name="表 3">
            <a:extLst>
              <a:ext uri="{FF2B5EF4-FFF2-40B4-BE49-F238E27FC236}">
                <a16:creationId xmlns:a16="http://schemas.microsoft.com/office/drawing/2014/main" id="{A1A5586B-7CE2-41D9-BC23-9C2EA455819F}"/>
              </a:ext>
            </a:extLst>
          </p:cNvPr>
          <p:cNvGraphicFramePr>
            <a:graphicFrameLocks noGrp="1"/>
          </p:cNvGraphicFramePr>
          <p:nvPr>
            <p:extLst>
              <p:ext uri="{D42A27DB-BD31-4B8C-83A1-F6EECF244321}">
                <p14:modId xmlns:p14="http://schemas.microsoft.com/office/powerpoint/2010/main" val="2292104115"/>
              </p:ext>
            </p:extLst>
          </p:nvPr>
        </p:nvGraphicFramePr>
        <p:xfrm>
          <a:off x="307584" y="2656240"/>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50,000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350,000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graphicFrame>
        <p:nvGraphicFramePr>
          <p:cNvPr id="39" name="表 3">
            <a:extLst>
              <a:ext uri="{FF2B5EF4-FFF2-40B4-BE49-F238E27FC236}">
                <a16:creationId xmlns:a16="http://schemas.microsoft.com/office/drawing/2014/main" id="{49803631-5BC0-4776-8CEC-636EE2B75BA4}"/>
              </a:ext>
            </a:extLst>
          </p:cNvPr>
          <p:cNvGraphicFramePr>
            <a:graphicFrameLocks noGrp="1"/>
          </p:cNvGraphicFramePr>
          <p:nvPr>
            <p:extLst>
              <p:ext uri="{D42A27DB-BD31-4B8C-83A1-F6EECF244321}">
                <p14:modId xmlns:p14="http://schemas.microsoft.com/office/powerpoint/2010/main" val="668720345"/>
              </p:ext>
            </p:extLst>
          </p:nvPr>
        </p:nvGraphicFramePr>
        <p:xfrm>
          <a:off x="307584" y="4204839"/>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～５年目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550,000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44" name="四角形: 角を丸くする 43">
            <a:extLst>
              <a:ext uri="{FF2B5EF4-FFF2-40B4-BE49-F238E27FC236}">
                <a16:creationId xmlns:a16="http://schemas.microsoft.com/office/drawing/2014/main" id="{C00AEEA6-9059-4803-805E-9C7BFBBD30CF}"/>
              </a:ext>
            </a:extLst>
          </p:cNvPr>
          <p:cNvSpPr/>
          <p:nvPr/>
        </p:nvSpPr>
        <p:spPr>
          <a:xfrm>
            <a:off x="8142880" y="3933056"/>
            <a:ext cx="749600" cy="466254"/>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tIns="0" bIns="216000" anchor="ctr">
            <a:spAutoFit/>
          </a:bodyP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46" name="表 3">
            <a:extLst>
              <a:ext uri="{FF2B5EF4-FFF2-40B4-BE49-F238E27FC236}">
                <a16:creationId xmlns:a16="http://schemas.microsoft.com/office/drawing/2014/main" id="{5D3E5AC5-989D-4CB8-BBCB-83A437F21C2A}"/>
              </a:ext>
            </a:extLst>
          </p:cNvPr>
          <p:cNvGraphicFramePr>
            <a:graphicFrameLocks noGrp="1"/>
          </p:cNvGraphicFramePr>
          <p:nvPr>
            <p:extLst>
              <p:ext uri="{D42A27DB-BD31-4B8C-83A1-F6EECF244321}">
                <p14:modId xmlns:p14="http://schemas.microsoft.com/office/powerpoint/2010/main" val="849799467"/>
              </p:ext>
            </p:extLst>
          </p:nvPr>
        </p:nvGraphicFramePr>
        <p:xfrm>
          <a:off x="307584" y="5428975"/>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ja-JP" altLang="en-US" sz="1050" dirty="0">
                          <a:solidFill>
                            <a:srgbClr val="FF0000"/>
                          </a:solidFill>
                          <a:latin typeface="+mn-ea"/>
                          <a:ea typeface="+mn-ea"/>
                          <a:cs typeface="Arial" panose="020B0604020202020204" pitchFamily="34" charset="0"/>
                        </a:rPr>
                        <a:t>定期増額型</a:t>
                      </a:r>
                      <a:endParaRPr kumimoji="1" lang="ja-JP" altLang="en-US" sz="950" dirty="0">
                        <a:solidFill>
                          <a:srgbClr val="FF0000"/>
                        </a:solidFill>
                        <a:latin typeface="+mn-ea"/>
                        <a:ea typeface="+mn-ea"/>
                        <a:cs typeface="Arial" panose="020B0604020202020204" pitchFamily="34" charset="0"/>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～５年目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550,000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18" name="四角形: 角を丸くする 17">
            <a:extLst>
              <a:ext uri="{FF2B5EF4-FFF2-40B4-BE49-F238E27FC236}">
                <a16:creationId xmlns:a16="http://schemas.microsoft.com/office/drawing/2014/main" id="{D8BE198A-7C37-4FB1-9138-E2C0FC66E278}"/>
              </a:ext>
            </a:extLst>
          </p:cNvPr>
          <p:cNvSpPr/>
          <p:nvPr/>
        </p:nvSpPr>
        <p:spPr>
          <a:xfrm>
            <a:off x="307584" y="2447501"/>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350,000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19" name="四角形: 角を丸くする 18">
            <a:extLst>
              <a:ext uri="{FF2B5EF4-FFF2-40B4-BE49-F238E27FC236}">
                <a16:creationId xmlns:a16="http://schemas.microsoft.com/office/drawing/2014/main" id="{0B12CBA7-3266-4D80-B3AA-61AE2D28D187}"/>
              </a:ext>
            </a:extLst>
          </p:cNvPr>
          <p:cNvSpPr/>
          <p:nvPr/>
        </p:nvSpPr>
        <p:spPr>
          <a:xfrm>
            <a:off x="307583" y="3996100"/>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550,000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59571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奨学金貸付事業の概要</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98BC51F1-345D-4726-B3E7-B42053D0DC4F}"/>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7D6A97FA-7D3A-47BB-A9FA-684F3AE77BE1}"/>
              </a:ext>
            </a:extLst>
          </p:cNvPr>
          <p:cNvSpPr/>
          <p:nvPr/>
        </p:nvSpPr>
        <p:spPr>
          <a:xfrm>
            <a:off x="333406" y="765175"/>
            <a:ext cx="18351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の 種 類</a:t>
            </a:r>
          </a:p>
        </p:txBody>
      </p:sp>
      <p:sp>
        <p:nvSpPr>
          <p:cNvPr id="33" name="テキスト ボックス 32">
            <a:extLst>
              <a:ext uri="{FF2B5EF4-FFF2-40B4-BE49-F238E27FC236}">
                <a16:creationId xmlns:a16="http://schemas.microsoft.com/office/drawing/2014/main" id="{47BFFC40-8578-479F-99E5-AA27A3674596}"/>
              </a:ext>
            </a:extLst>
          </p:cNvPr>
          <p:cNvSpPr txBox="1"/>
          <p:nvPr/>
        </p:nvSpPr>
        <p:spPr>
          <a:xfrm>
            <a:off x="2626742" y="765175"/>
            <a:ext cx="3240087" cy="368300"/>
          </a:xfrm>
          <a:prstGeom prst="rect">
            <a:avLst/>
          </a:prstGeom>
          <a:noFill/>
        </p:spPr>
        <p:txBody>
          <a:bodyPr>
            <a:spAutoFit/>
          </a:bodyPr>
          <a:lstStyle/>
          <a:p>
            <a:pPr eaLnBrk="1" fontAlgn="auto" hangingPunct="1">
              <a:spcBef>
                <a:spcPts val="0"/>
              </a:spcBef>
              <a:spcAft>
                <a:spcPts val="0"/>
              </a:spcAft>
              <a:defRPr/>
            </a:pPr>
            <a:r>
              <a:rPr lang="ja-JP" altLang="en-US" b="1" u="sng" dirty="0">
                <a:solidFill>
                  <a:srgbClr val="C00000"/>
                </a:solidFill>
                <a:uFill>
                  <a:solidFill>
                    <a:srgbClr val="FF0000"/>
                  </a:solidFill>
                </a:uFill>
                <a:latin typeface="游ゴシック" panose="020B0400000000000000" pitchFamily="50" charset="-128"/>
                <a:ea typeface="游ゴシック" panose="020B0400000000000000" pitchFamily="50" charset="-128"/>
              </a:rPr>
              <a:t>～ 無利子の貸付です ～</a:t>
            </a:r>
          </a:p>
        </p:txBody>
      </p:sp>
      <p:sp>
        <p:nvSpPr>
          <p:cNvPr id="25" name="四角形: 角を丸くする 24">
            <a:extLst>
              <a:ext uri="{FF2B5EF4-FFF2-40B4-BE49-F238E27FC236}">
                <a16:creationId xmlns:a16="http://schemas.microsoft.com/office/drawing/2014/main" id="{28CC61D9-B194-49FA-85F2-83020F0984B9}"/>
              </a:ext>
            </a:extLst>
          </p:cNvPr>
          <p:cNvSpPr/>
          <p:nvPr/>
        </p:nvSpPr>
        <p:spPr>
          <a:xfrm>
            <a:off x="333406" y="3356992"/>
            <a:ext cx="3528000" cy="360362"/>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募集の種類 および 募集の時期</a:t>
            </a:r>
          </a:p>
        </p:txBody>
      </p:sp>
      <p:grpSp>
        <p:nvGrpSpPr>
          <p:cNvPr id="10" name="グループ化 9">
            <a:extLst>
              <a:ext uri="{FF2B5EF4-FFF2-40B4-BE49-F238E27FC236}">
                <a16:creationId xmlns:a16="http://schemas.microsoft.com/office/drawing/2014/main" id="{056431C8-3A0B-40C9-8C84-05195273D5E0}"/>
              </a:ext>
            </a:extLst>
          </p:cNvPr>
          <p:cNvGrpSpPr/>
          <p:nvPr/>
        </p:nvGrpSpPr>
        <p:grpSpPr>
          <a:xfrm>
            <a:off x="395536" y="3645024"/>
            <a:ext cx="8426450" cy="1728191"/>
            <a:chOff x="610046" y="3645024"/>
            <a:chExt cx="8426450" cy="1728191"/>
          </a:xfrm>
        </p:grpSpPr>
        <p:sp>
          <p:nvSpPr>
            <p:cNvPr id="26" name="縦書きテキスト プレースホルダー 2">
              <a:extLst>
                <a:ext uri="{FF2B5EF4-FFF2-40B4-BE49-F238E27FC236}">
                  <a16:creationId xmlns:a16="http://schemas.microsoft.com/office/drawing/2014/main" id="{951E19CA-6855-4789-BF8B-19DD79162F07}"/>
                </a:ext>
              </a:extLst>
            </p:cNvPr>
            <p:cNvSpPr txBox="1">
              <a:spLocks noChangeArrowheads="1"/>
            </p:cNvSpPr>
            <p:nvPr/>
          </p:nvSpPr>
          <p:spPr bwMode="auto">
            <a:xfrm>
              <a:off x="610046" y="3645024"/>
              <a:ext cx="8426450" cy="172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予 約 募 集　　　</a:t>
              </a:r>
              <a:r>
                <a:rPr lang="en-US" altLang="ja-JP" sz="15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u="sng" spc="300" dirty="0">
                  <a:solidFill>
                    <a:srgbClr val="FF0000"/>
                  </a:solidFill>
                  <a:latin typeface="HG丸ｺﾞｼｯｸM-PRO" panose="020F0600000000000000" pitchFamily="50" charset="-128"/>
                  <a:ea typeface="HG丸ｺﾞｼｯｸM-PRO" panose="020F0600000000000000" pitchFamily="50" charset="-128"/>
                </a:rPr>
                <a:t>中学校を通じて募集</a:t>
              </a:r>
              <a:r>
                <a:rPr lang="ja-JP" altLang="en-US" sz="1400" b="1" spc="3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400" u="sng" spc="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a:t>
              </a:r>
              <a:r>
                <a:rPr lang="ja-JP" altLang="en-US" sz="1500" b="1" spc="300" dirty="0">
                  <a:latin typeface="HG丸ｺﾞｼｯｸM-PRO" panose="020F0600000000000000" pitchFamily="50" charset="-128"/>
                  <a:ea typeface="HG丸ｺﾞｼｯｸM-PRO" panose="020F0600000000000000" pitchFamily="50" charset="-128"/>
                </a:rPr>
                <a:t>募集時期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spc="100" dirty="0">
                  <a:latin typeface="HG丸ｺﾞｼｯｸM-PRO" panose="020F0600000000000000" pitchFamily="50" charset="-128"/>
                  <a:ea typeface="HG丸ｺﾞｼｯｸM-PRO" panose="020F0600000000000000" pitchFamily="50" charset="-128"/>
                </a:rPr>
                <a:t>中学３年生の秋頃</a:t>
              </a:r>
              <a:r>
                <a:rPr lang="ja-JP" altLang="en-US" sz="1500" b="1" dirty="0">
                  <a:latin typeface="HG丸ｺﾞｼｯｸM-PRO" panose="020F0600000000000000" pitchFamily="50" charset="-128"/>
                  <a:ea typeface="HG丸ｺﾞｼｯｸM-PRO" panose="020F0600000000000000" pitchFamily="50" charset="-128"/>
                </a:rPr>
                <a:t>（９月上旬 ～ １０月上旬）</a:t>
              </a:r>
              <a:endParaRPr lang="en-US" altLang="ja-JP" sz="1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在 学 募 集　　　</a:t>
              </a:r>
              <a:r>
                <a:rPr lang="en-US" altLang="ja-JP" sz="1400" b="1" u="sng" dirty="0">
                  <a:latin typeface="HG丸ｺﾞｼｯｸM-PRO" panose="020F0600000000000000" pitchFamily="50" charset="-128"/>
                  <a:ea typeface="HG丸ｺﾞｼｯｸM-PRO" panose="020F0600000000000000" pitchFamily="50" charset="-128"/>
                </a:rPr>
                <a:t>※ </a:t>
              </a:r>
              <a:r>
                <a:rPr lang="ja-JP" altLang="en-US" sz="1400" b="1" u="sng" spc="300" dirty="0">
                  <a:latin typeface="HG丸ｺﾞｼｯｸM-PRO" panose="020F0600000000000000" pitchFamily="50" charset="-128"/>
                  <a:ea typeface="HG丸ｺﾞｼｯｸM-PRO" panose="020F0600000000000000" pitchFamily="50" charset="-128"/>
                </a:rPr>
                <a:t>高校等を通じて募集</a:t>
              </a:r>
              <a:r>
                <a:rPr lang="ja-JP" altLang="en-US" sz="1400" b="1" spc="300" dirty="0">
                  <a:latin typeface="HG丸ｺﾞｼｯｸM-PRO" panose="020F0600000000000000" pitchFamily="50" charset="-128"/>
                  <a:ea typeface="HG丸ｺﾞｼｯｸM-PRO" panose="020F0600000000000000" pitchFamily="50" charset="-128"/>
                </a:rPr>
                <a:t>　　</a:t>
              </a:r>
              <a:endParaRPr lang="en-US" altLang="ja-JP" sz="1400" u="sng"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a:t>
              </a:r>
              <a:r>
                <a:rPr lang="ja-JP" altLang="en-US" sz="1500" b="1" spc="300" dirty="0">
                  <a:latin typeface="HG丸ｺﾞｼｯｸM-PRO" panose="020F0600000000000000" pitchFamily="50" charset="-128"/>
                  <a:ea typeface="HG丸ｺﾞｼｯｸM-PRO" panose="020F0600000000000000" pitchFamily="50" charset="-128"/>
                </a:rPr>
                <a:t>募集時期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spc="100" dirty="0">
                  <a:latin typeface="HG丸ｺﾞｼｯｸM-PRO" panose="020F0600000000000000" pitchFamily="50" charset="-128"/>
                  <a:ea typeface="HG丸ｺﾞｼｯｸM-PRO" panose="020F0600000000000000" pitchFamily="50" charset="-128"/>
                </a:rPr>
                <a:t>高校在学中の春</a:t>
              </a:r>
              <a:r>
                <a:rPr lang="ja-JP" altLang="en-US" sz="1500" b="1" dirty="0">
                  <a:latin typeface="HG丸ｺﾞｼｯｸM-PRO" panose="020F0600000000000000" pitchFamily="50" charset="-128"/>
                  <a:ea typeface="HG丸ｺﾞｼｯｸM-PRO" panose="020F0600000000000000" pitchFamily="50" charset="-128"/>
                </a:rPr>
                <a:t>（４月中旬 ～ ５月上旬）</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27" name="グループ化 26">
              <a:extLst>
                <a:ext uri="{FF2B5EF4-FFF2-40B4-BE49-F238E27FC236}">
                  <a16:creationId xmlns:a16="http://schemas.microsoft.com/office/drawing/2014/main" id="{09D60BDE-528C-4E1D-9338-0AFC61A278B1}"/>
                </a:ext>
              </a:extLst>
            </p:cNvPr>
            <p:cNvGrpSpPr/>
            <p:nvPr/>
          </p:nvGrpSpPr>
          <p:grpSpPr>
            <a:xfrm>
              <a:off x="899592" y="3907697"/>
              <a:ext cx="1332000" cy="216023"/>
              <a:chOff x="539552" y="1796541"/>
              <a:chExt cx="1332000" cy="216023"/>
            </a:xfrm>
            <a:solidFill>
              <a:schemeClr val="tx2">
                <a:lumMod val="60000"/>
                <a:lumOff val="40000"/>
              </a:schemeClr>
            </a:solidFill>
          </p:grpSpPr>
          <p:cxnSp>
            <p:nvCxnSpPr>
              <p:cNvPr id="28" name="直線コネクタ 27">
                <a:extLst>
                  <a:ext uri="{FF2B5EF4-FFF2-40B4-BE49-F238E27FC236}">
                    <a16:creationId xmlns:a16="http://schemas.microsoft.com/office/drawing/2014/main" id="{06ADB7BC-A71E-4CC5-AEC4-85B61B17CE35}"/>
                  </a:ext>
                </a:extLst>
              </p:cNvPr>
              <p:cNvCxnSpPr>
                <a:cxnSpLocks/>
              </p:cNvCxnSpPr>
              <p:nvPr/>
            </p:nvCxnSpPr>
            <p:spPr>
              <a:xfrm>
                <a:off x="539552" y="2000702"/>
                <a:ext cx="1332000" cy="0"/>
              </a:xfrm>
              <a:prstGeom prst="line">
                <a:avLst/>
              </a:prstGeom>
              <a:grpFill/>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フローチャート: 処理 28">
                <a:extLst>
                  <a:ext uri="{FF2B5EF4-FFF2-40B4-BE49-F238E27FC236}">
                    <a16:creationId xmlns:a16="http://schemas.microsoft.com/office/drawing/2014/main" id="{1425080F-08D1-4E8D-8474-F7A6DF6E669C}"/>
                  </a:ext>
                </a:extLst>
              </p:cNvPr>
              <p:cNvSpPr/>
              <p:nvPr/>
            </p:nvSpPr>
            <p:spPr>
              <a:xfrm>
                <a:off x="539552" y="1796541"/>
                <a:ext cx="216024" cy="216023"/>
              </a:xfrm>
              <a:prstGeom prst="flowChartProcess">
                <a:avLst/>
              </a:prstGeom>
              <a:solidFill>
                <a:schemeClr val="tx2">
                  <a:lumMod val="50000"/>
                </a:schemeClr>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30" name="グループ化 29">
              <a:extLst>
                <a:ext uri="{FF2B5EF4-FFF2-40B4-BE49-F238E27FC236}">
                  <a16:creationId xmlns:a16="http://schemas.microsoft.com/office/drawing/2014/main" id="{9A74F75A-E3FB-43DA-B5B2-1F5C54E683AE}"/>
                </a:ext>
              </a:extLst>
            </p:cNvPr>
            <p:cNvGrpSpPr/>
            <p:nvPr/>
          </p:nvGrpSpPr>
          <p:grpSpPr>
            <a:xfrm>
              <a:off x="906448" y="4653137"/>
              <a:ext cx="1332000" cy="216023"/>
              <a:chOff x="539552" y="1784679"/>
              <a:chExt cx="1332000" cy="216023"/>
            </a:xfrm>
            <a:solidFill>
              <a:schemeClr val="tx2">
                <a:lumMod val="60000"/>
                <a:lumOff val="40000"/>
              </a:schemeClr>
            </a:solidFill>
          </p:grpSpPr>
          <p:cxnSp>
            <p:nvCxnSpPr>
              <p:cNvPr id="31" name="直線コネクタ 30">
                <a:extLst>
                  <a:ext uri="{FF2B5EF4-FFF2-40B4-BE49-F238E27FC236}">
                    <a16:creationId xmlns:a16="http://schemas.microsoft.com/office/drawing/2014/main" id="{EEB959A3-A251-4249-BBEA-088066B176A3}"/>
                  </a:ext>
                </a:extLst>
              </p:cNvPr>
              <p:cNvCxnSpPr>
                <a:cxnSpLocks/>
              </p:cNvCxnSpPr>
              <p:nvPr/>
            </p:nvCxnSpPr>
            <p:spPr>
              <a:xfrm>
                <a:off x="539552" y="1988840"/>
                <a:ext cx="1332000" cy="0"/>
              </a:xfrm>
              <a:prstGeom prst="line">
                <a:avLst/>
              </a:prstGeom>
              <a:grpFill/>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フローチャート: 処理 31">
                <a:extLst>
                  <a:ext uri="{FF2B5EF4-FFF2-40B4-BE49-F238E27FC236}">
                    <a16:creationId xmlns:a16="http://schemas.microsoft.com/office/drawing/2014/main" id="{891ECEFD-4450-4E16-8477-E8A5CEE0CCE3}"/>
                  </a:ext>
                </a:extLst>
              </p:cNvPr>
              <p:cNvSpPr/>
              <p:nvPr/>
            </p:nvSpPr>
            <p:spPr>
              <a:xfrm>
                <a:off x="539552" y="1784679"/>
                <a:ext cx="216024" cy="216023"/>
              </a:xfrm>
              <a:prstGeom prst="flowChartProcess">
                <a:avLst/>
              </a:prstGeom>
              <a:solidFill>
                <a:schemeClr val="tx2">
                  <a:lumMod val="50000"/>
                </a:schemeClr>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1" name="テキスト ボックス 20">
            <a:extLst>
              <a:ext uri="{FF2B5EF4-FFF2-40B4-BE49-F238E27FC236}">
                <a16:creationId xmlns:a16="http://schemas.microsoft.com/office/drawing/2014/main" id="{4F68F705-31B2-4523-9267-68CC0E6AA2CB}"/>
              </a:ext>
            </a:extLst>
          </p:cNvPr>
          <p:cNvSpPr txBox="1"/>
          <p:nvPr/>
        </p:nvSpPr>
        <p:spPr>
          <a:xfrm>
            <a:off x="5725642" y="3779563"/>
            <a:ext cx="2518766" cy="368300"/>
          </a:xfrm>
          <a:prstGeom prst="rect">
            <a:avLst/>
          </a:prstGeom>
          <a:noFill/>
        </p:spPr>
        <p:txBody>
          <a:bodyPr wrap="square">
            <a:spAutoFit/>
          </a:bodyPr>
          <a:lstStyle/>
          <a:p>
            <a:pPr algn="ctr" eaLnBrk="1" fontAlgn="auto" hangingPunct="1">
              <a:spcBef>
                <a:spcPts val="0"/>
              </a:spcBef>
              <a:spcAft>
                <a:spcPts val="0"/>
              </a:spcAft>
              <a:defRPr/>
            </a:pPr>
            <a:r>
              <a:rPr lang="ja-JP" altLang="en-US" b="1" u="wavyDbl" spc="300"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今回の募集です。</a:t>
            </a:r>
          </a:p>
        </p:txBody>
      </p:sp>
      <p:sp>
        <p:nvSpPr>
          <p:cNvPr id="2" name="矢印: 左 1">
            <a:extLst>
              <a:ext uri="{FF2B5EF4-FFF2-40B4-BE49-F238E27FC236}">
                <a16:creationId xmlns:a16="http://schemas.microsoft.com/office/drawing/2014/main" id="{78F06923-8270-49C3-A1D5-05F26BFE6B69}"/>
              </a:ext>
            </a:extLst>
          </p:cNvPr>
          <p:cNvSpPr/>
          <p:nvPr/>
        </p:nvSpPr>
        <p:spPr>
          <a:xfrm>
            <a:off x="5220072" y="3864449"/>
            <a:ext cx="512916" cy="229323"/>
          </a:xfrm>
          <a:prstGeom prst="left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nvGrpSpPr>
          <p:cNvPr id="9" name="グループ化 8">
            <a:extLst>
              <a:ext uri="{FF2B5EF4-FFF2-40B4-BE49-F238E27FC236}">
                <a16:creationId xmlns:a16="http://schemas.microsoft.com/office/drawing/2014/main" id="{6F159A43-C67F-4D12-BFB6-07859EBAD8A4}"/>
              </a:ext>
            </a:extLst>
          </p:cNvPr>
          <p:cNvGrpSpPr/>
          <p:nvPr/>
        </p:nvGrpSpPr>
        <p:grpSpPr>
          <a:xfrm>
            <a:off x="395536" y="764704"/>
            <a:ext cx="8533259" cy="2668588"/>
            <a:chOff x="575245" y="764704"/>
            <a:chExt cx="8533259" cy="2668588"/>
          </a:xfrm>
        </p:grpSpPr>
        <p:sp>
          <p:nvSpPr>
            <p:cNvPr id="12" name="縦書きテキスト プレースホルダー 2">
              <a:extLst>
                <a:ext uri="{FF2B5EF4-FFF2-40B4-BE49-F238E27FC236}">
                  <a16:creationId xmlns:a16="http://schemas.microsoft.com/office/drawing/2014/main" id="{1B4AEA79-CC25-4FC8-8FF8-0A3F954B3839}"/>
                </a:ext>
              </a:extLst>
            </p:cNvPr>
            <p:cNvSpPr txBox="1">
              <a:spLocks/>
            </p:cNvSpPr>
            <p:nvPr/>
          </p:nvSpPr>
          <p:spPr>
            <a:xfrm>
              <a:off x="575245" y="764704"/>
              <a:ext cx="8533259" cy="26685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HG丸ｺﾞｼｯｸM-PRO" panose="020F0600000000000000" pitchFamily="50" charset="-128"/>
                  <a:ea typeface="HG丸ｺﾞｼｯｸM-PRO" panose="020F0600000000000000" pitchFamily="50" charset="-128"/>
                </a:rPr>
                <a:t>入学時増額奨学資金 　　   </a:t>
              </a:r>
              <a:r>
                <a:rPr lang="en-US" altLang="ja-JP" sz="1800" b="1" u="sng" spc="300"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u="sng" spc="300" dirty="0">
                  <a:solidFill>
                    <a:srgbClr val="FF0000"/>
                  </a:solidFill>
                  <a:latin typeface="HG丸ｺﾞｼｯｸM-PRO" panose="020F0600000000000000" pitchFamily="50" charset="-128"/>
                  <a:ea typeface="HG丸ｺﾞｼｯｸM-PRO" panose="020F0600000000000000" pitchFamily="50" charset="-128"/>
                </a:rPr>
                <a:t>今回の予約募集のみ申込可能です。</a:t>
              </a:r>
              <a:endParaRPr lang="en-US" altLang="ja-JP" sz="1800" b="1" u="sng" spc="300"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高校等（中等教育学校の後期課程を除く）への入学時に必要な経費の支払いに充てるため、</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u="sng" dirty="0">
                  <a:latin typeface="HG丸ｺﾞｼｯｸM-PRO" panose="020F0600000000000000" pitchFamily="50" charset="-128"/>
                  <a:ea typeface="HG丸ｺﾞｼｯｸM-PRO" panose="020F0600000000000000" pitchFamily="50" charset="-128"/>
                </a:rPr>
                <a:t>入 学 前</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に貸付する学資</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400"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奨 学 資 金</a:t>
              </a: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高校等の授業料及びその他修学に必要となる経費の支払いに充てるため、</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u="sng" dirty="0">
                  <a:latin typeface="HG丸ｺﾞｼｯｸM-PRO" panose="020F0600000000000000" pitchFamily="50" charset="-128"/>
                  <a:ea typeface="HG丸ｺﾞｼｯｸM-PRO" panose="020F0600000000000000" pitchFamily="50" charset="-128"/>
                </a:rPr>
                <a:t>在 学 中</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に貸付する学資</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700" dirty="0">
                <a:latin typeface="HG丸ｺﾞｼｯｸM-PRO" panose="020F0600000000000000" pitchFamily="50" charset="-128"/>
                <a:ea typeface="HG丸ｺﾞｼｯｸM-PRO" panose="020F0600000000000000" pitchFamily="50" charset="-128"/>
              </a:endParaRPr>
            </a:p>
          </p:txBody>
        </p:sp>
        <p:grpSp>
          <p:nvGrpSpPr>
            <p:cNvPr id="16" name="グループ化 15">
              <a:extLst>
                <a:ext uri="{FF2B5EF4-FFF2-40B4-BE49-F238E27FC236}">
                  <a16:creationId xmlns:a16="http://schemas.microsoft.com/office/drawing/2014/main" id="{72134056-AADC-4A56-9792-B7FC350357CF}"/>
                </a:ext>
              </a:extLst>
            </p:cNvPr>
            <p:cNvGrpSpPr/>
            <p:nvPr/>
          </p:nvGrpSpPr>
          <p:grpSpPr>
            <a:xfrm>
              <a:off x="863277" y="1349215"/>
              <a:ext cx="2458355" cy="216023"/>
              <a:chOff x="502173" y="1793125"/>
              <a:chExt cx="2448000" cy="216023"/>
            </a:xfrm>
            <a:solidFill>
              <a:schemeClr val="tx2">
                <a:lumMod val="60000"/>
                <a:lumOff val="40000"/>
              </a:schemeClr>
            </a:solidFill>
          </p:grpSpPr>
          <p:cxnSp>
            <p:nvCxnSpPr>
              <p:cNvPr id="19" name="直線コネクタ 18">
                <a:extLst>
                  <a:ext uri="{FF2B5EF4-FFF2-40B4-BE49-F238E27FC236}">
                    <a16:creationId xmlns:a16="http://schemas.microsoft.com/office/drawing/2014/main" id="{4B716697-4B5E-4AA1-8246-A22DD4E3CE06}"/>
                  </a:ext>
                </a:extLst>
              </p:cNvPr>
              <p:cNvCxnSpPr>
                <a:cxnSpLocks/>
              </p:cNvCxnSpPr>
              <p:nvPr/>
            </p:nvCxnSpPr>
            <p:spPr>
              <a:xfrm>
                <a:off x="502173" y="1997286"/>
                <a:ext cx="2448000" cy="11862"/>
              </a:xfrm>
              <a:prstGeom prst="line">
                <a:avLst/>
              </a:prstGeom>
              <a:solidFill>
                <a:srgbClr val="009644"/>
              </a:solidFill>
              <a:ln w="31750">
                <a:solidFill>
                  <a:srgbClr val="009644"/>
                </a:solidFill>
              </a:ln>
            </p:spPr>
            <p:style>
              <a:lnRef idx="1">
                <a:schemeClr val="accent1"/>
              </a:lnRef>
              <a:fillRef idx="0">
                <a:schemeClr val="accent1"/>
              </a:fillRef>
              <a:effectRef idx="0">
                <a:schemeClr val="accent1"/>
              </a:effectRef>
              <a:fontRef idx="minor">
                <a:schemeClr val="tx1"/>
              </a:fontRef>
            </p:style>
          </p:cxnSp>
          <p:sp>
            <p:nvSpPr>
              <p:cNvPr id="20" name="フローチャート: 処理 19">
                <a:extLst>
                  <a:ext uri="{FF2B5EF4-FFF2-40B4-BE49-F238E27FC236}">
                    <a16:creationId xmlns:a16="http://schemas.microsoft.com/office/drawing/2014/main" id="{B6DA1B7B-FAC0-486D-B4A0-9E900229DC20}"/>
                  </a:ext>
                </a:extLst>
              </p:cNvPr>
              <p:cNvSpPr/>
              <p:nvPr/>
            </p:nvSpPr>
            <p:spPr>
              <a:xfrm>
                <a:off x="502173" y="1793125"/>
                <a:ext cx="216024" cy="216023"/>
              </a:xfrm>
              <a:prstGeom prst="flowChartProcess">
                <a:avLst/>
              </a:prstGeom>
              <a:solidFill>
                <a:srgbClr val="009644"/>
              </a:solidFill>
              <a:ln w="34925" cmpd="thickThi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22" name="グループ化 21">
              <a:extLst>
                <a:ext uri="{FF2B5EF4-FFF2-40B4-BE49-F238E27FC236}">
                  <a16:creationId xmlns:a16="http://schemas.microsoft.com/office/drawing/2014/main" id="{6D7B313D-026A-43E9-8436-5F5B60311A57}"/>
                </a:ext>
              </a:extLst>
            </p:cNvPr>
            <p:cNvGrpSpPr/>
            <p:nvPr/>
          </p:nvGrpSpPr>
          <p:grpSpPr>
            <a:xfrm>
              <a:off x="863277" y="2348881"/>
              <a:ext cx="1337634" cy="216023"/>
              <a:chOff x="502172" y="1784679"/>
              <a:chExt cx="1332000" cy="216023"/>
            </a:xfrm>
            <a:solidFill>
              <a:schemeClr val="tx2">
                <a:lumMod val="60000"/>
                <a:lumOff val="40000"/>
              </a:schemeClr>
            </a:solidFill>
          </p:grpSpPr>
          <p:cxnSp>
            <p:nvCxnSpPr>
              <p:cNvPr id="23" name="直線コネクタ 22">
                <a:extLst>
                  <a:ext uri="{FF2B5EF4-FFF2-40B4-BE49-F238E27FC236}">
                    <a16:creationId xmlns:a16="http://schemas.microsoft.com/office/drawing/2014/main" id="{009B4BC2-4554-4993-BAA8-EF4B5455106D}"/>
                  </a:ext>
                </a:extLst>
              </p:cNvPr>
              <p:cNvCxnSpPr>
                <a:cxnSpLocks/>
              </p:cNvCxnSpPr>
              <p:nvPr/>
            </p:nvCxnSpPr>
            <p:spPr>
              <a:xfrm>
                <a:off x="502172" y="1988840"/>
                <a:ext cx="1332000" cy="0"/>
              </a:xfrm>
              <a:prstGeom prst="line">
                <a:avLst/>
              </a:prstGeom>
              <a:grpFill/>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フローチャート: 処理 23">
                <a:extLst>
                  <a:ext uri="{FF2B5EF4-FFF2-40B4-BE49-F238E27FC236}">
                    <a16:creationId xmlns:a16="http://schemas.microsoft.com/office/drawing/2014/main" id="{69C9A17A-6AE0-46A6-A3D7-06432B9D0CD6}"/>
                  </a:ext>
                </a:extLst>
              </p:cNvPr>
              <p:cNvSpPr/>
              <p:nvPr/>
            </p:nvSpPr>
            <p:spPr>
              <a:xfrm>
                <a:off x="502173" y="1784679"/>
                <a:ext cx="216024" cy="216023"/>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34" name="矢印: 左 33">
              <a:extLst>
                <a:ext uri="{FF2B5EF4-FFF2-40B4-BE49-F238E27FC236}">
                  <a16:creationId xmlns:a16="http://schemas.microsoft.com/office/drawing/2014/main" id="{99B5E0AB-9C63-41D3-8959-39FCE96433C4}"/>
                </a:ext>
              </a:extLst>
            </p:cNvPr>
            <p:cNvSpPr/>
            <p:nvPr/>
          </p:nvSpPr>
          <p:spPr>
            <a:xfrm>
              <a:off x="3567482" y="1308227"/>
              <a:ext cx="515086" cy="229323"/>
            </a:xfrm>
            <a:prstGeom prst="left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5" name="正方形/長方形 34">
            <a:extLst>
              <a:ext uri="{FF2B5EF4-FFF2-40B4-BE49-F238E27FC236}">
                <a16:creationId xmlns:a16="http://schemas.microsoft.com/office/drawing/2014/main" id="{39B842EE-4F60-43C9-BBE8-368D3CF0F1C2}"/>
              </a:ext>
            </a:extLst>
          </p:cNvPr>
          <p:cNvSpPr/>
          <p:nvPr/>
        </p:nvSpPr>
        <p:spPr>
          <a:xfrm>
            <a:off x="1079612" y="5445224"/>
            <a:ext cx="6984776" cy="1140909"/>
          </a:xfrm>
          <a:prstGeom prst="rect">
            <a:avLst/>
          </a:prstGeom>
          <a:noFill/>
          <a:ln w="698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500" b="1" u="sng" spc="300" dirty="0">
                <a:solidFill>
                  <a:srgbClr val="FF0000"/>
                </a:solidFill>
                <a:latin typeface="HGS明朝E" panose="02020900000000000000" pitchFamily="18" charset="-128"/>
                <a:ea typeface="HGS明朝E" panose="02020900000000000000" pitchFamily="18" charset="-128"/>
              </a:rPr>
              <a:t>奨学金は貸付金です！</a:t>
            </a:r>
            <a:endParaRPr lang="en-US" altLang="ja-JP" sz="1500" b="1" u="sng" spc="300" dirty="0">
              <a:solidFill>
                <a:srgbClr val="FF0000"/>
              </a:solidFill>
              <a:latin typeface="HGS明朝E" panose="02020900000000000000" pitchFamily="18" charset="-128"/>
              <a:ea typeface="HGS明朝E" panose="02020900000000000000" pitchFamily="18" charset="-128"/>
            </a:endParaRPr>
          </a:p>
          <a:p>
            <a:pPr algn="ctr"/>
            <a:endParaRPr lang="en-US" altLang="ja-JP" sz="100" b="1" spc="300" dirty="0">
              <a:solidFill>
                <a:srgbClr val="FF0000"/>
              </a:solidFill>
              <a:latin typeface="HGS明朝E" panose="02020900000000000000" pitchFamily="18" charset="-128"/>
              <a:ea typeface="HGS明朝E" panose="02020900000000000000" pitchFamily="18" charset="-128"/>
            </a:endParaRPr>
          </a:p>
          <a:p>
            <a:pPr algn="ctr"/>
            <a:r>
              <a:rPr kumimoji="1" lang="ja-JP" altLang="en-US" sz="1500" b="1" u="sng" spc="300" dirty="0">
                <a:solidFill>
                  <a:srgbClr val="FF0000"/>
                </a:solidFill>
                <a:latin typeface="HGS明朝E" panose="02020900000000000000" pitchFamily="18" charset="-128"/>
                <a:ea typeface="HGS明朝E" panose="02020900000000000000" pitchFamily="18" charset="-128"/>
              </a:rPr>
              <a:t>卒業後（貸付終了後）は必ず返還しなければなりません。</a:t>
            </a:r>
            <a:endParaRPr kumimoji="1" lang="en-US" altLang="ja-JP" sz="1500" b="1" u="sng" spc="300" dirty="0">
              <a:solidFill>
                <a:srgbClr val="FF0000"/>
              </a:solidFill>
              <a:latin typeface="HGS明朝E" panose="02020900000000000000" pitchFamily="18" charset="-128"/>
              <a:ea typeface="HGS明朝E" panose="02020900000000000000" pitchFamily="18" charset="-128"/>
            </a:endParaRPr>
          </a:p>
          <a:p>
            <a:pPr algn="ctr"/>
            <a:endParaRPr kumimoji="1" lang="en-US" altLang="ja-JP" sz="100" b="1" u="sng" spc="300" dirty="0">
              <a:solidFill>
                <a:srgbClr val="FF0000"/>
              </a:solidFill>
              <a:latin typeface="HGS明朝E" panose="02020900000000000000" pitchFamily="18" charset="-128"/>
              <a:ea typeface="HGS明朝E" panose="02020900000000000000" pitchFamily="18" charset="-128"/>
            </a:endParaRPr>
          </a:p>
          <a:p>
            <a:pPr algn="ctr"/>
            <a:r>
              <a:rPr lang="ja-JP" altLang="en-US" sz="1500" b="1" u="sng" spc="300" dirty="0">
                <a:solidFill>
                  <a:srgbClr val="FF0000"/>
                </a:solidFill>
                <a:latin typeface="HGS明朝E" panose="02020900000000000000" pitchFamily="18" charset="-128"/>
                <a:ea typeface="HGS明朝E" panose="02020900000000000000" pitchFamily="18" charset="-128"/>
              </a:rPr>
              <a:t>返還したお金は後輩のための奨学金になります。</a:t>
            </a:r>
            <a:endParaRPr lang="en-US" altLang="ja-JP" sz="1500" b="1" u="sng" spc="300" dirty="0">
              <a:solidFill>
                <a:srgbClr val="FF0000"/>
              </a:solidFill>
              <a:latin typeface="HGS明朝E" panose="02020900000000000000" pitchFamily="18" charset="-128"/>
              <a:ea typeface="HGS明朝E" panose="02020900000000000000" pitchFamily="18" charset="-128"/>
            </a:endParaRPr>
          </a:p>
          <a:p>
            <a:pPr algn="ctr"/>
            <a:endParaRPr lang="en-US" altLang="ja-JP" sz="100" b="1" u="sng" spc="300" dirty="0">
              <a:solidFill>
                <a:srgbClr val="FF0000"/>
              </a:solidFill>
              <a:latin typeface="HGS明朝E" panose="02020900000000000000" pitchFamily="18" charset="-128"/>
              <a:ea typeface="HGS明朝E" panose="02020900000000000000" pitchFamily="18" charset="-128"/>
            </a:endParaRPr>
          </a:p>
          <a:p>
            <a:pPr algn="ctr"/>
            <a:r>
              <a:rPr lang="ja-JP" altLang="en-US" sz="1500" b="1" u="sng" spc="300" dirty="0">
                <a:solidFill>
                  <a:srgbClr val="FF0000"/>
                </a:solidFill>
                <a:latin typeface="HGS明朝E" panose="02020900000000000000" pitchFamily="18" charset="-128"/>
                <a:ea typeface="HGS明朝E" panose="02020900000000000000" pitchFamily="18" charset="-128"/>
              </a:rPr>
              <a:t>確実に返還してください。</a:t>
            </a:r>
            <a:endParaRPr kumimoji="1" lang="ja-JP" altLang="en-US" sz="1500" b="1" u="sng" spc="300" dirty="0">
              <a:solidFill>
                <a:srgbClr val="FF0000"/>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5674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予約奨学生の募集について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9" name="縦書きテキスト プレースホルダー 2">
            <a:extLst>
              <a:ext uri="{FF2B5EF4-FFF2-40B4-BE49-F238E27FC236}">
                <a16:creationId xmlns:a16="http://schemas.microsoft.com/office/drawing/2014/main" id="{1E2D8E98-27EA-4B56-878F-EC27D053100C}"/>
              </a:ext>
            </a:extLst>
          </p:cNvPr>
          <p:cNvSpPr>
            <a:spLocks noGrp="1"/>
          </p:cNvSpPr>
          <p:nvPr>
            <p:ph type="body" orient="vert" idx="1"/>
          </p:nvPr>
        </p:nvSpPr>
        <p:spPr>
          <a:xfrm>
            <a:off x="323528" y="2636912"/>
            <a:ext cx="8640960" cy="2308536"/>
          </a:xfrm>
        </p:spPr>
        <p:txBody>
          <a:bodyPr vert="horz">
            <a:norm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高等学校等へ進学後も</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在学募集</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による奨学資金の申込み機会はありますが、</a:t>
            </a:r>
            <a:endPar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800" b="1" u="wavyHeavy" spc="3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入学時増額奨学資金の申込みは今回限り</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となります。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進学に際し経済的な不安を持たれている方は、</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この機会に必ずお申込みください。</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奨学資金を借りる必要がなくなった場合は、いつでも辞退できます。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（借入手続き書類を提出しなければ、自動的に辞退したものとみなします。）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A08C986A-7A10-4ADE-8448-95FEEF6996CD}"/>
              </a:ext>
            </a:extLst>
          </p:cNvPr>
          <p:cNvSpPr/>
          <p:nvPr/>
        </p:nvSpPr>
        <p:spPr>
          <a:xfrm>
            <a:off x="647700" y="1268760"/>
            <a:ext cx="7848600" cy="1156805"/>
          </a:xfrm>
          <a:prstGeom prst="roundRect">
            <a:avLst>
              <a:gd name="adj" fmla="val 12450"/>
            </a:avLst>
          </a:prstGeom>
          <a:solidFill>
            <a:srgbClr val="F9FCFD"/>
          </a:solid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 anchor="ctr"/>
          <a:lstStyle/>
          <a:p>
            <a:pPr eaLnBrk="1" fontAlgn="auto" hangingPunct="1">
              <a:lnSpc>
                <a:spcPts val="2400"/>
              </a:lnSpc>
              <a:spcBef>
                <a:spcPts val="0"/>
              </a:spcBef>
              <a:spcAft>
                <a:spcPts val="0"/>
              </a:spcAft>
              <a:defRPr/>
            </a:pPr>
            <a:r>
              <a:rPr lang="ja-JP" altLang="en-US" sz="1700" dirty="0">
                <a:solidFill>
                  <a:schemeClr val="tx1"/>
                </a:solidFill>
                <a:latin typeface="HG丸ｺﾞｼｯｸM-PRO" panose="020F0600000000000000" pitchFamily="50" charset="-128"/>
                <a:ea typeface="HG丸ｺﾞｼｯｸM-PRO" panose="020F0600000000000000" pitchFamily="50" charset="-128"/>
              </a:rPr>
              <a:t> 高等学校等へ進学を希望する生徒</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baseline="30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1700" dirty="0">
                <a:solidFill>
                  <a:schemeClr val="tx1"/>
                </a:solidFill>
                <a:latin typeface="HG丸ｺﾞｼｯｸM-PRO" panose="020F0600000000000000" pitchFamily="50" charset="-128"/>
                <a:ea typeface="HG丸ｺﾞｼｯｸM-PRO" panose="020F0600000000000000" pitchFamily="50" charset="-128"/>
              </a:rPr>
              <a:t>が</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「進学前」に在学する中学校を通じて </a:t>
            </a:r>
            <a:endParaRPr lang="en-US" altLang="ja-JP" sz="17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700" dirty="0">
                <a:solidFill>
                  <a:schemeClr val="tx1"/>
                </a:solidFill>
                <a:latin typeface="HG丸ｺﾞｼｯｸM-PRO" panose="020F0600000000000000" pitchFamily="50" charset="-128"/>
                <a:ea typeface="HG丸ｺﾞｼｯｸM-PRO" panose="020F0600000000000000" pitchFamily="50" charset="-128"/>
              </a:rPr>
              <a:t> </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奨学金貸付の予約をする制度</a:t>
            </a:r>
            <a:r>
              <a:rPr lang="ja-JP" altLang="en-US" sz="17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700"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lnSpc>
                <a:spcPts val="24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中学３年生及び既に中学校を卒業したが高等学校等に進学していない者</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E26771DE-2AF2-4389-BC04-C230EEFB9D99}"/>
              </a:ext>
            </a:extLst>
          </p:cNvPr>
          <p:cNvSpPr/>
          <p:nvPr/>
        </p:nvSpPr>
        <p:spPr>
          <a:xfrm>
            <a:off x="179512" y="729010"/>
            <a:ext cx="4176464" cy="539750"/>
          </a:xfrm>
          <a:prstGeom prst="roundRect">
            <a:avLst>
              <a:gd name="adj" fmla="val 0"/>
            </a:avLst>
          </a:prstGeom>
          <a:noFill/>
          <a:ln w="38100" cmpd="sng">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2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予約奨学生の制度とは－？</a:t>
            </a:r>
            <a:endParaRPr lang="ja-JP" altLang="en-US" sz="2200" b="1" dirty="0">
              <a:solidFill>
                <a:schemeClr val="tx1"/>
              </a:solidFill>
            </a:endParaRPr>
          </a:p>
        </p:txBody>
      </p:sp>
      <p:sp>
        <p:nvSpPr>
          <p:cNvPr id="8" name="正方形/長方形 7">
            <a:extLst>
              <a:ext uri="{FF2B5EF4-FFF2-40B4-BE49-F238E27FC236}">
                <a16:creationId xmlns:a16="http://schemas.microsoft.com/office/drawing/2014/main" id="{849899CE-B13D-4CA4-84B7-4BC9291ECEC5}"/>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16D1375B-B011-47D7-A48D-4AC90EF29242}"/>
              </a:ext>
            </a:extLst>
          </p:cNvPr>
          <p:cNvSpPr/>
          <p:nvPr/>
        </p:nvSpPr>
        <p:spPr>
          <a:xfrm>
            <a:off x="922338" y="5156795"/>
            <a:ext cx="7299325" cy="1152525"/>
          </a:xfrm>
          <a:prstGeom prst="roundRect">
            <a:avLst>
              <a:gd name="adj" fmla="val 8744"/>
            </a:avLst>
          </a:prstGeom>
          <a:solidFill>
            <a:srgbClr val="C00000">
              <a:alpha val="10196"/>
            </a:srgbClr>
          </a:solidFill>
          <a:ln w="571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bIns="72000" anchor="ctr"/>
          <a:lstStyle/>
          <a:p>
            <a:pPr eaLnBrk="1" fontAlgn="auto" hangingPunct="1">
              <a:lnSpc>
                <a:spcPts val="2500"/>
              </a:lnSpc>
              <a:spcBef>
                <a:spcPts val="0"/>
              </a:spcBef>
              <a:spcAft>
                <a:spcPts val="0"/>
              </a:spcAft>
              <a:defRPr/>
            </a:pPr>
            <a:r>
              <a:rPr lang="en-US" altLang="ja-JP"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新型コロナウイルス感染等の影響で、急な日程変更等が生じた場合は、</a:t>
            </a:r>
            <a:endParaRPr lang="en-US" altLang="ja-JP"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eaLnBrk="1" fontAlgn="auto" hangingPunct="1">
              <a:lnSpc>
                <a:spcPts val="2500"/>
              </a:lnSpc>
              <a:spcBef>
                <a:spcPts val="0"/>
              </a:spcBef>
              <a:spcAft>
                <a:spcPts val="0"/>
              </a:spcAft>
              <a:defRPr/>
            </a:pPr>
            <a:r>
              <a:rPr lang="ja-JP" altLang="en-US"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随時ホームページ上でお知らせします。</a:t>
            </a:r>
            <a:endParaRPr lang="en-US" altLang="ja-JP"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eaLnBrk="1" fontAlgn="auto" hangingPunct="1">
              <a:lnSpc>
                <a:spcPts val="2500"/>
              </a:lnSpc>
              <a:spcBef>
                <a:spcPts val="0"/>
              </a:spcBef>
              <a:spcAft>
                <a:spcPts val="0"/>
              </a:spcAft>
              <a:defRPr/>
            </a:pPr>
            <a:r>
              <a:rPr lang="ja-JP" altLang="en-US"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ご不便をおかけしますが、ご確認くださいますようお願いします。</a:t>
            </a:r>
            <a:endParaRPr lang="en-US" altLang="ja-JP" sz="1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585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3" name="縦書きテキスト プレースホルダー 2">
            <a:extLst>
              <a:ext uri="{FF2B5EF4-FFF2-40B4-BE49-F238E27FC236}">
                <a16:creationId xmlns:a16="http://schemas.microsoft.com/office/drawing/2014/main" id="{DA12B811-81ED-45E4-9C76-31D3304F7B85}"/>
              </a:ext>
            </a:extLst>
          </p:cNvPr>
          <p:cNvSpPr txBox="1">
            <a:spLocks noChangeArrowheads="1"/>
          </p:cNvSpPr>
          <p:nvPr/>
        </p:nvSpPr>
        <p:spPr bwMode="auto">
          <a:xfrm>
            <a:off x="179388" y="1273175"/>
            <a:ext cx="8713787"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（１）令和５年４月に学校教育法による次の学校へ進学を希望する者</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・高等学校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中等教育学校の後期課程及び特別支援学校の高等部を含む</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、高等専門学校</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・専修学校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高等課程</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（ただし修業年限１年以上の学科）</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注）中等教育学校の後期課程は、「入学時増額奨学資金」の貸付対象外です。</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5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（２）</a:t>
            </a:r>
            <a:r>
              <a:rPr lang="ja-JP" altLang="en-US" sz="1600" u="sng" dirty="0">
                <a:latin typeface="HG丸ｺﾞｼｯｸM-PRO" panose="020F0600000000000000" pitchFamily="50" charset="-128"/>
                <a:ea typeface="HG丸ｺﾞｼｯｸM-PRO" panose="020F0600000000000000" pitchFamily="50" charset="-128"/>
              </a:rPr>
              <a:t>保護者（父母等）が大阪府内に住所を有すること</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保護者とは、民法による親権を行う者又は未成年後見人をいい、保護者がいない場合は、</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生徒の生計を支え、かつ学資を負担する者をいいます。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保護者が外国籍の方の申込みについては、次の在留資格が必要となります。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在留資格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 住 者　　　　　　　　　　・日本人の配偶者等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・永住者の配偶者等  　　　　　</a:t>
            </a:r>
            <a:r>
              <a:rPr lang="ja-JP" altLang="en-US" sz="1600" u="sng" dirty="0">
                <a:latin typeface="HG丸ｺﾞｼｯｸM-PRO" panose="020F0600000000000000" pitchFamily="50" charset="-128"/>
                <a:ea typeface="HG丸ｺﾞｼｯｸM-PRO" panose="020F0600000000000000" pitchFamily="50" charset="-128"/>
              </a:rPr>
              <a:t>・定 住 者</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定住者</a:t>
            </a:r>
            <a:r>
              <a:rPr lang="ja-JP" altLang="en-US" sz="1400" dirty="0">
                <a:latin typeface="HG丸ｺﾞｼｯｸM-PRO" panose="020F0600000000000000" pitchFamily="50" charset="-128"/>
                <a:ea typeface="HG丸ｺﾞｼｯｸM-PRO" panose="020F0600000000000000" pitchFamily="50" charset="-128"/>
              </a:rPr>
              <a:t>については、将来日本に永住する意思のない方は、申込資格がありません。</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u="sng" dirty="0">
                <a:latin typeface="HG丸ｺﾞｼｯｸM-PRO" panose="020F0600000000000000" pitchFamily="50" charset="-128"/>
                <a:ea typeface="HG丸ｺﾞｼｯｸM-PRO" panose="020F0600000000000000" pitchFamily="50" charset="-128"/>
              </a:rPr>
              <a:t>永住の意思確認のため、当会所定の</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誓約書</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の提出が必要となります。</a:t>
            </a:r>
            <a:endParaRPr lang="en-US" altLang="ja-JP" sz="1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該当される場合は、当会までご連絡ください。</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誓約書</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をお送りいたします。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正方形/長方形 5">
            <a:extLst>
              <a:ext uri="{FF2B5EF4-FFF2-40B4-BE49-F238E27FC236}">
                <a16:creationId xmlns:a16="http://schemas.microsoft.com/office/drawing/2014/main" id="{539DBC63-80B2-4ED8-94CA-E7BB8BDFD0E4}"/>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880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縦書きテキスト プレースホルダー 2">
            <a:extLst>
              <a:ext uri="{FF2B5EF4-FFF2-40B4-BE49-F238E27FC236}">
                <a16:creationId xmlns:a16="http://schemas.microsoft.com/office/drawing/2014/main" id="{FF38823C-FF55-44D7-B4A9-68072EA46CC6}"/>
              </a:ext>
            </a:extLst>
          </p:cNvPr>
          <p:cNvSpPr txBox="1">
            <a:spLocks/>
          </p:cNvSpPr>
          <p:nvPr/>
        </p:nvSpPr>
        <p:spPr>
          <a:xfrm>
            <a:off x="179388" y="1268413"/>
            <a:ext cx="8713787" cy="5221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（３）以下の算式により算出された</a:t>
            </a:r>
            <a:r>
              <a:rPr lang="ja-JP" altLang="en-US" sz="1600" u="sng" dirty="0">
                <a:latin typeface="HG丸ｺﾞｼｯｸM-PRO" panose="020F0600000000000000" pitchFamily="50" charset="-128"/>
                <a:ea typeface="HG丸ｺﾞｼｯｸM-PRO" panose="020F0600000000000000" pitchFamily="50" charset="-128"/>
              </a:rPr>
              <a:t>所得判定額（保護者合算）が次のとおりであること</a:t>
            </a:r>
            <a:endParaRPr lang="en-US" altLang="ja-JP" sz="1600"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en-US" altLang="ja-JP" sz="1500" b="1" dirty="0">
                <a:latin typeface="游ゴシック" panose="020B0400000000000000" pitchFamily="50" charset="-128"/>
                <a:ea typeface="游ゴシック" panose="020B0400000000000000" pitchFamily="50" charset="-128"/>
              </a:rPr>
              <a:t>【</a:t>
            </a:r>
            <a:r>
              <a:rPr lang="ja-JP" altLang="en-US" sz="1500" b="1" dirty="0">
                <a:latin typeface="游ゴシック" panose="020B0400000000000000" pitchFamily="50" charset="-128"/>
                <a:ea typeface="游ゴシック" panose="020B0400000000000000" pitchFamily="50" charset="-128"/>
              </a:rPr>
              <a:t>算式</a:t>
            </a:r>
            <a:r>
              <a:rPr lang="en-US" altLang="ja-JP" sz="1500" b="1"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市町村民税の課税標準額 </a:t>
            </a:r>
            <a:r>
              <a:rPr lang="en-US" altLang="ja-JP" sz="1500" b="1" u="sng"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６ ％ － 市町村民税の調整控除の額 ＝ 所得判定額</a:t>
            </a:r>
            <a:endParaRPr lang="en-US" altLang="ja-JP" sz="1500" b="1" u="sng"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100" dirty="0">
                <a:latin typeface="HG丸ｺﾞｼｯｸM-PRO" panose="020F0600000000000000" pitchFamily="50" charset="-128"/>
                <a:ea typeface="HG丸ｺﾞｼｯｸM-PRO" panose="020F0600000000000000" pitchFamily="50" charset="-128"/>
              </a:rPr>
              <a:t>　　　　　　　　　　　　 </a:t>
            </a:r>
            <a:r>
              <a:rPr lang="ja-JP" altLang="en-US" sz="1200" b="1" dirty="0">
                <a:latin typeface="游ゴシック" panose="020B0400000000000000" pitchFamily="50" charset="-128"/>
                <a:ea typeface="游ゴシック" panose="020B0400000000000000" pitchFamily="50" charset="-128"/>
              </a:rPr>
              <a:t>（政令指定都市に市民税を納税している場合は、「調整控除の額」に３／４を乗じた額）</a:t>
            </a:r>
            <a:endParaRPr lang="en-US" altLang="ja-JP" sz="1200" b="1"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ja-JP" altLang="en-US" sz="3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游ゴシック" panose="020B0400000000000000" pitchFamily="50" charset="-128"/>
                <a:ea typeface="游ゴシック" panose="020B0400000000000000" pitchFamily="50" charset="-128"/>
              </a:rPr>
              <a:t>＊令和３年の収入に基づく令和年度の課税標準額、調整控除の額です。</a:t>
            </a:r>
            <a:endParaRPr lang="en-US" altLang="ja-JP" sz="15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7A9C11A-0B90-4D89-9974-969C0C763A2E}"/>
              </a:ext>
            </a:extLst>
          </p:cNvPr>
          <p:cNvSpPr txBox="1"/>
          <p:nvPr/>
        </p:nvSpPr>
        <p:spPr>
          <a:xfrm>
            <a:off x="611188" y="3933825"/>
            <a:ext cx="8101012" cy="446088"/>
          </a:xfrm>
          <a:prstGeom prst="rect">
            <a:avLst/>
          </a:prstGeom>
          <a:noFill/>
        </p:spPr>
        <p:txBody>
          <a:bodyPr>
            <a:spAutoFit/>
          </a:bodyPr>
          <a:lstStyle/>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a:t>
            </a:r>
            <a:r>
              <a:rPr lang="en-US" altLang="ja-JP" sz="1150" dirty="0">
                <a:latin typeface="HG丸ｺﾞｼｯｸM-PRO" panose="020F0600000000000000" pitchFamily="50" charset="-128"/>
                <a:ea typeface="HG丸ｺﾞｼｯｸM-PRO" panose="020F0600000000000000" pitchFamily="50" charset="-128"/>
              </a:rPr>
              <a:t>※</a:t>
            </a:r>
            <a:r>
              <a:rPr lang="ja-JP" altLang="en-US" sz="11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a:t>
            </a:r>
            <a:endParaRPr lang="en-US" altLang="ja-JP" sz="1150" dirty="0">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150" dirty="0">
              <a:latin typeface="HG丸ｺﾞｼｯｸM-PRO" panose="020F0600000000000000" pitchFamily="50" charset="-128"/>
              <a:ea typeface="HG丸ｺﾞｼｯｸM-PRO" panose="020F0600000000000000" pitchFamily="50" charset="-128"/>
            </a:endParaRPr>
          </a:p>
        </p:txBody>
      </p:sp>
      <p:graphicFrame>
        <p:nvGraphicFramePr>
          <p:cNvPr id="8" name="表 2">
            <a:extLst>
              <a:ext uri="{FF2B5EF4-FFF2-40B4-BE49-F238E27FC236}">
                <a16:creationId xmlns:a16="http://schemas.microsoft.com/office/drawing/2014/main" id="{844A604A-7B04-43C4-9D87-8AA8255C84CB}"/>
              </a:ext>
            </a:extLst>
          </p:cNvPr>
          <p:cNvGraphicFramePr>
            <a:graphicFrameLocks noGrp="1"/>
          </p:cNvGraphicFramePr>
          <p:nvPr>
            <p:extLst>
              <p:ext uri="{D42A27DB-BD31-4B8C-83A1-F6EECF244321}">
                <p14:modId xmlns:p14="http://schemas.microsoft.com/office/powerpoint/2010/main" val="2200130002"/>
              </p:ext>
            </p:extLst>
          </p:nvPr>
        </p:nvGraphicFramePr>
        <p:xfrm>
          <a:off x="755650" y="2636838"/>
          <a:ext cx="7559675" cy="1296988"/>
        </p:xfrm>
        <a:graphic>
          <a:graphicData uri="http://schemas.openxmlformats.org/drawingml/2006/table">
            <a:tbl>
              <a:tblPr firstRow="1" bandRow="1">
                <a:tableStyleId>{10A1B5D5-9B99-4C35-A422-299274C87663}</a:tableStyleId>
              </a:tblPr>
              <a:tblGrid>
                <a:gridCol w="1944360">
                  <a:extLst>
                    <a:ext uri="{9D8B030D-6E8A-4147-A177-3AD203B41FA5}">
                      <a16:colId xmlns:a16="http://schemas.microsoft.com/office/drawing/2014/main" val="20000"/>
                    </a:ext>
                  </a:extLst>
                </a:gridCol>
                <a:gridCol w="1799923">
                  <a:extLst>
                    <a:ext uri="{9D8B030D-6E8A-4147-A177-3AD203B41FA5}">
                      <a16:colId xmlns:a16="http://schemas.microsoft.com/office/drawing/2014/main" val="20001"/>
                    </a:ext>
                  </a:extLst>
                </a:gridCol>
                <a:gridCol w="2087910">
                  <a:extLst>
                    <a:ext uri="{9D8B030D-6E8A-4147-A177-3AD203B41FA5}">
                      <a16:colId xmlns:a16="http://schemas.microsoft.com/office/drawing/2014/main" val="20002"/>
                    </a:ext>
                  </a:extLst>
                </a:gridCol>
                <a:gridCol w="1727482">
                  <a:extLst>
                    <a:ext uri="{9D8B030D-6E8A-4147-A177-3AD203B41FA5}">
                      <a16:colId xmlns:a16="http://schemas.microsoft.com/office/drawing/2014/main" val="20003"/>
                    </a:ext>
                  </a:extLst>
                </a:gridCol>
              </a:tblGrid>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奨学金区分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学校区分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u="sng" dirty="0">
                          <a:latin typeface="游ゴシック" panose="020B0400000000000000" pitchFamily="50" charset="-128"/>
                          <a:ea typeface="游ゴシック" panose="020B0400000000000000" pitchFamily="50" charset="-128"/>
                        </a:rPr>
                        <a:t>所得判定額</a:t>
                      </a:r>
                    </a:p>
                  </a:txBody>
                  <a:tcPr marL="91426" marR="91426" marT="45750" marB="45750">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年収めやす（</a:t>
                      </a: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a:t>
                      </a:r>
                    </a:p>
                  </a:txBody>
                  <a:tcPr marL="91426" marR="91426" marT="45750" marB="45750">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extLst>
                  <a:ext uri="{0D108BD9-81ED-4DB2-BD59-A6C34878D82A}">
                    <a16:rowId xmlns:a16="http://schemas.microsoft.com/office/drawing/2014/main" val="10000"/>
                  </a:ext>
                </a:extLst>
              </a:tr>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入学時増額奨学資金</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国公立・私立とも</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154,500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590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extLst>
                  <a:ext uri="{0D108BD9-81ED-4DB2-BD59-A6C34878D82A}">
                    <a16:rowId xmlns:a16="http://schemas.microsoft.com/office/drawing/2014/main" val="10001"/>
                  </a:ext>
                </a:extLst>
              </a:tr>
              <a:tr h="324247">
                <a:tc rowSpan="2">
                  <a:txBody>
                    <a:bodyPr/>
                    <a:lstStyle/>
                    <a:p>
                      <a:pPr algn="ctr"/>
                      <a:r>
                        <a:rPr kumimoji="1" lang="ja-JP" altLang="en-US" sz="1400" b="1" dirty="0">
                          <a:latin typeface="游ゴシック" panose="020B0400000000000000" pitchFamily="50" charset="-128"/>
                          <a:ea typeface="游ゴシック" panose="020B0400000000000000" pitchFamily="50" charset="-128"/>
                        </a:rPr>
                        <a:t>奨  学  資  金</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　公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extLst>
                  <a:ext uri="{0D108BD9-81ED-4DB2-BD59-A6C34878D82A}">
                    <a16:rowId xmlns:a16="http://schemas.microsoft.com/office/drawing/2014/main" val="10002"/>
                  </a:ext>
                </a:extLst>
              </a:tr>
              <a:tr h="324247">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私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347,100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1,000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extLst>
                  <a:ext uri="{0D108BD9-81ED-4DB2-BD59-A6C34878D82A}">
                    <a16:rowId xmlns:a16="http://schemas.microsoft.com/office/drawing/2014/main" val="10003"/>
                  </a:ext>
                </a:extLst>
              </a:tr>
            </a:tbl>
          </a:graphicData>
        </a:graphic>
      </p:graphicFrame>
      <p:sp>
        <p:nvSpPr>
          <p:cNvPr id="9" name="四角形: 角を丸くする 8">
            <a:extLst>
              <a:ext uri="{FF2B5EF4-FFF2-40B4-BE49-F238E27FC236}">
                <a16:creationId xmlns:a16="http://schemas.microsoft.com/office/drawing/2014/main" id="{513FA524-B7E8-43FB-A500-031CAA544E35}"/>
              </a:ext>
            </a:extLst>
          </p:cNvPr>
          <p:cNvSpPr/>
          <p:nvPr/>
        </p:nvSpPr>
        <p:spPr>
          <a:xfrm>
            <a:off x="467544" y="4666804"/>
            <a:ext cx="8244656" cy="1714524"/>
          </a:xfrm>
          <a:prstGeom prst="roundRect">
            <a:avLst>
              <a:gd name="adj" fmla="val 8918"/>
            </a:avLst>
          </a:prstGeom>
          <a:solidFill>
            <a:srgbClr val="EBF6F9"/>
          </a:solidFill>
        </p:spPr>
        <p:style>
          <a:lnRef idx="2">
            <a:schemeClr val="accent1">
              <a:shade val="50000"/>
            </a:schemeClr>
          </a:lnRef>
          <a:fillRef idx="1">
            <a:schemeClr val="accent1"/>
          </a:fillRef>
          <a:effectRef idx="0">
            <a:schemeClr val="accent1"/>
          </a:effectRef>
          <a:fontRef idx="minor">
            <a:schemeClr val="lt1"/>
          </a:fontRef>
        </p:style>
        <p:txBody>
          <a:bodyPr tIns="72000" bIns="108000" anchor="ctr"/>
          <a:lstStyle/>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注 意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p>
          <a:p>
            <a:pPr marL="0" indent="0">
              <a:buNone/>
            </a:pPr>
            <a:endParaRPr lang="en-US" altLang="ja-JP" sz="3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ja-JP" altLang="en-US" b="1" u="sng" dirty="0">
                <a:solidFill>
                  <a:schemeClr val="tx1"/>
                </a:solidFill>
                <a:latin typeface="HG丸ｺﾞｼｯｸM-PRO" panose="020F0600000000000000" pitchFamily="50" charset="-128"/>
                <a:ea typeface="HG丸ｺﾞｼｯｸM-PRO" panose="020F0600000000000000" pitchFamily="50" charset="-128"/>
              </a:rPr>
              <a:t>収入証明書は令和４年度（直近）のものです。</a:t>
            </a:r>
            <a:r>
              <a:rPr lang="ja-JP" altLang="en-US" b="1" dirty="0">
                <a:solidFill>
                  <a:schemeClr val="tx1"/>
                </a:solidFill>
                <a:latin typeface="HG丸ｺﾞｼｯｸM-PRO" panose="020F0600000000000000" pitchFamily="50" charset="-128"/>
                <a:ea typeface="HG丸ｺﾞｼｯｸM-PRO" panose="020F0600000000000000" pitchFamily="50" charset="-128"/>
              </a:rPr>
              <a:t>お間違いのないようにして</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ください。</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保護者全員のものが必要です。但し、配偶者控除が適用されている場合は、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配偶者の証明書は不要です。</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C95429DC-F9D6-443B-902F-37402B303B03}"/>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900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縦書きテキスト プレースホルダー 2">
            <a:extLst>
              <a:ext uri="{FF2B5EF4-FFF2-40B4-BE49-F238E27FC236}">
                <a16:creationId xmlns:a16="http://schemas.microsoft.com/office/drawing/2014/main" id="{6DB02FDC-476A-4011-B2A4-E797D69D205B}"/>
              </a:ext>
            </a:extLst>
          </p:cNvPr>
          <p:cNvSpPr txBox="1">
            <a:spLocks/>
          </p:cNvSpPr>
          <p:nvPr/>
        </p:nvSpPr>
        <p:spPr>
          <a:xfrm>
            <a:off x="899592" y="4614827"/>
            <a:ext cx="7688507" cy="1262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万円超</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endParaRPr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pPr marL="0" indent="0" algn="l">
              <a:lnSpc>
                <a:spcPts val="1500"/>
              </a:lnSpc>
              <a:buNone/>
            </a:pP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｛人的控除額の差額の合計額 － （合計課税所得金額－</a:t>
            </a:r>
            <a:r>
              <a:rPr lang="en-US" altLang="ja-JP"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r>
              <a:rPr lang="ja-JP" altLang="en-US" sz="3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endParaRPr lang="en-US" altLang="ja-JP" sz="8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）合計課税所得金額とは、課税総所得金額、課税退職所得金額および課税山林所得金額の合計額です。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）政令指定都市の大阪市・堺市の場合は、市民税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4</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％の内訳となります。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｝内の額が</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円未満の場合は、</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円として計算します。</a:t>
            </a: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0" name="縦書きテキスト プレースホルダー 2">
            <a:extLst>
              <a:ext uri="{FF2B5EF4-FFF2-40B4-BE49-F238E27FC236}">
                <a16:creationId xmlns:a16="http://schemas.microsoft.com/office/drawing/2014/main" id="{E9FA8A21-8340-4D6F-9271-B10CC5D7C8C5}"/>
              </a:ext>
            </a:extLst>
          </p:cNvPr>
          <p:cNvSpPr txBox="1">
            <a:spLocks/>
          </p:cNvSpPr>
          <p:nvPr/>
        </p:nvSpPr>
        <p:spPr>
          <a:xfrm>
            <a:off x="0" y="580344"/>
            <a:ext cx="9108057" cy="623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「課税標準額」、「調整控除」とは？</a:t>
            </a:r>
            <a:endParaRPr lang="en-US" altLang="ja-JP"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sz="3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課税標準額</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住民税の計算の基礎となる金額です。</a:t>
            </a:r>
            <a:r>
              <a:rPr lang="ja-JP" altLang="en-US" sz="1350" b="0" i="0" dirty="0">
                <a:effectLst/>
                <a:latin typeface="游ゴシック" panose="020B0400000000000000" pitchFamily="50" charset="-128"/>
                <a:ea typeface="游ゴシック" panose="020B0400000000000000" pitchFamily="50" charset="-128"/>
              </a:rPr>
              <a:t>具体的には、総合課税分の総所得金額、分離短期譲渡所得、分離長</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期譲渡所得、分離課税の上場株式等の配当所得、株式等の譲渡所得、先物取引に係る雑所得等、山林所得</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及び退職所得の金額から、所得控除金額を差し引き、千円未満を切り捨てた額が該当します。</a:t>
            </a:r>
            <a:r>
              <a:rPr lang="ja-JP" altLang="en-US" sz="1350" dirty="0">
                <a:latin typeface="游ゴシック" panose="020B0400000000000000" pitchFamily="50" charset="-128"/>
                <a:ea typeface="游ゴシック" panose="020B0400000000000000" pitchFamily="50" charset="-128"/>
              </a:rPr>
              <a:t>特別徴収税</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額決定通知書や課税証明書においては、</a:t>
            </a:r>
            <a:r>
              <a:rPr lang="ja-JP" altLang="en-US" sz="1350" i="0" dirty="0">
                <a:effectLst/>
                <a:latin typeface="游ゴシック" panose="020B0400000000000000" pitchFamily="50" charset="-128"/>
                <a:ea typeface="游ゴシック" panose="020B0400000000000000" pitchFamily="50" charset="-128"/>
              </a:rPr>
              <a:t>「課税標準額」、「課税総所得金額」等と記載されています。</a:t>
            </a:r>
            <a:endParaRPr lang="en-US" altLang="ja-JP" sz="1350" i="0" dirty="0">
              <a:effectLst/>
              <a:latin typeface="游ゴシック" panose="020B0400000000000000" pitchFamily="50" charset="-128"/>
              <a:ea typeface="游ゴシック" panose="020B0400000000000000" pitchFamily="50" charset="-128"/>
            </a:endParaRPr>
          </a:p>
          <a:p>
            <a:pPr marL="0" indent="0">
              <a:buNone/>
            </a:pPr>
            <a:endParaRPr lang="en-US" altLang="ja-JP" sz="300" dirty="0">
              <a:solidFill>
                <a:srgbClr val="333333"/>
              </a:solidFill>
              <a:latin typeface="游ゴシック" panose="020B0400000000000000" pitchFamily="50" charset="-128"/>
              <a:ea typeface="游ゴシック" panose="020B0400000000000000" pitchFamily="50" charset="-128"/>
            </a:endParaRPr>
          </a:p>
          <a:p>
            <a:pPr marL="0" indent="0">
              <a:buNone/>
            </a:pPr>
            <a:r>
              <a:rPr lang="ja-JP" altLang="en-US" sz="1500" dirty="0">
                <a:latin typeface="游ゴシック" panose="020B0400000000000000" pitchFamily="50" charset="-128"/>
                <a:ea typeface="游ゴシック" panose="020B04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調整控除</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平成</a:t>
            </a:r>
            <a:r>
              <a:rPr lang="ja-JP" altLang="en-US" sz="1350" dirty="0">
                <a:latin typeface="游ゴシック" panose="020B0400000000000000" pitchFamily="50" charset="-128"/>
                <a:ea typeface="游ゴシック" panose="020B0400000000000000" pitchFamily="50" charset="-128"/>
              </a:rPr>
              <a:t>１９</a:t>
            </a:r>
            <a:r>
              <a:rPr lang="ja-JP" altLang="en-US" sz="1350" b="0" i="0" dirty="0">
                <a:effectLst/>
                <a:latin typeface="游ゴシック" panose="020B0400000000000000" pitchFamily="50" charset="-128"/>
                <a:ea typeface="游ゴシック" panose="020B0400000000000000" pitchFamily="50" charset="-128"/>
              </a:rPr>
              <a:t>年度に実施された国から地方への税源移譲に伴う所得割額の税率変更によって、所得税と個人市</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民税・府民税の人的控除額に差があることから、変更後の税率</a:t>
            </a:r>
            <a:r>
              <a:rPr lang="ja-JP" altLang="en-US" sz="1350" dirty="0">
                <a:latin typeface="游ゴシック" panose="020B0400000000000000" pitchFamily="50" charset="-128"/>
                <a:ea typeface="游ゴシック" panose="020B0400000000000000" pitchFamily="50" charset="-128"/>
              </a:rPr>
              <a:t>をそのまま適用すると、</a:t>
            </a:r>
            <a:r>
              <a:rPr lang="ja-JP" altLang="en-US" sz="1350" b="0" i="0" dirty="0">
                <a:effectLst/>
                <a:latin typeface="游ゴシック" panose="020B0400000000000000" pitchFamily="50" charset="-128"/>
                <a:ea typeface="游ゴシック" panose="020B0400000000000000" pitchFamily="50" charset="-128"/>
              </a:rPr>
              <a:t>個人市</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民税・府民税を合わせた税額が増加する場合があります。</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そのため、人的控除額の差額の合計額に応じて、所得割額から税額を差し引くことにより税負担が増加し</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ないように調整するものです。</a:t>
            </a:r>
            <a:endParaRPr lang="en-US" altLang="ja-JP" sz="1350" dirty="0">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E8F80514-7198-4C3F-827C-402CBC26B1A6}"/>
              </a:ext>
            </a:extLst>
          </p:cNvPr>
          <p:cNvSpPr/>
          <p:nvPr/>
        </p:nvSpPr>
        <p:spPr>
          <a:xfrm>
            <a:off x="1071632" y="6021287"/>
            <a:ext cx="7000736" cy="576065"/>
          </a:xfrm>
          <a:prstGeom prst="roundRect">
            <a:avLst>
              <a:gd name="adj" fmla="val 0"/>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indent="0">
              <a:buNone/>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en-US" altLang="ja-JP"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政府が運営するオンラインサービス 「マイナポータル」で課税標準額などを確認することができます。　　</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marL="0" indent="0">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（利用にあたっては、マイナンバーカードが必要です。）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65473322-DF7C-422A-A5F6-6226DF567DE0}"/>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縦書きテキスト プレースホルダー 2">
            <a:extLst>
              <a:ext uri="{FF2B5EF4-FFF2-40B4-BE49-F238E27FC236}">
                <a16:creationId xmlns:a16="http://schemas.microsoft.com/office/drawing/2014/main" id="{85C5AA96-6401-4CFF-88B4-E6E3172D2935}"/>
              </a:ext>
            </a:extLst>
          </p:cNvPr>
          <p:cNvSpPr txBox="1">
            <a:spLocks/>
          </p:cNvSpPr>
          <p:nvPr/>
        </p:nvSpPr>
        <p:spPr>
          <a:xfrm>
            <a:off x="899592" y="3789040"/>
            <a:ext cx="813645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万円以下</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b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次の</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または</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のいずれか少ない金額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人的控除額の差額の合計額</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個人市・府民税の合計課税所得金額</a:t>
            </a:r>
            <a:endParaRPr lang="en-US" altLang="ja-JP" sz="1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p:txBody>
      </p:sp>
      <p:sp>
        <p:nvSpPr>
          <p:cNvPr id="8" name="縦書きテキスト プレースホルダー 2">
            <a:extLst>
              <a:ext uri="{FF2B5EF4-FFF2-40B4-BE49-F238E27FC236}">
                <a16:creationId xmlns:a16="http://schemas.microsoft.com/office/drawing/2014/main" id="{F02B8901-3111-4B25-A7BE-AB5480FA98D4}"/>
              </a:ext>
            </a:extLst>
          </p:cNvPr>
          <p:cNvSpPr txBox="1">
            <a:spLocks/>
          </p:cNvSpPr>
          <p:nvPr/>
        </p:nvSpPr>
        <p:spPr>
          <a:xfrm>
            <a:off x="5454424" y="4139590"/>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9" name="縦書きテキスト プレースホルダー 2">
            <a:extLst>
              <a:ext uri="{FF2B5EF4-FFF2-40B4-BE49-F238E27FC236}">
                <a16:creationId xmlns:a16="http://schemas.microsoft.com/office/drawing/2014/main" id="{D9984736-1102-4075-9D2E-585BA3A68129}"/>
              </a:ext>
            </a:extLst>
          </p:cNvPr>
          <p:cNvSpPr txBox="1">
            <a:spLocks/>
          </p:cNvSpPr>
          <p:nvPr/>
        </p:nvSpPr>
        <p:spPr>
          <a:xfrm>
            <a:off x="7401721" y="5004116"/>
            <a:ext cx="720080" cy="275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12" name="縦書きテキスト プレースホルダー 2">
            <a:extLst>
              <a:ext uri="{FF2B5EF4-FFF2-40B4-BE49-F238E27FC236}">
                <a16:creationId xmlns:a16="http://schemas.microsoft.com/office/drawing/2014/main" id="{00C20881-8C08-4531-A803-48487BAD89DB}"/>
              </a:ext>
            </a:extLst>
          </p:cNvPr>
          <p:cNvSpPr txBox="1">
            <a:spLocks/>
          </p:cNvSpPr>
          <p:nvPr/>
        </p:nvSpPr>
        <p:spPr>
          <a:xfrm>
            <a:off x="5180109" y="5004956"/>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3" name="四角形: 角を丸くする 2">
            <a:extLst>
              <a:ext uri="{FF2B5EF4-FFF2-40B4-BE49-F238E27FC236}">
                <a16:creationId xmlns:a16="http://schemas.microsoft.com/office/drawing/2014/main" id="{8BDAB560-791A-434C-9D0F-C65FEBE137EE}"/>
              </a:ext>
            </a:extLst>
          </p:cNvPr>
          <p:cNvSpPr/>
          <p:nvPr/>
        </p:nvSpPr>
        <p:spPr>
          <a:xfrm>
            <a:off x="791580" y="3748696"/>
            <a:ext cx="7740860" cy="2150398"/>
          </a:xfrm>
          <a:prstGeom prst="roundRect">
            <a:avLst>
              <a:gd name="adj" fmla="val 5600"/>
            </a:avLst>
          </a:prstGeom>
          <a:no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CFFA1DBB-080A-4DF5-9FB3-EA849D875A9E}"/>
              </a:ext>
            </a:extLst>
          </p:cNvPr>
          <p:cNvSpPr/>
          <p:nvPr/>
        </p:nvSpPr>
        <p:spPr>
          <a:xfrm>
            <a:off x="611560" y="3831887"/>
            <a:ext cx="288032" cy="1969096"/>
          </a:xfrm>
          <a:prstGeom prst="roundRect">
            <a:avLst/>
          </a:prstGeom>
          <a:solidFill>
            <a:srgbClr val="B9EDFF"/>
          </a:solidFill>
          <a:ln w="9525" cmpd="sng">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調整控除額の計算方法</a:t>
            </a:r>
          </a:p>
        </p:txBody>
      </p:sp>
    </p:spTree>
    <p:extLst>
      <p:ext uri="{BB962C8B-B14F-4D97-AF65-F5344CB8AC3E}">
        <p14:creationId xmlns:p14="http://schemas.microsoft.com/office/powerpoint/2010/main" val="13355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A2A7745C-5874-A635-0B67-0CD916D52AF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6590" y="1736604"/>
            <a:ext cx="8020743" cy="1570146"/>
          </a:xfrm>
          <a:prstGeom prst="rect">
            <a:avLst/>
          </a:prstGeom>
          <a:ln w="3175">
            <a:solidFill>
              <a:schemeClr val="tx1"/>
            </a:solidFill>
          </a:ln>
          <a:effectLst>
            <a:outerShdw blurRad="50800" dist="38100" dir="2700000" algn="tl" rotWithShape="0">
              <a:prstClr val="black">
                <a:alpha val="40000"/>
              </a:prstClr>
            </a:outerShdw>
          </a:effectLst>
        </p:spPr>
      </p:pic>
      <p:sp>
        <p:nvSpPr>
          <p:cNvPr id="19" name="吹き出し: 四角形 18">
            <a:extLst>
              <a:ext uri="{FF2B5EF4-FFF2-40B4-BE49-F238E27FC236}">
                <a16:creationId xmlns:a16="http://schemas.microsoft.com/office/drawing/2014/main" id="{BA3817D7-872F-44D7-B2AB-2F59E88DF634}"/>
              </a:ext>
            </a:extLst>
          </p:cNvPr>
          <p:cNvSpPr/>
          <p:nvPr/>
        </p:nvSpPr>
        <p:spPr>
          <a:xfrm>
            <a:off x="5503500" y="2625542"/>
            <a:ext cx="2862448" cy="1036051"/>
          </a:xfrm>
          <a:prstGeom prst="wedgeRectCallout">
            <a:avLst>
              <a:gd name="adj1" fmla="val -44496"/>
              <a:gd name="adj2" fmla="val -100547"/>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pic>
        <p:nvPicPr>
          <p:cNvPr id="8" name="図 7">
            <a:extLst>
              <a:ext uri="{FF2B5EF4-FFF2-40B4-BE49-F238E27FC236}">
                <a16:creationId xmlns:a16="http://schemas.microsoft.com/office/drawing/2014/main" id="{BF24DD05-7A4C-44A7-966F-BFB3FB17F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562" y="2734707"/>
            <a:ext cx="2619053" cy="779223"/>
          </a:xfrm>
          <a:prstGeom prst="rect">
            <a:avLst/>
          </a:prstGeom>
        </p:spPr>
      </p:pic>
      <p:sp>
        <p:nvSpPr>
          <p:cNvPr id="35" name="正方形/長方形 34">
            <a:extLst>
              <a:ext uri="{FF2B5EF4-FFF2-40B4-BE49-F238E27FC236}">
                <a16:creationId xmlns:a16="http://schemas.microsoft.com/office/drawing/2014/main" id="{9EC8E722-4103-48D7-B9C3-5AB55287DF88}"/>
              </a:ext>
            </a:extLst>
          </p:cNvPr>
          <p:cNvSpPr/>
          <p:nvPr/>
        </p:nvSpPr>
        <p:spPr>
          <a:xfrm>
            <a:off x="604694" y="2815567"/>
            <a:ext cx="3429345" cy="432048"/>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0" name="正方形/長方形 19">
            <a:extLst>
              <a:ext uri="{FF2B5EF4-FFF2-40B4-BE49-F238E27FC236}">
                <a16:creationId xmlns:a16="http://schemas.microsoft.com/office/drawing/2014/main" id="{5C40C83E-0093-48A7-BDF8-D2B91FBEEA5A}"/>
              </a:ext>
            </a:extLst>
          </p:cNvPr>
          <p:cNvSpPr/>
          <p:nvPr/>
        </p:nvSpPr>
        <p:spPr>
          <a:xfrm>
            <a:off x="7123415" y="2936178"/>
            <a:ext cx="1108800" cy="1836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466693BE-8821-4572-9E09-760D9B13DFD4}"/>
              </a:ext>
            </a:extLst>
          </p:cNvPr>
          <p:cNvSpPr/>
          <p:nvPr/>
        </p:nvSpPr>
        <p:spPr>
          <a:xfrm>
            <a:off x="2978434" y="1797812"/>
            <a:ext cx="1188000" cy="662463"/>
          </a:xfrm>
          <a:prstGeom prst="roundRect">
            <a:avLst>
              <a:gd name="adj" fmla="val 3167"/>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14" name="四角形: 角を丸くする 13">
            <a:extLst>
              <a:ext uri="{FF2B5EF4-FFF2-40B4-BE49-F238E27FC236}">
                <a16:creationId xmlns:a16="http://schemas.microsoft.com/office/drawing/2014/main" id="{F53C4868-39A7-442B-9E0A-18551B31A6D4}"/>
              </a:ext>
            </a:extLst>
          </p:cNvPr>
          <p:cNvSpPr/>
          <p:nvPr/>
        </p:nvSpPr>
        <p:spPr>
          <a:xfrm>
            <a:off x="4248112" y="1801506"/>
            <a:ext cx="1332000" cy="403177"/>
          </a:xfrm>
          <a:prstGeom prst="roundRect">
            <a:avLst>
              <a:gd name="adj" fmla="val 102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noFill/>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4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１．給与収入の方（サラリーマンなど）</a:t>
            </a:r>
            <a:endParaRPr lang="en-US" altLang="zh-TW"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 給与所得にかかる市民税・府民税  特別徴収税額の決定・変更通知書　</a:t>
            </a:r>
            <a:r>
              <a:rPr lang="ja-JP" altLang="en-US" sz="1300" dirty="0">
                <a:latin typeface="HG丸ｺﾞｼｯｸM-PRO" panose="020F0600000000000000" pitchFamily="50" charset="-128"/>
                <a:ea typeface="HG丸ｺﾞｼｯｸM-PRO" panose="020F0600000000000000" pitchFamily="50" charset="-128"/>
              </a:rPr>
              <a:t>［大阪市の例］</a:t>
            </a:r>
            <a:endParaRPr lang="en-US" altLang="zh-TW" sz="2000" dirty="0">
              <a:latin typeface="HG丸ｺﾞｼｯｸM-PRO" panose="020F0600000000000000" pitchFamily="50" charset="-128"/>
              <a:ea typeface="HG丸ｺﾞｼｯｸM-PRO" panose="020F0600000000000000" pitchFamily="50" charset="-128"/>
            </a:endParaRPr>
          </a:p>
          <a:p>
            <a:pPr marL="0" inden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＜参考＞ 「課税標準額」・「調整控除の額」の確認方法</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C841DACE-3BD0-4786-98E5-4C6873024052}"/>
              </a:ext>
            </a:extLst>
          </p:cNvPr>
          <p:cNvSpPr/>
          <p:nvPr/>
        </p:nvSpPr>
        <p:spPr>
          <a:xfrm>
            <a:off x="838822" y="4437112"/>
            <a:ext cx="7466356" cy="1855800"/>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l"/>
            <a:r>
              <a:rPr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「調整控除額」</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は、「税額控除額」欄に表示されます。</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b="1" dirty="0">
                <a:solidFill>
                  <a:schemeClr val="tx1"/>
                </a:solidFill>
                <a:latin typeface="HG丸ｺﾞｼｯｸM-PRO" panose="020F0600000000000000" pitchFamily="50" charset="-128"/>
                <a:ea typeface="HG丸ｺﾞｼｯｸM-PRO" panose="020F0600000000000000" pitchFamily="50" charset="-128"/>
              </a:rPr>
              <a:t>　　 ただし、住宅借入金等特別税額控除や寄附金税額控除等が適用されている場合は、</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b="1" dirty="0">
                <a:solidFill>
                  <a:schemeClr val="tx1"/>
                </a:solidFill>
                <a:latin typeface="HG丸ｺﾞｼｯｸM-PRO" panose="020F0600000000000000" pitchFamily="50" charset="-128"/>
                <a:ea typeface="HG丸ｺﾞｼｯｸM-PRO" panose="020F0600000000000000" pitchFamily="50" charset="-128"/>
              </a:rPr>
              <a:t>　　 それらを含めた合計額が表示されます。</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7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お住まいの地域により、</a:t>
            </a:r>
            <a:r>
              <a:rPr kumimoji="1" lang="ja-JP" altLang="en-US" sz="1400" b="1" u="sng" dirty="0">
                <a:solidFill>
                  <a:srgbClr val="FF0000"/>
                </a:solidFill>
                <a:latin typeface="HG丸ｺﾞｼｯｸM-PRO" panose="020F0600000000000000" pitchFamily="50" charset="-128"/>
                <a:ea typeface="HG丸ｺﾞｼｯｸM-PRO" panose="020F0600000000000000" pitchFamily="50" charset="-128"/>
              </a:rPr>
              <a:t>（摘要）欄</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（通知書の左下）に「</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住宅借入金等特別税額控</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b="1" dirty="0">
                <a:solidFill>
                  <a:schemeClr val="tx1"/>
                </a:solidFill>
                <a:latin typeface="HG丸ｺﾞｼｯｸM-PRO" panose="020F0600000000000000" pitchFamily="50" charset="-128"/>
                <a:ea typeface="HG丸ｺﾞｼｯｸM-PRO" panose="020F0600000000000000" pitchFamily="50" charset="-128"/>
              </a:rPr>
              <a:t>　　 除額」、「寄附金税額控除額」、「調整控除額」などが表示されている場合があり</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b="1" dirty="0">
                <a:solidFill>
                  <a:schemeClr val="tx1"/>
                </a:solidFill>
                <a:latin typeface="HG丸ｺﾞｼｯｸM-PRO" panose="020F0600000000000000" pitchFamily="50" charset="-128"/>
                <a:ea typeface="HG丸ｺﾞｼｯｸM-PRO" panose="020F0600000000000000" pitchFamily="50" charset="-128"/>
              </a:rPr>
              <a:t>　　 ます。</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6" name="四角形: 角を丸くする 35">
            <a:extLst>
              <a:ext uri="{FF2B5EF4-FFF2-40B4-BE49-F238E27FC236}">
                <a16:creationId xmlns:a16="http://schemas.microsoft.com/office/drawing/2014/main" id="{ADF4798F-081E-451E-88CB-4AF658E98DC0}"/>
              </a:ext>
            </a:extLst>
          </p:cNvPr>
          <p:cNvSpPr/>
          <p:nvPr/>
        </p:nvSpPr>
        <p:spPr>
          <a:xfrm>
            <a:off x="586884" y="2872835"/>
            <a:ext cx="1248812" cy="319141"/>
          </a:xfrm>
          <a:prstGeom prst="roundRect">
            <a:avLst>
              <a:gd name="adj" fmla="val 0"/>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（摘要）欄</a:t>
            </a:r>
            <a:endPar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0" name="矢印: 下 39">
            <a:extLst>
              <a:ext uri="{FF2B5EF4-FFF2-40B4-BE49-F238E27FC236}">
                <a16:creationId xmlns:a16="http://schemas.microsoft.com/office/drawing/2014/main" id="{2DDA9335-8CC6-458D-BC9A-2164FBC93F02}"/>
              </a:ext>
            </a:extLst>
          </p:cNvPr>
          <p:cNvSpPr/>
          <p:nvPr/>
        </p:nvSpPr>
        <p:spPr>
          <a:xfrm rot="10800000">
            <a:off x="1237795" y="3160208"/>
            <a:ext cx="240999" cy="1262847"/>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9" name="矢印: 下 38">
            <a:extLst>
              <a:ext uri="{FF2B5EF4-FFF2-40B4-BE49-F238E27FC236}">
                <a16:creationId xmlns:a16="http://schemas.microsoft.com/office/drawing/2014/main" id="{4668190F-AF2B-41B5-968A-3D2369C7D1C0}"/>
              </a:ext>
            </a:extLst>
          </p:cNvPr>
          <p:cNvSpPr/>
          <p:nvPr/>
        </p:nvSpPr>
        <p:spPr>
          <a:xfrm rot="10800000">
            <a:off x="6494705" y="3170937"/>
            <a:ext cx="240999" cy="1254204"/>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1" name="四角形: 角を丸くする 20">
            <a:extLst>
              <a:ext uri="{FF2B5EF4-FFF2-40B4-BE49-F238E27FC236}">
                <a16:creationId xmlns:a16="http://schemas.microsoft.com/office/drawing/2014/main" id="{6508A87F-0A8A-45C2-9E35-34EB07759910}"/>
              </a:ext>
            </a:extLst>
          </p:cNvPr>
          <p:cNvSpPr/>
          <p:nvPr/>
        </p:nvSpPr>
        <p:spPr>
          <a:xfrm>
            <a:off x="6106996" y="2907991"/>
            <a:ext cx="1016419" cy="234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9" name="吹き出し: 四角形 8">
            <a:extLst>
              <a:ext uri="{FF2B5EF4-FFF2-40B4-BE49-F238E27FC236}">
                <a16:creationId xmlns:a16="http://schemas.microsoft.com/office/drawing/2014/main" id="{2E49E05D-BB20-4CCD-A393-BFA37630E404}"/>
              </a:ext>
            </a:extLst>
          </p:cNvPr>
          <p:cNvSpPr/>
          <p:nvPr/>
        </p:nvSpPr>
        <p:spPr>
          <a:xfrm>
            <a:off x="1886989" y="3038892"/>
            <a:ext cx="1984884" cy="1254204"/>
          </a:xfrm>
          <a:prstGeom prst="wedgeRectCallout">
            <a:avLst>
              <a:gd name="adj1" fmla="val 25888"/>
              <a:gd name="adj2" fmla="val -89482"/>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pic>
        <p:nvPicPr>
          <p:cNvPr id="11" name="図 10">
            <a:extLst>
              <a:ext uri="{FF2B5EF4-FFF2-40B4-BE49-F238E27FC236}">
                <a16:creationId xmlns:a16="http://schemas.microsoft.com/office/drawing/2014/main" id="{02EB8D76-9B52-4DA4-A481-CBFE4EF01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7929" y="3193793"/>
            <a:ext cx="1774094" cy="962241"/>
          </a:xfrm>
          <a:prstGeom prst="rect">
            <a:avLst/>
          </a:prstGeom>
        </p:spPr>
      </p:pic>
      <p:sp>
        <p:nvSpPr>
          <p:cNvPr id="13" name="正方形/長方形 12">
            <a:extLst>
              <a:ext uri="{FF2B5EF4-FFF2-40B4-BE49-F238E27FC236}">
                <a16:creationId xmlns:a16="http://schemas.microsoft.com/office/drawing/2014/main" id="{0579E8B6-400A-42D5-8372-86B5336C2C56}"/>
              </a:ext>
            </a:extLst>
          </p:cNvPr>
          <p:cNvSpPr/>
          <p:nvPr/>
        </p:nvSpPr>
        <p:spPr>
          <a:xfrm>
            <a:off x="2837628" y="3200747"/>
            <a:ext cx="900000" cy="936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3" name="四角形: 角を丸くする 32">
            <a:extLst>
              <a:ext uri="{FF2B5EF4-FFF2-40B4-BE49-F238E27FC236}">
                <a16:creationId xmlns:a16="http://schemas.microsoft.com/office/drawing/2014/main" id="{84F46B3A-9D4A-4347-A5BC-3D4CDBA28A2F}"/>
              </a:ext>
            </a:extLst>
          </p:cNvPr>
          <p:cNvSpPr/>
          <p:nvPr/>
        </p:nvSpPr>
        <p:spPr>
          <a:xfrm>
            <a:off x="2924248" y="3380550"/>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合</a:t>
            </a:r>
            <a:r>
              <a:rPr lang="ja-JP" altLang="en-US" sz="8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計</a:t>
            </a:r>
            <a:r>
              <a:rPr lang="ja-JP" altLang="en-US" sz="8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額</a:t>
            </a:r>
          </a:p>
        </p:txBody>
      </p:sp>
      <p:sp>
        <p:nvSpPr>
          <p:cNvPr id="41" name="正方形/長方形 40">
            <a:extLst>
              <a:ext uri="{FF2B5EF4-FFF2-40B4-BE49-F238E27FC236}">
                <a16:creationId xmlns:a16="http://schemas.microsoft.com/office/drawing/2014/main" id="{DDC4C359-2E46-4050-A1F4-73ACF6E026BB}"/>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8" name="矢印: 右 27">
            <a:extLst>
              <a:ext uri="{FF2B5EF4-FFF2-40B4-BE49-F238E27FC236}">
                <a16:creationId xmlns:a16="http://schemas.microsoft.com/office/drawing/2014/main" id="{0DCA7DAB-6314-4F98-8F88-D04AA752942D}"/>
              </a:ext>
            </a:extLst>
          </p:cNvPr>
          <p:cNvSpPr/>
          <p:nvPr/>
        </p:nvSpPr>
        <p:spPr>
          <a:xfrm rot="10800000">
            <a:off x="3683900" y="3405548"/>
            <a:ext cx="539912"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9" name="四角形: 角を丸くする 28">
            <a:extLst>
              <a:ext uri="{FF2B5EF4-FFF2-40B4-BE49-F238E27FC236}">
                <a16:creationId xmlns:a16="http://schemas.microsoft.com/office/drawing/2014/main" id="{1A5CD411-7EE3-40C0-8237-21C539A74E5F}"/>
              </a:ext>
            </a:extLst>
          </p:cNvPr>
          <p:cNvSpPr/>
          <p:nvPr/>
        </p:nvSpPr>
        <p:spPr>
          <a:xfrm>
            <a:off x="4067944" y="3338855"/>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課税標準額</a:t>
            </a:r>
          </a:p>
        </p:txBody>
      </p:sp>
      <p:sp>
        <p:nvSpPr>
          <p:cNvPr id="24" name="縦書きテキスト プレースホルダー 2">
            <a:extLst>
              <a:ext uri="{FF2B5EF4-FFF2-40B4-BE49-F238E27FC236}">
                <a16:creationId xmlns:a16="http://schemas.microsoft.com/office/drawing/2014/main" id="{089AA90D-0888-439B-A075-3C6480D43666}"/>
              </a:ext>
            </a:extLst>
          </p:cNvPr>
          <p:cNvSpPr txBox="1">
            <a:spLocks/>
          </p:cNvSpPr>
          <p:nvPr/>
        </p:nvSpPr>
        <p:spPr>
          <a:xfrm>
            <a:off x="5436463" y="3859748"/>
            <a:ext cx="1610382"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注意</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①</a:t>
            </a:r>
            <a:endParaRPr lang="en-US" altLang="zh-TW" sz="2400" b="1" dirty="0">
              <a:latin typeface="HG丸ｺﾞｼｯｸM-PRO" panose="020F0600000000000000" pitchFamily="50" charset="-128"/>
              <a:ea typeface="HG丸ｺﾞｼｯｸM-PRO" panose="020F0600000000000000" pitchFamily="50" charset="-128"/>
            </a:endParaRPr>
          </a:p>
        </p:txBody>
      </p:sp>
      <p:sp>
        <p:nvSpPr>
          <p:cNvPr id="26" name="縦書きテキスト プレースホルダー 2">
            <a:extLst>
              <a:ext uri="{FF2B5EF4-FFF2-40B4-BE49-F238E27FC236}">
                <a16:creationId xmlns:a16="http://schemas.microsoft.com/office/drawing/2014/main" id="{FFFB7FB7-F328-47BB-99A9-8F70B9B21A8D}"/>
              </a:ext>
            </a:extLst>
          </p:cNvPr>
          <p:cNvSpPr txBox="1">
            <a:spLocks/>
          </p:cNvSpPr>
          <p:nvPr/>
        </p:nvSpPr>
        <p:spPr>
          <a:xfrm>
            <a:off x="947719" y="3657996"/>
            <a:ext cx="391551"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b="1" dirty="0">
                <a:latin typeface="HG丸ｺﾞｼｯｸM-PRO" panose="020F0600000000000000" pitchFamily="50" charset="-128"/>
                <a:ea typeface="HG丸ｺﾞｼｯｸM-PRO" panose="020F0600000000000000" pitchFamily="50" charset="-128"/>
              </a:rPr>
              <a:t>②</a:t>
            </a:r>
            <a:endParaRPr lang="en-US" altLang="zh-TW" sz="2400" b="1" dirty="0">
              <a:latin typeface="HG丸ｺﾞｼｯｸM-PRO" panose="020F0600000000000000" pitchFamily="50" charset="-128"/>
              <a:ea typeface="HG丸ｺﾞｼｯｸM-PRO" panose="020F0600000000000000" pitchFamily="50" charset="-128"/>
            </a:endParaRPr>
          </a:p>
        </p:txBody>
      </p:sp>
      <p:sp>
        <p:nvSpPr>
          <p:cNvPr id="27" name="縦書きテキスト プレースホルダー 2">
            <a:extLst>
              <a:ext uri="{FF2B5EF4-FFF2-40B4-BE49-F238E27FC236}">
                <a16:creationId xmlns:a16="http://schemas.microsoft.com/office/drawing/2014/main" id="{E5E62D67-E831-4328-ACC5-993599FC0FDC}"/>
              </a:ext>
            </a:extLst>
          </p:cNvPr>
          <p:cNvSpPr txBox="1">
            <a:spLocks/>
          </p:cNvSpPr>
          <p:nvPr/>
        </p:nvSpPr>
        <p:spPr>
          <a:xfrm>
            <a:off x="979796" y="5367795"/>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600" b="1" dirty="0">
                <a:latin typeface="HG丸ｺﾞｼｯｸM-PRO" panose="020F0600000000000000" pitchFamily="50" charset="-128"/>
                <a:ea typeface="HG丸ｺﾞｼｯｸM-PRO" panose="020F0600000000000000" pitchFamily="50" charset="-128"/>
              </a:rPr>
              <a:t>②</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30" name="縦書きテキスト プレースホルダー 2">
            <a:extLst>
              <a:ext uri="{FF2B5EF4-FFF2-40B4-BE49-F238E27FC236}">
                <a16:creationId xmlns:a16="http://schemas.microsoft.com/office/drawing/2014/main" id="{51DE51DA-EF67-4833-BE52-D19751244731}"/>
              </a:ext>
            </a:extLst>
          </p:cNvPr>
          <p:cNvSpPr txBox="1">
            <a:spLocks/>
          </p:cNvSpPr>
          <p:nvPr/>
        </p:nvSpPr>
        <p:spPr>
          <a:xfrm>
            <a:off x="990970" y="4621419"/>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600" b="1" dirty="0">
                <a:latin typeface="HG丸ｺﾞｼｯｸM-PRO" panose="020F0600000000000000" pitchFamily="50" charset="-128"/>
                <a:ea typeface="HG丸ｺﾞｼｯｸM-PRO" panose="020F0600000000000000" pitchFamily="50" charset="-128"/>
              </a:rPr>
              <a:t>①</a:t>
            </a:r>
            <a:endParaRPr lang="en-US" altLang="zh-TW"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252877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1152_スライド（学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tx1"/>
          </a:solidFill>
        </a:ln>
      </a:spPr>
      <a:bodyPr vert="eaVert" tIns="36000" rtlCol="0" anchor="ctr"/>
      <a:lstStyle>
        <a:defPPr algn="ctr">
          <a:defRPr kumimoji="1" sz="1300"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縞模様">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5DC23-8F2A-457E-A5CC-A5AD48575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7866</Words>
  <Application>Microsoft Office PowerPoint</Application>
  <PresentationFormat>画面に合わせる (4:3)</PresentationFormat>
  <Paragraphs>1469</Paragraphs>
  <Slides>39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39</vt:i4>
      </vt:variant>
    </vt:vector>
  </HeadingPairs>
  <TitlesOfParts>
    <vt:vector size="50" baseType="lpstr">
      <vt:lpstr>HGSｺﾞｼｯｸM</vt:lpstr>
      <vt:lpstr>HGS明朝E</vt:lpstr>
      <vt:lpstr>HG丸ｺﾞｼｯｸM-PRO</vt:lpstr>
      <vt:lpstr>ＭＳ ゴシック</vt:lpstr>
      <vt:lpstr>游ゴシック</vt:lpstr>
      <vt:lpstr>Arial</vt:lpstr>
      <vt:lpstr>Calibri</vt:lpstr>
      <vt:lpstr>Corbel</vt:lpstr>
      <vt:lpstr>Wingdings</vt:lpstr>
      <vt:lpstr>01152_スライド（学校）</vt:lpstr>
      <vt:lpstr>縞模様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2019-08-13T01:04:14Z</dcterms:created>
  <dcterms:modified xsi:type="dcterms:W3CDTF">2022-08-23T01:08:40Z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TC102866719990</vt:lpwstr>
  </property>
</Properties>
</file>