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8"/>
  </p:notesMasterIdLst>
  <p:handoutMasterIdLst>
    <p:handoutMasterId r:id="rId19"/>
  </p:handoutMasterIdLst>
  <p:sldIdLst>
    <p:sldId id="256" r:id="rId2"/>
    <p:sldId id="287" r:id="rId3"/>
    <p:sldId id="295" r:id="rId4"/>
    <p:sldId id="259" r:id="rId5"/>
    <p:sldId id="286" r:id="rId6"/>
    <p:sldId id="296" r:id="rId7"/>
    <p:sldId id="305" r:id="rId8"/>
    <p:sldId id="298" r:id="rId9"/>
    <p:sldId id="308" r:id="rId10"/>
    <p:sldId id="288" r:id="rId11"/>
    <p:sldId id="290" r:id="rId12"/>
    <p:sldId id="301" r:id="rId13"/>
    <p:sldId id="300" r:id="rId14"/>
    <p:sldId id="306" r:id="rId15"/>
    <p:sldId id="307" r:id="rId16"/>
    <p:sldId id="304" r:id="rId17"/>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E1"/>
    <a:srgbClr val="FFCECD"/>
    <a:srgbClr val="000000"/>
    <a:srgbClr val="F8F8F8"/>
    <a:srgbClr val="EAEAEA"/>
    <a:srgbClr val="FF6B6B"/>
    <a:srgbClr val="FBF23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83764" autoAdjust="0"/>
  </p:normalViewPr>
  <p:slideViewPr>
    <p:cSldViewPr>
      <p:cViewPr varScale="1">
        <p:scale>
          <a:sx n="61" d="100"/>
          <a:sy n="61" d="100"/>
        </p:scale>
        <p:origin x="10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0"/>
    </p:cViewPr>
  </p:sorterViewPr>
  <p:notesViewPr>
    <p:cSldViewPr>
      <p:cViewPr varScale="1">
        <p:scale>
          <a:sx n="51" d="100"/>
          <a:sy n="51" d="100"/>
        </p:scale>
        <p:origin x="-297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85290C3-4268-4D3E-B434-647AADDAE788}"/>
              </a:ext>
            </a:extLst>
          </p:cNvPr>
          <p:cNvSpPr>
            <a:spLocks noGrp="1"/>
          </p:cNvSpPr>
          <p:nvPr>
            <p:ph type="hdr" sz="quarter"/>
          </p:nvPr>
        </p:nvSpPr>
        <p:spPr>
          <a:xfrm>
            <a:off x="0" y="0"/>
            <a:ext cx="2946400" cy="496888"/>
          </a:xfrm>
          <a:prstGeom prst="rect">
            <a:avLst/>
          </a:prstGeom>
        </p:spPr>
        <p:txBody>
          <a:bodyPr vert="horz" lIns="91432" tIns="45716" rIns="91432" bIns="45716"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4" name="フッター プレースホルダー 3">
            <a:extLst>
              <a:ext uri="{FF2B5EF4-FFF2-40B4-BE49-F238E27FC236}">
                <a16:creationId xmlns:a16="http://schemas.microsoft.com/office/drawing/2014/main" id="{9B581FE0-9B96-422C-9B08-2111E6C75EFE}"/>
              </a:ext>
            </a:extLst>
          </p:cNvPr>
          <p:cNvSpPr>
            <a:spLocks noGrp="1"/>
          </p:cNvSpPr>
          <p:nvPr>
            <p:ph type="ftr" sz="quarter" idx="2"/>
          </p:nvPr>
        </p:nvSpPr>
        <p:spPr>
          <a:xfrm>
            <a:off x="0" y="9428163"/>
            <a:ext cx="2946400" cy="496887"/>
          </a:xfrm>
          <a:prstGeom prst="rect">
            <a:avLst/>
          </a:prstGeom>
        </p:spPr>
        <p:txBody>
          <a:bodyPr vert="horz" lIns="91432" tIns="45716" rIns="91432" bIns="45716"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58499F0D-0553-4B61-B479-DCB69224B189}"/>
              </a:ext>
            </a:extLst>
          </p:cNvPr>
          <p:cNvSpPr>
            <a:spLocks noGrp="1" noRot="1" noChangeAspect="1"/>
          </p:cNvSpPr>
          <p:nvPr>
            <p:ph type="sldImg" idx="2"/>
          </p:nvPr>
        </p:nvSpPr>
        <p:spPr>
          <a:xfrm>
            <a:off x="917575" y="355600"/>
            <a:ext cx="4352925" cy="3265488"/>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1B2B4106-E041-4026-9D3E-F5E8F90C5011}"/>
              </a:ext>
            </a:extLst>
          </p:cNvPr>
          <p:cNvSpPr>
            <a:spLocks noGrp="1"/>
          </p:cNvSpPr>
          <p:nvPr>
            <p:ph type="body" sz="quarter" idx="3"/>
          </p:nvPr>
        </p:nvSpPr>
        <p:spPr>
          <a:xfrm>
            <a:off x="230188" y="3954463"/>
            <a:ext cx="6337300" cy="5689600"/>
          </a:xfrm>
          <a:prstGeom prst="rect">
            <a:avLst/>
          </a:prstGeom>
        </p:spPr>
        <p:txBody>
          <a:bodyPr vert="horz" lIns="91432" tIns="45716" rIns="91432" bIns="45716"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46294479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a:extLst>
              <a:ext uri="{FF2B5EF4-FFF2-40B4-BE49-F238E27FC236}">
                <a16:creationId xmlns:a16="http://schemas.microsoft.com/office/drawing/2014/main" id="{DEEA7309-202A-429E-8EC7-C133C359B2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a:extLst>
              <a:ext uri="{FF2B5EF4-FFF2-40B4-BE49-F238E27FC236}">
                <a16:creationId xmlns:a16="http://schemas.microsoft.com/office/drawing/2014/main" id="{6C10B919-CFCB-4236-B182-CBA810710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それでは、大阪府育英会返還説明会を始めます。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職員の○○です。よろしくお願いいたします。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今日集まってもらった皆さんには、高校生活を送る上で必要となるお金を、大阪府育英会が貸しています。そして、皆さんが来年の３月に卒業した後、この貸したお金を返してもらうことになります。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r>
              <a:rPr lang="ja-JP" altLang="ja-JP" sz="1800" kern="1200" dirty="0">
                <a:effectLst/>
                <a:ea typeface="HG丸ｺﾞｼｯｸM-PRO" panose="020F0600000000000000" pitchFamily="50" charset="-128"/>
                <a:cs typeface="ＭＳ Ｐゴシック" panose="020B0600070205080204" pitchFamily="50" charset="-128"/>
              </a:rPr>
              <a:t>そのお金をどうやって返すのか、いくらずつ返すのか、また、返せなくなったらどういう手続きを取ったらいいのか、そして・・・・放ったらかしているとどうなるのかなど、皆さんにとって、とても大切な話をするのでしっかり聞いておいて下さい</a:t>
            </a:r>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れまでに説明したとおり、来年の10月から何年かかけて育英会へ奨学金を返還していくことになりますが、その間に、もしかしたら銀行の口座にお金を入れ忘れて、引落しができなくなったりすることがあるかもしれません。</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また、なんらかの事情で仕事を辞めてしまったり、病気になってしばらく働けなくなってしまったりと、約束どおりの返還ができない場合も出てくるかもしれません。</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そのときは、まずは育英会に連絡してください。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事情をお伺いして、</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相談にのらせていただきます。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例えば、毎月返済する金額を減らすといったことが相談できます。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また、返還の猶予といって、返還を</a:t>
            </a:r>
            <a:r>
              <a:rPr lang="en-US"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1</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年間ストップすることができる制度があるので、その制度が利用できるかを相談することもできます。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kern="1200" dirty="0">
                <a:effectLst/>
                <a:latin typeface="HG丸ｺﾞｼｯｸM-PRO" panose="020F0600000000000000" pitchFamily="50" charset="-128"/>
                <a:ea typeface="ＭＳ 明朝" panose="02020609040205080304" pitchFamily="17"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電話をもらえなかったら、こういった相談ができませんので、もしも、</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約束どおりに返還することができなくなったときは、ほったらかしにしないで、育英会に必ず連絡してください。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317508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皆さんの中で卒業後に大学や専門学校に進学する方は、勉強しながら、アルバイトをして、返還することもできますが、それはちょっとしんどいという場合は、学校に通学している間は返還を止めることがで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やり方は、まず、４月に入学した後、大学や専門学校の事務室などで、「在学証明書」を発行してもらってください。「合格証明書」では手続きできませんので、必ず「在学証明書」をもらってください。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と、「返還猶予願（在学猶予）」が返還のしおりの26ページにありますので、コピーして、必要事項を記入して、「在学証明書」と一緒に大阪府育英会に送って下さい。そうすると、卒業まで、返還の開始を遅らせることがで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この手続きは来年の</a:t>
            </a:r>
            <a:r>
              <a:rPr lang="en-US"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4</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月以降しかできませんので、まだ少し先の話ですが、進学する方は忘れないようにしてください。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7717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どうやって返していくか？わかっていただけましたか？</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それでは今から、「もし返還しないで放ったらかしているとどうなるのか？！」お話しておこうと思います。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まずは、自宅に請求書を送付します。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次に、借用人、皆さんと連帯保証人に電話で連絡をします。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それでも連絡が取れない場合は、自宅に伺います。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そして、それでも放ったらかしにしていると、次は裁判所から手紙が届いてしまいます。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裁判になると、実際に裁判所へ出廷して法廷で話し合いをすることになります。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裁判所で約束しても、返還をしない場合は、お給料が差し押さえられてしまいます。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ＭＳ Ｐゴシック" panose="020B0600070205080204"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本当に裁判になるの？！と思っている人もいるかもしれませんが、育英会では年間で1,000件以上、裁判所へ申立を行っています。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裁判まで行き着く人に共通していることは、「大阪府育英会に連絡をしてこない」という点です。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連絡をくれていれば、相談員が、皆さんの返還できない事情をちゃんと聴いて解決方法を相談できるのですが、連絡をしなかったが為に、裁判所から通知がきたという結果になってしまいます。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ちょっと、長々と話をしましたが、とりあえず、返還を放っておいて、連絡もしないと、大変なことになるとわかってもらえましたか。</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243537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もう一点、放ったらかしにしておくと大変なことになることがあります。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大阪府育英会の奨学金は無利息で、借りた金額だけを返せばいいとお話しましたが、</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返還が遅れた時は「延滞金」といって、いわゆるペナルティを払ってもらいます。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r>
              <a:rPr lang="ja-JP" altLang="ja-JP" sz="1800" kern="1200" dirty="0">
                <a:effectLst/>
                <a:ea typeface="HG丸ｺﾞｼｯｸM-PRO" panose="020F0600000000000000" pitchFamily="50" charset="-128"/>
                <a:cs typeface="ＭＳ Ｐゴシック" panose="020B0600070205080204" pitchFamily="50" charset="-128"/>
              </a:rPr>
              <a:t>放っておくと、余分なお金を払わなければなりませんので、期限までに返還をお願いします。</a:t>
            </a:r>
            <a:r>
              <a:rPr lang="ja-JP" altLang="ja-JP" sz="1800" b="1" kern="1200" dirty="0">
                <a:effectLst/>
                <a:ea typeface="HG丸ｺﾞｼｯｸM-PRO" panose="020F0600000000000000" pitchFamily="50" charset="-128"/>
                <a:cs typeface="Calibri" panose="020F0502020204030204" pitchFamily="34" charset="0"/>
              </a:rPr>
              <a:t>⏎</a:t>
            </a:r>
            <a:endParaRPr lang="ja-JP" altLang="en-US" dirty="0"/>
          </a:p>
        </p:txBody>
      </p:sp>
    </p:spTree>
    <p:extLst>
      <p:ext uri="{BB962C8B-B14F-4D97-AF65-F5344CB8AC3E}">
        <p14:creationId xmlns:p14="http://schemas.microsoft.com/office/powerpoint/2010/main" val="271025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最後に、しおりの1ページをご覧ください。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みなさんに「これだけは守ってほしいこと」があります。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いままで説明したことも入っていますが、大事なことなので、もう一度確認していきます。</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endPar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まず、「奨学金返還口座申込書」は先生から言われた期日までに必ず提出して下さい。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自宅で、銀行印を3枚とも押してきてください。銀行印がわからないときは銀行に確認してください。</a:t>
            </a:r>
            <a:r>
              <a:rPr lang="ja-JP" altLang="ja-JP" sz="1800" b="1" kern="1200" dirty="0">
                <a:effectLst/>
                <a:latin typeface="Century" panose="02040604050505020304" pitchFamily="18" charset="0"/>
                <a:ea typeface="ＭＳ Ｐゴシック" panose="020B0600070205080204"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endPar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次に、毎月27日に口座振替（引き落とし）の方法で、約束どおりに返還をお願いします。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毎月の返済金額を確認して、口座にお金を入れておいてください。遅れてほったらかしにすると延滞金が発生します。毎月27日の前日までに口座にお金を入れておくようにしてください。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endPar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そして、返還に困ったら、放っておかないで、大阪府育英会に連絡してください。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連絡先はしおりの表紙に記載しています。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電話した時、なんていったらいいかわからないし、かけにくい」と思われるかもしれませんが、とりあえず、皆さんは電話にでた職員に、「返還のことで相談したいことがある」と言ってください。職員が決定番号と名前を確認した後、「どうされたのですか」とちゃんと話を聞いてくれますので、不安に思わず電話をして下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endParaRPr lang="en-US"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それから、住所・氏名・電話番号等が変わったときは育英会に必ず連絡して下さい。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大阪府育英会からの大切なお知らせなどが届かなくなります。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もし高校に入学したあとに、引っ越した方で、まだ育英会に住所変更の届出をしていない方は、来年に郵送する返還開始の案内が届かない可能性があるので、</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奨学金返還口座申込書と一緒に</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住所変更届を提出してください。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eaLnBrk="1" hangingPunct="1">
              <a:spcBef>
                <a:spcPct val="0"/>
              </a:spcBef>
            </a:pPr>
            <a:endParaRPr lang="ja-JP" altLang="en-US" dirty="0"/>
          </a:p>
        </p:txBody>
      </p:sp>
    </p:spTree>
    <p:extLst>
      <p:ext uri="{BB962C8B-B14F-4D97-AF65-F5344CB8AC3E}">
        <p14:creationId xmlns:p14="http://schemas.microsoft.com/office/powerpoint/2010/main" val="276951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solidFill>
                  <a:srgbClr val="444444"/>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最後に、皆さんの返還金は、後輩達の大切な奨学金になります。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solidFill>
                  <a:srgbClr val="444444"/>
                </a:solidFill>
                <a:effectLst/>
                <a:latin typeface="Century" panose="02040604050505020304" pitchFamily="18" charset="0"/>
                <a:ea typeface="HG丸ｺﾞｼｯｸM-PRO" panose="020F0600000000000000" pitchFamily="50" charset="-128"/>
                <a:cs typeface="ＭＳ Ｐゴシック" panose="020B0600070205080204" pitchFamily="50" charset="-128"/>
              </a:rPr>
              <a:t>そのことを忘れないように、卒業後も頑張って下さい</a:t>
            </a:r>
            <a:r>
              <a:rPr lang="ja-JP" altLang="ja-JP" sz="1800" kern="1200" dirty="0">
                <a:solidFill>
                  <a:srgbClr val="000000"/>
                </a:solidFill>
                <a:effectLst/>
                <a:latin typeface="Century" panose="02040604050505020304" pitchFamily="18" charset="0"/>
                <a:ea typeface="ＭＳ Ｐゴシック" panose="020B0600070205080204" pitchFamily="50" charset="-128"/>
                <a:cs typeface="ＭＳ Ｐゴシック" panose="020B0600070205080204" pitchFamily="50" charset="-128"/>
              </a:rPr>
              <a:t>。</a:t>
            </a:r>
            <a:r>
              <a:rPr lang="ja-JP" altLang="ja-JP" sz="1800" b="1" kern="1200" dirty="0">
                <a:effectLst/>
                <a:latin typeface="Century" panose="02040604050505020304" pitchFamily="18" charset="0"/>
                <a:ea typeface="ＭＳ Ｐゴシック" panose="020B0600070205080204"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solidFill>
                  <a:srgbClr val="444444"/>
                </a:solidFill>
                <a:effectLst/>
                <a:latin typeface="Century" panose="02040604050505020304" pitchFamily="18" charset="0"/>
                <a:ea typeface="HG丸ｺﾞｼｯｸM-PRO" panose="020F0600000000000000" pitchFamily="50" charset="-128"/>
                <a:cs typeface="ＭＳ Ｐゴシック" panose="020B0600070205080204" pitchFamily="50" charset="-128"/>
              </a:rPr>
              <a:t>そして、何か困ったことがあったときは、放っておかず、必ず育英会に連絡をお願いします。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solidFill>
                  <a:srgbClr val="444444"/>
                </a:solidFill>
                <a:effectLst/>
                <a:latin typeface="Century" panose="02040604050505020304" pitchFamily="18" charset="0"/>
                <a:ea typeface="HG丸ｺﾞｼｯｸM-PRO" panose="020F0600000000000000" pitchFamily="50" charset="-128"/>
                <a:cs typeface="ＭＳ Ｐゴシック" panose="020B0600070205080204" pitchFamily="50" charset="-128"/>
              </a:rPr>
              <a:t>以上で返還説明会は終了です。ありがとうございました。</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solidFill>
                  <a:srgbClr val="444444"/>
                </a:solidFill>
                <a:effectLst/>
                <a:latin typeface="Century" panose="02040604050505020304" pitchFamily="18" charset="0"/>
                <a:ea typeface="HG丸ｺﾞｼｯｸM-PRO" panose="020F0600000000000000" pitchFamily="50" charset="-128"/>
                <a:cs typeface="ＭＳ Ｐゴシック" panose="020B0600070205080204" pitchFamily="50" charset="-128"/>
              </a:rPr>
              <a:t>質問がある方は個別に聞きますので、聞きにきてください。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415433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はじめに、書類の確認をしていきます。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「返還のしおり」「貸付額通知書」「返還口座申込書」の3点がありますか。</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次に、名前が印刷されていますので、間違いがないかを確認してください。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S創英角ﾎﾟｯﾌﾟ体" panose="040B0A00000000000000" pitchFamily="50" charset="-128"/>
                <a:cs typeface="ＭＳ Ｐゴシック" panose="020B0600070205080204" pitchFamily="50" charset="-128"/>
              </a:rPr>
              <a:t>【スライドを</a:t>
            </a:r>
            <a:r>
              <a:rPr lang="ja-JP" altLang="ja-JP" sz="1800" kern="1200" dirty="0">
                <a:effectLst/>
                <a:latin typeface="HGS創英角ﾎﾟｯﾌﾟ体" panose="040B0A00000000000000" pitchFamily="50" charset="-128"/>
                <a:ea typeface="Segoe UI Emoji" panose="020B0502040204020203" pitchFamily="34" charset="0"/>
                <a:cs typeface="ＭＳ Ｐゴシック" panose="020B0600070205080204" pitchFamily="50" charset="-128"/>
                <a:sym typeface="Segoe UI Emoji" panose="020B0502040204020203" pitchFamily="34" charset="0"/>
              </a:rPr>
              <a:t>☝</a:t>
            </a:r>
            <a:r>
              <a:rPr lang="ja-JP" altLang="ja-JP" sz="1800" kern="1200" dirty="0">
                <a:effectLst/>
                <a:latin typeface="Century" panose="02040604050505020304" pitchFamily="18" charset="0"/>
                <a:ea typeface="HGS創英角ﾎﾟｯﾌﾟ体" panose="040B0A00000000000000" pitchFamily="50" charset="-128"/>
                <a:cs typeface="ＭＳ Ｐゴシック" panose="020B0600070205080204" pitchFamily="50" charset="-128"/>
              </a:rPr>
              <a:t>】</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印字されている箇所は、「貸付額通知書」の中央部分と「返還口座申込書」の上の部分です。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書類がなかったり、自分の名前と違う場合は、教えて下さい。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174036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では、手元にある、このしおりを見てください。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今日は、この中で特に大事なところを説明していきます。帰って保護者の方にも見てもらって下さい。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このしおりには、住所を変更したときの変更届など、色々な届出の用紙が印刷されていますので、必要なときはその用紙をコピーして使ってください。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それでは、返還のしおりを</a:t>
            </a:r>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1</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枚めくってください。「返還が始まる皆さんへ」とあります。</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14802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これから、奨学金のしくみについて説明します。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大阪府育英会は、教育の機会均等を図るため、高校生に奨学金の貸付けを行っています。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奨学金は保護者が借りたお金ではなく、奨学生本人（みなさん）が借りたお金です。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そのため、卒業後は、みなさん自身が責任をもって育英会に返さなければいけません</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毎年2万人以上の高校生が大阪府育英会の奨学金を必要としているのですが、全員に奨学金の貸付をするためには、毎年40億円くらいのお金が必要となります。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それだけのお金をどこから持ってくるかというと、先輩から返してもらった奨学金でまかなう仕組みとなっています。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このように、奨学金は先輩から後輩に受け継がれて成り立っている制度です。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皆さんが奨学金を借りることができたのも、これまで先輩方がきちんと返還してくれたおかげということになります。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何が言いたいかというと、みなさんが借りた奨学金は、次に高校に入ってくる後輩達の為に返していく必要があるんだ、という大切な理由があることがわかってもらえたでしょうか。</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まだ、自分のこととして、あまりピンときてないかもしれませんが、「奨学金は自分が借りたお金であること、そして後輩達の為に返さなければならないこと」を今日はしっかり覚えて帰って下さい。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それでは、奨学金をどのように返していくのか説明します。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奨学金の返還は、卒業した年の10月から始まります。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皆さんは来年3月に卒業するので、返還開始は令和４年10月からとなります。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返還の方法ですが、毎月２７日にみなさんの銀行の口座から自動的に引落しをします。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携帯電話を持っている人は、毎月銀行の口座から携帯電話の代金が引き落とされていると思いますが、それと同じ要領です。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「来年の１０月から、毎月２７日に口座からの引落しで返していく」ということを覚えて帰って下さい。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もし「奨学金を借りたけれど、結局使わなかったので全部まとめて返したい」とか、返している途中で、「まとまったお金が用意できたので、１回で返したい」というようなことがあれば、大阪府育英会に連絡して下さい。残りの金額や、返還の方法などを案内します。</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227716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続いて「貸付額通知書」をご覧ください。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上から順番に説明していきます。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kern="1200" dirty="0">
                <a:effectLst/>
                <a:latin typeface="HG丸ｺﾞｼｯｸM-PRO" panose="020F0600000000000000" pitchFamily="50" charset="-128"/>
                <a:ea typeface="ＭＳ 明朝" panose="02020609040205080304" pitchFamily="17"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「借用人」というのは奨学金を借りたみなさんで、「連帯保証人」というのは、みなさんと一緒に返還していく人です。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から「決定番号」のところに「2-1９-12345」のような番号が書かれていますが、育英会ではこの「決定番号」という番号で皆さんの返還の状況を管理しています。返還している奨学生は、現在１０万人以上います。その中には同姓同名の方もいますので、連絡をくれる際は、名前と、この「決定番号」を電話に出た職員に伝え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b="1"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次に、「確定した貸与額」は、みなさんが借りたお金で、これから返していかなければならない金額です。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銀行などからお金を借りたときは、利息といって手数料がかかります。大阪府育英会はそういう利息はとっていないので、この借りた金額分だけを返してもらえば大丈夫です。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b="1"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その下、「奨学金貸付明細」には、どの奨学金をいつ、いくら借りたのか、明細が載っています。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奨学金は「入学時増額奨学資金」と「奨学資金」の2種類あって、両方借りている人もいれば、片方だけ借りている人もいます。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そして、一番下の「毎月の返済額」は、みなさんが毎月27日に返済する金額です。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「入学時増額奨学資金」と「奨学資金」の両方借りている方は1万円、「奨学資金」のみの方は8千円となります。</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402890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それでは、どれくらいの期間で奨学金を返還していくのか、具体例で確認していきます。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例えば、借りた金額が30万円で、毎月の返済額が8千円だとします。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令和４年10月から、毎月8千円ずつ返還すると令和７年11月に返還終了となります。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返還期間は、38ヵ月で3年2ヵ月となります。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ちなみに、この例の場合最後に4千円が残るので、最終月の返還は4千円のみとなります。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256032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また、借りた金額が35万円で、毎月の返済額が1万円だとします。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令和４年10月から、毎月1万円ずつ返還すると令和７年8月に返還終了となります。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返還期間は35ヵ月で2年11ヵ月となります。</a:t>
            </a:r>
            <a:r>
              <a:rPr lang="ja-JP" altLang="ja-JP" sz="1800" b="1" kern="1200" dirty="0">
                <a:effectLst/>
                <a:latin typeface="Century" panose="02040604050505020304" pitchFamily="18" charset="0"/>
                <a:ea typeface="ＭＳ Ｐゴシック" panose="020B0600070205080204"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343002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続いて、「奨学金返還口座申込書」をご覧ください。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この用紙には、奨学金を借りたときの口座が「銀行」欄か、「ゆうちょ銀行」欄のどちらかに印字されています。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just">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卒業後は、この口座が返還の口座になり、ここから、毎月２７日に引き落としされます。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そのため、この申込書に自分の名前を書いて銀行印を押して、学校に提出してもらいます。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さて、これから、皆さんには口座名義人欄に自分の名前を書いていただきます。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名前を書くところは前のスライドを見てください。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ここに黒のボールペンで名前を書いてもらいますが、この用紙は複写式になっているので、下の２枚にもちゃんと写るように、強めに書いて下さい。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次にここに押してもらうはんこの説明をします。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このはんこは「銀行印」といって、ここに印字している銀行や郵便局に届け出ている「はんこ」のことです。間違って別の「はんこ」を押さないように注意してください。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間違った「はんこ」を押すと、銀行から書類が戻ってきてしまいます。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そこで、もう一度、書類のやりとりをしなければなりません。このやりとりは来年、卒業した後になるので、とても手間がかかります。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ですので、届けている「はんこ」が保護者の方に聞いてもわからない場合や、合っているか自信がない場合は、必ず銀行や郵便局に行って確認してから押してください。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押す場所は、「金融機関お届出印欄」です。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3</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枚複写になっているので、</a:t>
            </a:r>
            <a:r>
              <a:rPr lang="en-US"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3</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枚とも印鑑を押してください。全部で４ヶ所押すところがありますので、忘れずにきれいに押してください。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自宅ではんこを押したら、提出期限までに学校に提出してください。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１枚目は皆さんの控えになるので、きちんと保管しておいて、学校の先生には２枚目と３枚目を提出してください。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243522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FA472E41-7B5B-48E0-962D-018E1CBAD530}"/>
              </a:ext>
            </a:extLst>
          </p:cNvPr>
          <p:cNvSpPr>
            <a:spLocks noGrp="1"/>
          </p:cNvSpPr>
          <p:nvPr>
            <p:ph type="dt" sz="half" idx="10"/>
          </p:nvPr>
        </p:nvSpPr>
        <p:spPr/>
        <p:txBody>
          <a:bodyPr/>
          <a:lstStyle>
            <a:lvl1pPr>
              <a:defRPr/>
            </a:lvl1pPr>
          </a:lstStyle>
          <a:p>
            <a:pPr>
              <a:defRPr/>
            </a:pPr>
            <a:fld id="{AF1C5E13-0652-41BD-8930-0089679AD0BC}" type="datetime1">
              <a:rPr lang="ja-JP" altLang="en-US"/>
              <a:pPr>
                <a:defRPr/>
              </a:pPr>
              <a:t>2021/10/19</a:t>
            </a:fld>
            <a:endParaRPr lang="ja-JP" altLang="en-US"/>
          </a:p>
        </p:txBody>
      </p:sp>
      <p:sp>
        <p:nvSpPr>
          <p:cNvPr id="5" name="フッター プレースホルダー 4">
            <a:extLst>
              <a:ext uri="{FF2B5EF4-FFF2-40B4-BE49-F238E27FC236}">
                <a16:creationId xmlns:a16="http://schemas.microsoft.com/office/drawing/2014/main" id="{78571D6E-45FA-41C7-B830-A528D1B490C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DD608B1-E160-4790-92DD-1FB2E5951E27}"/>
              </a:ext>
            </a:extLst>
          </p:cNvPr>
          <p:cNvSpPr>
            <a:spLocks noGrp="1"/>
          </p:cNvSpPr>
          <p:nvPr>
            <p:ph type="sldNum" sz="quarter" idx="12"/>
          </p:nvPr>
        </p:nvSpPr>
        <p:spPr/>
        <p:txBody>
          <a:bodyPr/>
          <a:lstStyle>
            <a:lvl1pPr>
              <a:defRPr/>
            </a:lvl1pPr>
          </a:lstStyle>
          <a:p>
            <a:pPr>
              <a:defRPr/>
            </a:pPr>
            <a:fld id="{C55157CB-A571-4C00-B5BD-D2F02DAD2650}" type="slidenum">
              <a:rPr lang="ja-JP" altLang="en-US"/>
              <a:pPr>
                <a:defRPr/>
              </a:pPr>
              <a:t>‹#›</a:t>
            </a:fld>
            <a:endParaRPr lang="ja-JP" altLang="en-US"/>
          </a:p>
        </p:txBody>
      </p:sp>
    </p:spTree>
    <p:extLst>
      <p:ext uri="{BB962C8B-B14F-4D97-AF65-F5344CB8AC3E}">
        <p14:creationId xmlns:p14="http://schemas.microsoft.com/office/powerpoint/2010/main" val="315349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4F3D2B3-AEDC-47BE-99BE-8BF52CB13071}"/>
              </a:ext>
            </a:extLst>
          </p:cNvPr>
          <p:cNvSpPr>
            <a:spLocks noGrp="1"/>
          </p:cNvSpPr>
          <p:nvPr>
            <p:ph type="dt" sz="half" idx="10"/>
          </p:nvPr>
        </p:nvSpPr>
        <p:spPr/>
        <p:txBody>
          <a:bodyPr/>
          <a:lstStyle>
            <a:lvl1pPr>
              <a:defRPr/>
            </a:lvl1pPr>
          </a:lstStyle>
          <a:p>
            <a:pPr>
              <a:defRPr/>
            </a:pPr>
            <a:fld id="{8FAFF6B2-B3DD-4F0E-B5C9-C2F5C09FE03C}" type="datetime1">
              <a:rPr lang="ja-JP" altLang="en-US"/>
              <a:pPr>
                <a:defRPr/>
              </a:pPr>
              <a:t>2021/10/19</a:t>
            </a:fld>
            <a:endParaRPr lang="ja-JP" altLang="en-US"/>
          </a:p>
        </p:txBody>
      </p:sp>
      <p:sp>
        <p:nvSpPr>
          <p:cNvPr id="5" name="フッター プレースホルダー 4">
            <a:extLst>
              <a:ext uri="{FF2B5EF4-FFF2-40B4-BE49-F238E27FC236}">
                <a16:creationId xmlns:a16="http://schemas.microsoft.com/office/drawing/2014/main" id="{1137831F-709E-468D-909C-E96E3FD4C7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9D9FECE-053E-4D06-8263-4C458DE2C448}"/>
              </a:ext>
            </a:extLst>
          </p:cNvPr>
          <p:cNvSpPr>
            <a:spLocks noGrp="1"/>
          </p:cNvSpPr>
          <p:nvPr>
            <p:ph type="sldNum" sz="quarter" idx="12"/>
          </p:nvPr>
        </p:nvSpPr>
        <p:spPr/>
        <p:txBody>
          <a:bodyPr/>
          <a:lstStyle>
            <a:lvl1pPr>
              <a:defRPr/>
            </a:lvl1pPr>
          </a:lstStyle>
          <a:p>
            <a:pPr>
              <a:defRPr/>
            </a:pPr>
            <a:fld id="{9357A938-C2C5-490C-AD4F-57F875C67089}" type="slidenum">
              <a:rPr lang="ja-JP" altLang="en-US"/>
              <a:pPr>
                <a:defRPr/>
              </a:pPr>
              <a:t>‹#›</a:t>
            </a:fld>
            <a:endParaRPr lang="ja-JP" altLang="en-US"/>
          </a:p>
        </p:txBody>
      </p:sp>
    </p:spTree>
    <p:extLst>
      <p:ext uri="{BB962C8B-B14F-4D97-AF65-F5344CB8AC3E}">
        <p14:creationId xmlns:p14="http://schemas.microsoft.com/office/powerpoint/2010/main" val="2464805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159EF43-DE2D-4EA0-A218-1DE9CE67EFA4}"/>
              </a:ext>
            </a:extLst>
          </p:cNvPr>
          <p:cNvSpPr>
            <a:spLocks noGrp="1"/>
          </p:cNvSpPr>
          <p:nvPr>
            <p:ph type="dt" sz="half" idx="10"/>
          </p:nvPr>
        </p:nvSpPr>
        <p:spPr/>
        <p:txBody>
          <a:bodyPr/>
          <a:lstStyle>
            <a:lvl1pPr>
              <a:defRPr/>
            </a:lvl1pPr>
          </a:lstStyle>
          <a:p>
            <a:pPr>
              <a:defRPr/>
            </a:pPr>
            <a:fld id="{E99544CA-BA68-46CF-B83D-E272402D32F0}" type="datetime1">
              <a:rPr lang="ja-JP" altLang="en-US"/>
              <a:pPr>
                <a:defRPr/>
              </a:pPr>
              <a:t>2021/10/19</a:t>
            </a:fld>
            <a:endParaRPr lang="ja-JP" altLang="en-US"/>
          </a:p>
        </p:txBody>
      </p:sp>
      <p:sp>
        <p:nvSpPr>
          <p:cNvPr id="5" name="フッター プレースホルダー 4">
            <a:extLst>
              <a:ext uri="{FF2B5EF4-FFF2-40B4-BE49-F238E27FC236}">
                <a16:creationId xmlns:a16="http://schemas.microsoft.com/office/drawing/2014/main" id="{AA6A38CE-3696-486F-8C67-DC329DC5B6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1CD8696-80BE-4E2E-8C6B-ED652EEE181B}"/>
              </a:ext>
            </a:extLst>
          </p:cNvPr>
          <p:cNvSpPr>
            <a:spLocks noGrp="1"/>
          </p:cNvSpPr>
          <p:nvPr>
            <p:ph type="sldNum" sz="quarter" idx="12"/>
          </p:nvPr>
        </p:nvSpPr>
        <p:spPr/>
        <p:txBody>
          <a:bodyPr/>
          <a:lstStyle>
            <a:lvl1pPr>
              <a:defRPr/>
            </a:lvl1pPr>
          </a:lstStyle>
          <a:p>
            <a:pPr>
              <a:defRPr/>
            </a:pPr>
            <a:fld id="{65FB30AE-1559-4DCB-AC88-556C5FA91232}" type="slidenum">
              <a:rPr lang="ja-JP" altLang="en-US"/>
              <a:pPr>
                <a:defRPr/>
              </a:pPr>
              <a:t>‹#›</a:t>
            </a:fld>
            <a:endParaRPr lang="ja-JP" altLang="en-US"/>
          </a:p>
        </p:txBody>
      </p:sp>
    </p:spTree>
    <p:extLst>
      <p:ext uri="{BB962C8B-B14F-4D97-AF65-F5344CB8AC3E}">
        <p14:creationId xmlns:p14="http://schemas.microsoft.com/office/powerpoint/2010/main" val="2569122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58A1E8B-03A3-45C9-B5BF-8C2E5B3B28B8}"/>
              </a:ext>
            </a:extLst>
          </p:cNvPr>
          <p:cNvSpPr>
            <a:spLocks noGrp="1"/>
          </p:cNvSpPr>
          <p:nvPr>
            <p:ph type="dt" sz="half" idx="10"/>
          </p:nvPr>
        </p:nvSpPr>
        <p:spPr/>
        <p:txBody>
          <a:bodyPr/>
          <a:lstStyle>
            <a:lvl1pPr>
              <a:defRPr/>
            </a:lvl1pPr>
          </a:lstStyle>
          <a:p>
            <a:pPr>
              <a:defRPr/>
            </a:pPr>
            <a:fld id="{CAE7AFBA-9908-4613-9FF1-B1047BB6C9EE}" type="datetime1">
              <a:rPr lang="ja-JP" altLang="en-US"/>
              <a:pPr>
                <a:defRPr/>
              </a:pPr>
              <a:t>2021/10/19</a:t>
            </a:fld>
            <a:endParaRPr lang="ja-JP" altLang="en-US"/>
          </a:p>
        </p:txBody>
      </p:sp>
      <p:sp>
        <p:nvSpPr>
          <p:cNvPr id="5" name="フッター プレースホルダー 4">
            <a:extLst>
              <a:ext uri="{FF2B5EF4-FFF2-40B4-BE49-F238E27FC236}">
                <a16:creationId xmlns:a16="http://schemas.microsoft.com/office/drawing/2014/main" id="{97807C80-EC85-4280-AC88-14C2A6B06EA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4260141-3EC7-4DE2-B72E-14D8619D006E}"/>
              </a:ext>
            </a:extLst>
          </p:cNvPr>
          <p:cNvSpPr>
            <a:spLocks noGrp="1"/>
          </p:cNvSpPr>
          <p:nvPr>
            <p:ph type="sldNum" sz="quarter" idx="12"/>
          </p:nvPr>
        </p:nvSpPr>
        <p:spPr/>
        <p:txBody>
          <a:bodyPr/>
          <a:lstStyle>
            <a:lvl1pPr>
              <a:defRPr/>
            </a:lvl1pPr>
          </a:lstStyle>
          <a:p>
            <a:pPr>
              <a:defRPr/>
            </a:pPr>
            <a:fld id="{2D9069E2-6D16-481A-9ABE-59A48B0C2224}" type="slidenum">
              <a:rPr lang="ja-JP" altLang="en-US"/>
              <a:pPr>
                <a:defRPr/>
              </a:pPr>
              <a:t>‹#›</a:t>
            </a:fld>
            <a:endParaRPr lang="ja-JP" altLang="en-US"/>
          </a:p>
        </p:txBody>
      </p:sp>
    </p:spTree>
    <p:extLst>
      <p:ext uri="{BB962C8B-B14F-4D97-AF65-F5344CB8AC3E}">
        <p14:creationId xmlns:p14="http://schemas.microsoft.com/office/powerpoint/2010/main" val="1039645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180C9D9-994D-4AED-9946-BA37A89315C1}"/>
              </a:ext>
            </a:extLst>
          </p:cNvPr>
          <p:cNvSpPr>
            <a:spLocks noGrp="1"/>
          </p:cNvSpPr>
          <p:nvPr>
            <p:ph type="dt" sz="half" idx="10"/>
          </p:nvPr>
        </p:nvSpPr>
        <p:spPr/>
        <p:txBody>
          <a:bodyPr/>
          <a:lstStyle>
            <a:lvl1pPr>
              <a:defRPr/>
            </a:lvl1pPr>
          </a:lstStyle>
          <a:p>
            <a:pPr>
              <a:defRPr/>
            </a:pPr>
            <a:fld id="{A9290CBD-C653-486A-B747-A9AF3FAD04F5}" type="datetime1">
              <a:rPr lang="ja-JP" altLang="en-US"/>
              <a:pPr>
                <a:defRPr/>
              </a:pPr>
              <a:t>2021/10/19</a:t>
            </a:fld>
            <a:endParaRPr lang="ja-JP" altLang="en-US"/>
          </a:p>
        </p:txBody>
      </p:sp>
      <p:sp>
        <p:nvSpPr>
          <p:cNvPr id="5" name="フッター プレースホルダー 4">
            <a:extLst>
              <a:ext uri="{FF2B5EF4-FFF2-40B4-BE49-F238E27FC236}">
                <a16:creationId xmlns:a16="http://schemas.microsoft.com/office/drawing/2014/main" id="{6AAB517C-656C-4CA3-9C3A-CF09DA4AC7F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E3D1422-621B-4341-B74B-6BE51685954D}"/>
              </a:ext>
            </a:extLst>
          </p:cNvPr>
          <p:cNvSpPr>
            <a:spLocks noGrp="1"/>
          </p:cNvSpPr>
          <p:nvPr>
            <p:ph type="sldNum" sz="quarter" idx="12"/>
          </p:nvPr>
        </p:nvSpPr>
        <p:spPr/>
        <p:txBody>
          <a:bodyPr/>
          <a:lstStyle>
            <a:lvl1pPr>
              <a:defRPr/>
            </a:lvl1pPr>
          </a:lstStyle>
          <a:p>
            <a:pPr>
              <a:defRPr/>
            </a:pPr>
            <a:fld id="{4987AE1B-6613-4CA2-8E6D-C034B8D73BA1}" type="slidenum">
              <a:rPr lang="ja-JP" altLang="en-US"/>
              <a:pPr>
                <a:defRPr/>
              </a:pPr>
              <a:t>‹#›</a:t>
            </a:fld>
            <a:endParaRPr lang="ja-JP" altLang="en-US"/>
          </a:p>
        </p:txBody>
      </p:sp>
    </p:spTree>
    <p:extLst>
      <p:ext uri="{BB962C8B-B14F-4D97-AF65-F5344CB8AC3E}">
        <p14:creationId xmlns:p14="http://schemas.microsoft.com/office/powerpoint/2010/main" val="3837162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5FF3521C-A1B0-4E5E-BA48-EEDDEAB6E9C1}"/>
              </a:ext>
            </a:extLst>
          </p:cNvPr>
          <p:cNvSpPr>
            <a:spLocks noGrp="1"/>
          </p:cNvSpPr>
          <p:nvPr>
            <p:ph type="dt" sz="half" idx="10"/>
          </p:nvPr>
        </p:nvSpPr>
        <p:spPr/>
        <p:txBody>
          <a:bodyPr/>
          <a:lstStyle>
            <a:lvl1pPr>
              <a:defRPr/>
            </a:lvl1pPr>
          </a:lstStyle>
          <a:p>
            <a:pPr>
              <a:defRPr/>
            </a:pPr>
            <a:fld id="{CB0062A7-08C1-4774-89BF-3C1564FF73E5}" type="datetime1">
              <a:rPr lang="ja-JP" altLang="en-US"/>
              <a:pPr>
                <a:defRPr/>
              </a:pPr>
              <a:t>2021/10/19</a:t>
            </a:fld>
            <a:endParaRPr lang="ja-JP" altLang="en-US"/>
          </a:p>
        </p:txBody>
      </p:sp>
      <p:sp>
        <p:nvSpPr>
          <p:cNvPr id="6" name="フッター プレースホルダー 4">
            <a:extLst>
              <a:ext uri="{FF2B5EF4-FFF2-40B4-BE49-F238E27FC236}">
                <a16:creationId xmlns:a16="http://schemas.microsoft.com/office/drawing/2014/main" id="{24C6EF9E-A2F9-425F-9996-577CA1AA616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2F026CB-12E1-4913-BFB7-E980138D7720}"/>
              </a:ext>
            </a:extLst>
          </p:cNvPr>
          <p:cNvSpPr>
            <a:spLocks noGrp="1"/>
          </p:cNvSpPr>
          <p:nvPr>
            <p:ph type="sldNum" sz="quarter" idx="12"/>
          </p:nvPr>
        </p:nvSpPr>
        <p:spPr/>
        <p:txBody>
          <a:bodyPr/>
          <a:lstStyle>
            <a:lvl1pPr>
              <a:defRPr/>
            </a:lvl1pPr>
          </a:lstStyle>
          <a:p>
            <a:pPr>
              <a:defRPr/>
            </a:pPr>
            <a:fld id="{1A76483E-6DE6-45CA-8EB2-8EB9E9F91B1E}" type="slidenum">
              <a:rPr lang="ja-JP" altLang="en-US"/>
              <a:pPr>
                <a:defRPr/>
              </a:pPr>
              <a:t>‹#›</a:t>
            </a:fld>
            <a:endParaRPr lang="ja-JP" altLang="en-US"/>
          </a:p>
        </p:txBody>
      </p:sp>
    </p:spTree>
    <p:extLst>
      <p:ext uri="{BB962C8B-B14F-4D97-AF65-F5344CB8AC3E}">
        <p14:creationId xmlns:p14="http://schemas.microsoft.com/office/powerpoint/2010/main" val="395072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9BD70F75-F2E4-4023-BECD-C95FD7E102F8}"/>
              </a:ext>
            </a:extLst>
          </p:cNvPr>
          <p:cNvSpPr>
            <a:spLocks noGrp="1"/>
          </p:cNvSpPr>
          <p:nvPr>
            <p:ph type="dt" sz="half" idx="10"/>
          </p:nvPr>
        </p:nvSpPr>
        <p:spPr/>
        <p:txBody>
          <a:bodyPr/>
          <a:lstStyle>
            <a:lvl1pPr>
              <a:defRPr/>
            </a:lvl1pPr>
          </a:lstStyle>
          <a:p>
            <a:pPr>
              <a:defRPr/>
            </a:pPr>
            <a:fld id="{74B421C0-72CE-426F-825B-2C7CE602ED96}" type="datetime1">
              <a:rPr lang="ja-JP" altLang="en-US"/>
              <a:pPr>
                <a:defRPr/>
              </a:pPr>
              <a:t>2021/10/19</a:t>
            </a:fld>
            <a:endParaRPr lang="ja-JP" altLang="en-US"/>
          </a:p>
        </p:txBody>
      </p:sp>
      <p:sp>
        <p:nvSpPr>
          <p:cNvPr id="8" name="フッター プレースホルダー 4">
            <a:extLst>
              <a:ext uri="{FF2B5EF4-FFF2-40B4-BE49-F238E27FC236}">
                <a16:creationId xmlns:a16="http://schemas.microsoft.com/office/drawing/2014/main" id="{DC9065DC-173B-465F-8C25-6A8C7C26D22F}"/>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39320AE2-1761-4CEC-A5FB-B932FFA8ABAC}"/>
              </a:ext>
            </a:extLst>
          </p:cNvPr>
          <p:cNvSpPr>
            <a:spLocks noGrp="1"/>
          </p:cNvSpPr>
          <p:nvPr>
            <p:ph type="sldNum" sz="quarter" idx="12"/>
          </p:nvPr>
        </p:nvSpPr>
        <p:spPr/>
        <p:txBody>
          <a:bodyPr/>
          <a:lstStyle>
            <a:lvl1pPr>
              <a:defRPr/>
            </a:lvl1pPr>
          </a:lstStyle>
          <a:p>
            <a:pPr>
              <a:defRPr/>
            </a:pPr>
            <a:fld id="{7B201252-D0AF-4B00-87E0-7DC7DA817BD0}" type="slidenum">
              <a:rPr lang="ja-JP" altLang="en-US"/>
              <a:pPr>
                <a:defRPr/>
              </a:pPr>
              <a:t>‹#›</a:t>
            </a:fld>
            <a:endParaRPr lang="ja-JP" altLang="en-US"/>
          </a:p>
        </p:txBody>
      </p:sp>
    </p:spTree>
    <p:extLst>
      <p:ext uri="{BB962C8B-B14F-4D97-AF65-F5344CB8AC3E}">
        <p14:creationId xmlns:p14="http://schemas.microsoft.com/office/powerpoint/2010/main" val="1278798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EA9E8DB3-B568-4B74-9508-E56612AC5B64}"/>
              </a:ext>
            </a:extLst>
          </p:cNvPr>
          <p:cNvSpPr>
            <a:spLocks noGrp="1"/>
          </p:cNvSpPr>
          <p:nvPr>
            <p:ph type="dt" sz="half" idx="10"/>
          </p:nvPr>
        </p:nvSpPr>
        <p:spPr/>
        <p:txBody>
          <a:bodyPr/>
          <a:lstStyle>
            <a:lvl1pPr>
              <a:defRPr/>
            </a:lvl1pPr>
          </a:lstStyle>
          <a:p>
            <a:pPr>
              <a:defRPr/>
            </a:pPr>
            <a:fld id="{A4105416-8AFA-45A1-BE80-6EA1E32A5E20}" type="datetime1">
              <a:rPr lang="ja-JP" altLang="en-US"/>
              <a:pPr>
                <a:defRPr/>
              </a:pPr>
              <a:t>2021/10/19</a:t>
            </a:fld>
            <a:endParaRPr lang="ja-JP" altLang="en-US"/>
          </a:p>
        </p:txBody>
      </p:sp>
      <p:sp>
        <p:nvSpPr>
          <p:cNvPr id="4" name="フッター プレースホルダー 4">
            <a:extLst>
              <a:ext uri="{FF2B5EF4-FFF2-40B4-BE49-F238E27FC236}">
                <a16:creationId xmlns:a16="http://schemas.microsoft.com/office/drawing/2014/main" id="{CECBE6BE-91FD-44A5-AB7F-659C4EDFC800}"/>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AF254620-9DCE-4B63-A8A0-BF45002E7FFF}"/>
              </a:ext>
            </a:extLst>
          </p:cNvPr>
          <p:cNvSpPr>
            <a:spLocks noGrp="1"/>
          </p:cNvSpPr>
          <p:nvPr>
            <p:ph type="sldNum" sz="quarter" idx="12"/>
          </p:nvPr>
        </p:nvSpPr>
        <p:spPr/>
        <p:txBody>
          <a:bodyPr/>
          <a:lstStyle>
            <a:lvl1pPr>
              <a:defRPr/>
            </a:lvl1pPr>
          </a:lstStyle>
          <a:p>
            <a:pPr>
              <a:defRPr/>
            </a:pPr>
            <a:fld id="{8244180F-4EF8-4F22-BA91-172233436326}" type="slidenum">
              <a:rPr lang="ja-JP" altLang="en-US"/>
              <a:pPr>
                <a:defRPr/>
              </a:pPr>
              <a:t>‹#›</a:t>
            </a:fld>
            <a:endParaRPr lang="ja-JP" altLang="en-US"/>
          </a:p>
        </p:txBody>
      </p:sp>
    </p:spTree>
    <p:extLst>
      <p:ext uri="{BB962C8B-B14F-4D97-AF65-F5344CB8AC3E}">
        <p14:creationId xmlns:p14="http://schemas.microsoft.com/office/powerpoint/2010/main" val="2712791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EC1FF53-CBD3-42E5-87F4-675A70B7A37A}"/>
              </a:ext>
            </a:extLst>
          </p:cNvPr>
          <p:cNvSpPr>
            <a:spLocks noGrp="1"/>
          </p:cNvSpPr>
          <p:nvPr>
            <p:ph type="dt" sz="half" idx="10"/>
          </p:nvPr>
        </p:nvSpPr>
        <p:spPr/>
        <p:txBody>
          <a:bodyPr/>
          <a:lstStyle>
            <a:lvl1pPr>
              <a:defRPr/>
            </a:lvl1pPr>
          </a:lstStyle>
          <a:p>
            <a:pPr>
              <a:defRPr/>
            </a:pPr>
            <a:fld id="{8E628E2E-F211-4F6E-971B-7D6996CD2159}" type="datetime1">
              <a:rPr lang="ja-JP" altLang="en-US"/>
              <a:pPr>
                <a:defRPr/>
              </a:pPr>
              <a:t>2021/10/19</a:t>
            </a:fld>
            <a:endParaRPr lang="ja-JP" altLang="en-US"/>
          </a:p>
        </p:txBody>
      </p:sp>
      <p:sp>
        <p:nvSpPr>
          <p:cNvPr id="3" name="フッター プレースホルダー 4">
            <a:extLst>
              <a:ext uri="{FF2B5EF4-FFF2-40B4-BE49-F238E27FC236}">
                <a16:creationId xmlns:a16="http://schemas.microsoft.com/office/drawing/2014/main" id="{7F4B6A03-0FC5-459D-98CC-EF5E010C1BC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A59FDB3B-806A-4AC1-89B1-936EC1938E9D}"/>
              </a:ext>
            </a:extLst>
          </p:cNvPr>
          <p:cNvSpPr>
            <a:spLocks noGrp="1"/>
          </p:cNvSpPr>
          <p:nvPr>
            <p:ph type="sldNum" sz="quarter" idx="12"/>
          </p:nvPr>
        </p:nvSpPr>
        <p:spPr/>
        <p:txBody>
          <a:bodyPr/>
          <a:lstStyle>
            <a:lvl1pPr>
              <a:defRPr/>
            </a:lvl1pPr>
          </a:lstStyle>
          <a:p>
            <a:pPr>
              <a:defRPr/>
            </a:pPr>
            <a:fld id="{93388B17-56DF-40DB-8E97-A99891F4770F}" type="slidenum">
              <a:rPr lang="ja-JP" altLang="en-US"/>
              <a:pPr>
                <a:defRPr/>
              </a:pPr>
              <a:t>‹#›</a:t>
            </a:fld>
            <a:endParaRPr lang="ja-JP" altLang="en-US"/>
          </a:p>
        </p:txBody>
      </p:sp>
    </p:spTree>
    <p:extLst>
      <p:ext uri="{BB962C8B-B14F-4D97-AF65-F5344CB8AC3E}">
        <p14:creationId xmlns:p14="http://schemas.microsoft.com/office/powerpoint/2010/main" val="1685527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6E1B077-80D7-488F-8F4F-0017E2507D74}"/>
              </a:ext>
            </a:extLst>
          </p:cNvPr>
          <p:cNvSpPr>
            <a:spLocks noGrp="1"/>
          </p:cNvSpPr>
          <p:nvPr>
            <p:ph type="dt" sz="half" idx="10"/>
          </p:nvPr>
        </p:nvSpPr>
        <p:spPr/>
        <p:txBody>
          <a:bodyPr/>
          <a:lstStyle>
            <a:lvl1pPr>
              <a:defRPr/>
            </a:lvl1pPr>
          </a:lstStyle>
          <a:p>
            <a:pPr>
              <a:defRPr/>
            </a:pPr>
            <a:fld id="{8115DF54-7BCB-49BB-9478-5BF14DA4E117}" type="datetime1">
              <a:rPr lang="ja-JP" altLang="en-US"/>
              <a:pPr>
                <a:defRPr/>
              </a:pPr>
              <a:t>2021/10/19</a:t>
            </a:fld>
            <a:endParaRPr lang="ja-JP" altLang="en-US"/>
          </a:p>
        </p:txBody>
      </p:sp>
      <p:sp>
        <p:nvSpPr>
          <p:cNvPr id="6" name="フッター プレースホルダー 4">
            <a:extLst>
              <a:ext uri="{FF2B5EF4-FFF2-40B4-BE49-F238E27FC236}">
                <a16:creationId xmlns:a16="http://schemas.microsoft.com/office/drawing/2014/main" id="{37C22E09-6B97-4CA2-8E97-B8E735D687B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9F9687F0-B0C6-4050-9509-D60D76D25ADD}"/>
              </a:ext>
            </a:extLst>
          </p:cNvPr>
          <p:cNvSpPr>
            <a:spLocks noGrp="1"/>
          </p:cNvSpPr>
          <p:nvPr>
            <p:ph type="sldNum" sz="quarter" idx="12"/>
          </p:nvPr>
        </p:nvSpPr>
        <p:spPr/>
        <p:txBody>
          <a:bodyPr/>
          <a:lstStyle>
            <a:lvl1pPr>
              <a:defRPr/>
            </a:lvl1pPr>
          </a:lstStyle>
          <a:p>
            <a:pPr>
              <a:defRPr/>
            </a:pPr>
            <a:fld id="{AD97BB48-C4DD-4812-9EF7-F25E9148922B}" type="slidenum">
              <a:rPr lang="ja-JP" altLang="en-US"/>
              <a:pPr>
                <a:defRPr/>
              </a:pPr>
              <a:t>‹#›</a:t>
            </a:fld>
            <a:endParaRPr lang="ja-JP" altLang="en-US"/>
          </a:p>
        </p:txBody>
      </p:sp>
    </p:spTree>
    <p:extLst>
      <p:ext uri="{BB962C8B-B14F-4D97-AF65-F5344CB8AC3E}">
        <p14:creationId xmlns:p14="http://schemas.microsoft.com/office/powerpoint/2010/main" val="1924401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A00FEB6-4F85-4202-A2B1-7A5B88281919}"/>
              </a:ext>
            </a:extLst>
          </p:cNvPr>
          <p:cNvSpPr>
            <a:spLocks noGrp="1"/>
          </p:cNvSpPr>
          <p:nvPr>
            <p:ph type="dt" sz="half" idx="10"/>
          </p:nvPr>
        </p:nvSpPr>
        <p:spPr/>
        <p:txBody>
          <a:bodyPr/>
          <a:lstStyle>
            <a:lvl1pPr>
              <a:defRPr/>
            </a:lvl1pPr>
          </a:lstStyle>
          <a:p>
            <a:pPr>
              <a:defRPr/>
            </a:pPr>
            <a:fld id="{06BDEB3D-150A-4D93-BE93-7CB619192D02}" type="datetime1">
              <a:rPr lang="ja-JP" altLang="en-US"/>
              <a:pPr>
                <a:defRPr/>
              </a:pPr>
              <a:t>2021/10/19</a:t>
            </a:fld>
            <a:endParaRPr lang="ja-JP" altLang="en-US"/>
          </a:p>
        </p:txBody>
      </p:sp>
      <p:sp>
        <p:nvSpPr>
          <p:cNvPr id="6" name="フッター プレースホルダー 4">
            <a:extLst>
              <a:ext uri="{FF2B5EF4-FFF2-40B4-BE49-F238E27FC236}">
                <a16:creationId xmlns:a16="http://schemas.microsoft.com/office/drawing/2014/main" id="{7A7097C8-671A-4A80-BD19-118D2B4414F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E501CE3-9226-4E96-BD95-5A19B0070082}"/>
              </a:ext>
            </a:extLst>
          </p:cNvPr>
          <p:cNvSpPr>
            <a:spLocks noGrp="1"/>
          </p:cNvSpPr>
          <p:nvPr>
            <p:ph type="sldNum" sz="quarter" idx="12"/>
          </p:nvPr>
        </p:nvSpPr>
        <p:spPr/>
        <p:txBody>
          <a:bodyPr/>
          <a:lstStyle>
            <a:lvl1pPr>
              <a:defRPr/>
            </a:lvl1pPr>
          </a:lstStyle>
          <a:p>
            <a:pPr>
              <a:defRPr/>
            </a:pPr>
            <a:fld id="{D0AF6CE3-AE6C-4035-9054-84B041199323}" type="slidenum">
              <a:rPr lang="ja-JP" altLang="en-US"/>
              <a:pPr>
                <a:defRPr/>
              </a:pPr>
              <a:t>‹#›</a:t>
            </a:fld>
            <a:endParaRPr lang="ja-JP" altLang="en-US"/>
          </a:p>
        </p:txBody>
      </p:sp>
    </p:spTree>
    <p:extLst>
      <p:ext uri="{BB962C8B-B14F-4D97-AF65-F5344CB8AC3E}">
        <p14:creationId xmlns:p14="http://schemas.microsoft.com/office/powerpoint/2010/main" val="1768066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B67FC50C-010F-4329-8A45-DF818333F4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C65631F7-5830-4097-8FA3-744DFA63B29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F262D15-2DA7-4A4B-93D7-39D6D5829C0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EE899A9-D285-4730-B8C0-3639AF8BA614}" type="datetime1">
              <a:rPr lang="ja-JP" altLang="en-US"/>
              <a:pPr>
                <a:defRPr/>
              </a:pPr>
              <a:t>2021/10/19</a:t>
            </a:fld>
            <a:endParaRPr lang="ja-JP" altLang="en-US"/>
          </a:p>
        </p:txBody>
      </p:sp>
      <p:sp>
        <p:nvSpPr>
          <p:cNvPr id="5" name="フッター プレースホルダー 4">
            <a:extLst>
              <a:ext uri="{FF2B5EF4-FFF2-40B4-BE49-F238E27FC236}">
                <a16:creationId xmlns:a16="http://schemas.microsoft.com/office/drawing/2014/main" id="{3EBA4611-21C7-4532-BC79-20C9FAB58BF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E1EEF6E-21AD-4C0A-8E4A-0F9AAE0C25A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48E4FC1-5BB8-41B3-A1FF-BE9E9498BE3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7.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image" Target="../media/image20.jpeg"/><Relationship Id="rId7" Type="http://schemas.openxmlformats.org/officeDocument/2006/relationships/image" Target="../media/image44.png"/><Relationship Id="rId12" Type="http://schemas.openxmlformats.org/officeDocument/2006/relationships/image" Target="../media/image7.png"/><Relationship Id="rId2" Type="http://schemas.openxmlformats.org/officeDocument/2006/relationships/notesSlide" Target="../notesSlides/notesSlide14.xml"/><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5" Type="http://schemas.microsoft.com/office/2007/relationships/hdphoto" Target="../media/hdphoto1.wdp"/><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23.jpe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84037-BD79-4D1F-A73B-0D5DED5C193C}"/>
              </a:ext>
            </a:extLst>
          </p:cNvPr>
          <p:cNvSpPr>
            <a:spLocks noGrp="1"/>
          </p:cNvSpPr>
          <p:nvPr>
            <p:ph type="ctrTitle"/>
          </p:nvPr>
        </p:nvSpPr>
        <p:spPr>
          <a:xfrm>
            <a:off x="549275" y="1052513"/>
            <a:ext cx="8064500" cy="1584325"/>
          </a:xfrm>
        </p:spPr>
        <p:txBody>
          <a:bodyPr rtlCol="0">
            <a:normAutofit/>
          </a:bodyPr>
          <a:lstStyle/>
          <a:p>
            <a:pPr eaLnBrk="1" fontAlgn="auto" hangingPunct="1">
              <a:spcAft>
                <a:spcPts val="0"/>
              </a:spcAft>
              <a:defRPr/>
            </a:pPr>
            <a:r>
              <a:rPr lang="ja-JP" altLang="en-US" sz="7200" dirty="0">
                <a:solidFill>
                  <a:schemeClr val="accent5">
                    <a:lumMod val="75000"/>
                  </a:schemeClr>
                </a:solidFill>
                <a:latin typeface="HGPｺﾞｼｯｸE" panose="020B0900000000000000" pitchFamily="50" charset="-128"/>
                <a:ea typeface="HGPｺﾞｼｯｸE" panose="020B0900000000000000" pitchFamily="50" charset="-128"/>
              </a:rPr>
              <a:t>奨学金返還説明会</a:t>
            </a:r>
          </a:p>
        </p:txBody>
      </p:sp>
      <p:pic>
        <p:nvPicPr>
          <p:cNvPr id="4099" name="図 2">
            <a:extLst>
              <a:ext uri="{FF2B5EF4-FFF2-40B4-BE49-F238E27FC236}">
                <a16:creationId xmlns:a16="http://schemas.microsoft.com/office/drawing/2014/main" id="{6F3A26A0-E29E-4CF2-847B-CEF973E677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4149725"/>
            <a:ext cx="799306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返還口座申込書大">
            <a:extLst>
              <a:ext uri="{FF2B5EF4-FFF2-40B4-BE49-F238E27FC236}">
                <a16:creationId xmlns:a16="http://schemas.microsoft.com/office/drawing/2014/main" id="{1A6FDEED-F989-4B02-97C9-ABA93EB24F9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391617"/>
            <a:ext cx="7776864" cy="89858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 name="銀行印欄">
            <a:extLst>
              <a:ext uri="{FF2B5EF4-FFF2-40B4-BE49-F238E27FC236}">
                <a16:creationId xmlns:a16="http://schemas.microsoft.com/office/drawing/2014/main" id="{63904678-CA6C-40CD-9612-D7A59C929EB1}"/>
              </a:ext>
            </a:extLst>
          </p:cNvPr>
          <p:cNvSpPr/>
          <p:nvPr/>
        </p:nvSpPr>
        <p:spPr>
          <a:xfrm>
            <a:off x="5863202" y="3261101"/>
            <a:ext cx="2309198" cy="11200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署名テキスト">
            <a:extLst>
              <a:ext uri="{FF2B5EF4-FFF2-40B4-BE49-F238E27FC236}">
                <a16:creationId xmlns:a16="http://schemas.microsoft.com/office/drawing/2014/main" id="{D341C927-BD84-461C-9D4F-BB413EF895AA}"/>
              </a:ext>
            </a:extLst>
          </p:cNvPr>
          <p:cNvSpPr>
            <a:spLocks noChangeArrowheads="1"/>
          </p:cNvSpPr>
          <p:nvPr/>
        </p:nvSpPr>
        <p:spPr bwMode="auto">
          <a:xfrm>
            <a:off x="2464863" y="3856682"/>
            <a:ext cx="27950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名前を記入</a:t>
            </a:r>
          </a:p>
        </p:txBody>
      </p:sp>
      <p:sp>
        <p:nvSpPr>
          <p:cNvPr id="27" name="署名欄">
            <a:extLst>
              <a:ext uri="{FF2B5EF4-FFF2-40B4-BE49-F238E27FC236}">
                <a16:creationId xmlns:a16="http://schemas.microsoft.com/office/drawing/2014/main" id="{75D42FFC-8814-445B-8167-64461B820733}"/>
              </a:ext>
            </a:extLst>
          </p:cNvPr>
          <p:cNvSpPr/>
          <p:nvPr/>
        </p:nvSpPr>
        <p:spPr>
          <a:xfrm>
            <a:off x="1763688" y="3487160"/>
            <a:ext cx="3999600" cy="3738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ゆうちょ口座枠">
            <a:extLst>
              <a:ext uri="{FF2B5EF4-FFF2-40B4-BE49-F238E27FC236}">
                <a16:creationId xmlns:a16="http://schemas.microsoft.com/office/drawing/2014/main" id="{1B74A656-719D-4388-AF7B-C934B0EB3603}"/>
              </a:ext>
            </a:extLst>
          </p:cNvPr>
          <p:cNvSpPr/>
          <p:nvPr/>
        </p:nvSpPr>
        <p:spPr>
          <a:xfrm>
            <a:off x="4355976" y="1732892"/>
            <a:ext cx="3888432" cy="1451463"/>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銀行口座枠">
            <a:extLst>
              <a:ext uri="{FF2B5EF4-FFF2-40B4-BE49-F238E27FC236}">
                <a16:creationId xmlns:a16="http://schemas.microsoft.com/office/drawing/2014/main" id="{2BAEDEB6-BF5E-41CA-9136-F8A4FD62050B}"/>
              </a:ext>
            </a:extLst>
          </p:cNvPr>
          <p:cNvSpPr/>
          <p:nvPr/>
        </p:nvSpPr>
        <p:spPr>
          <a:xfrm>
            <a:off x="1043608" y="1748934"/>
            <a:ext cx="3240360" cy="1435421"/>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口座確認テキスト">
            <a:extLst>
              <a:ext uri="{FF2B5EF4-FFF2-40B4-BE49-F238E27FC236}">
                <a16:creationId xmlns:a16="http://schemas.microsoft.com/office/drawing/2014/main" id="{8619749B-1AD5-46D9-8080-6FD59DEEC856}"/>
              </a:ext>
            </a:extLst>
          </p:cNvPr>
          <p:cNvSpPr>
            <a:spLocks noChangeArrowheads="1"/>
          </p:cNvSpPr>
          <p:nvPr/>
        </p:nvSpPr>
        <p:spPr bwMode="auto">
          <a:xfrm>
            <a:off x="707953" y="939748"/>
            <a:ext cx="8004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rPr>
              <a:t>どちらかに在学中の奨学金口座が印字されています。</a:t>
            </a:r>
          </a:p>
        </p:txBody>
      </p:sp>
      <p:pic>
        <p:nvPicPr>
          <p:cNvPr id="11" name="封筒2">
            <a:extLst>
              <a:ext uri="{FF2B5EF4-FFF2-40B4-BE49-F238E27FC236}">
                <a16:creationId xmlns:a16="http://schemas.microsoft.com/office/drawing/2014/main" id="{A144C8C5-4CCE-428F-A67D-35DFB63B46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357" y="1797471"/>
            <a:ext cx="2224398" cy="338185"/>
          </a:xfrm>
          <a:prstGeom prst="rect">
            <a:avLst/>
          </a:prstGeom>
        </p:spPr>
      </p:pic>
      <p:pic>
        <p:nvPicPr>
          <p:cNvPr id="3" name="返還口座申込書小">
            <a:extLst>
              <a:ext uri="{FF2B5EF4-FFF2-40B4-BE49-F238E27FC236}">
                <a16:creationId xmlns:a16="http://schemas.microsoft.com/office/drawing/2014/main" id="{CA5290DE-2816-402A-9CE3-8DEFEF066D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9037" y="1916832"/>
            <a:ext cx="1848787" cy="213619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 name="封筒1">
            <a:extLst>
              <a:ext uri="{FF2B5EF4-FFF2-40B4-BE49-F238E27FC236}">
                <a16:creationId xmlns:a16="http://schemas.microsoft.com/office/drawing/2014/main" id="{C0742389-A9AC-43B9-BCAD-643FD175F5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4823" y="2130901"/>
            <a:ext cx="2252977" cy="2810267"/>
          </a:xfrm>
          <a:prstGeom prst="rect">
            <a:avLst/>
          </a:prstGeom>
        </p:spPr>
      </p:pic>
      <p:sp>
        <p:nvSpPr>
          <p:cNvPr id="4" name="目隠し下">
            <a:extLst>
              <a:ext uri="{FF2B5EF4-FFF2-40B4-BE49-F238E27FC236}">
                <a16:creationId xmlns:a16="http://schemas.microsoft.com/office/drawing/2014/main" id="{7BF8F565-63F3-482A-AC3A-B2D401A33C70}"/>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目隠し上">
            <a:extLst>
              <a:ext uri="{FF2B5EF4-FFF2-40B4-BE49-F238E27FC236}">
                <a16:creationId xmlns:a16="http://schemas.microsoft.com/office/drawing/2014/main" id="{21429020-88D9-4B02-9FD5-45BA26D16047}"/>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39" name="角丸四角形 4">
            <a:extLst>
              <a:ext uri="{FF2B5EF4-FFF2-40B4-BE49-F238E27FC236}">
                <a16:creationId xmlns:a16="http://schemas.microsoft.com/office/drawing/2014/main" id="{DDDC2729-3C7A-4389-9C0A-9247C873C13E}"/>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そのため、この申込書に自分の名前を書いて、銀行印を押して、学校に提出してください。</a:t>
            </a:r>
          </a:p>
        </p:txBody>
      </p:sp>
      <p:sp>
        <p:nvSpPr>
          <p:cNvPr id="15" name="角丸四角形 3">
            <a:extLst>
              <a:ext uri="{FF2B5EF4-FFF2-40B4-BE49-F238E27FC236}">
                <a16:creationId xmlns:a16="http://schemas.microsoft.com/office/drawing/2014/main" id="{6AF64BAF-8675-4553-AF95-AFC6F92F78C2}"/>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その口座が、卒業後に返還金を自動的に引き落しするための「返還口座」となります。</a:t>
            </a:r>
          </a:p>
        </p:txBody>
      </p:sp>
      <p:sp>
        <p:nvSpPr>
          <p:cNvPr id="8" name="角丸四角形 2">
            <a:extLst>
              <a:ext uri="{FF2B5EF4-FFF2-40B4-BE49-F238E27FC236}">
                <a16:creationId xmlns:a16="http://schemas.microsoft.com/office/drawing/2014/main" id="{2B5E9A82-5D28-4E86-9E8F-E8F844DFCF3D}"/>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この用紙には、育英会からみなさんに奨学金を貸したときの口座が印字されています。</a:t>
            </a:r>
          </a:p>
        </p:txBody>
      </p:sp>
      <p:sp>
        <p:nvSpPr>
          <p:cNvPr id="28" name="角丸四角形 1">
            <a:extLst>
              <a:ext uri="{FF2B5EF4-FFF2-40B4-BE49-F238E27FC236}">
                <a16:creationId xmlns:a16="http://schemas.microsoft.com/office/drawing/2014/main"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「奨学金返還口座申込書」をご覧ください。</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67544" y="303213"/>
            <a:ext cx="55446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zh-TW" altLang="en-US" sz="4000" dirty="0">
                <a:latin typeface="HGP創英角ｺﾞｼｯｸUB" panose="020B0900000000000000" pitchFamily="50" charset="-128"/>
                <a:ea typeface="HGP創英角ｺﾞｼｯｸUB" panose="020B0900000000000000" pitchFamily="50" charset="-128"/>
              </a:rPr>
              <a:t>奨学金返還口座申込書</a:t>
            </a:r>
            <a:endParaRPr lang="ja-JP" altLang="en-US" sz="4000" dirty="0">
              <a:latin typeface="HGP創英角ｺﾞｼｯｸUB" panose="020B0900000000000000" pitchFamily="50" charset="-128"/>
              <a:ea typeface="HGP創英角ｺﾞｼｯｸUB" panose="020B0900000000000000" pitchFamily="50" charset="-128"/>
            </a:endParaRPr>
          </a:p>
        </p:txBody>
      </p:sp>
      <p:sp>
        <p:nvSpPr>
          <p:cNvPr id="32" name="銀行印テキスト">
            <a:extLst>
              <a:ext uri="{FF2B5EF4-FFF2-40B4-BE49-F238E27FC236}">
                <a16:creationId xmlns:a16="http://schemas.microsoft.com/office/drawing/2014/main" id="{4ED6E3C9-187B-422A-A22F-672DC78100EE}"/>
              </a:ext>
            </a:extLst>
          </p:cNvPr>
          <p:cNvSpPr>
            <a:spLocks noChangeArrowheads="1"/>
          </p:cNvSpPr>
          <p:nvPr/>
        </p:nvSpPr>
        <p:spPr bwMode="auto">
          <a:xfrm>
            <a:off x="5459102" y="4365104"/>
            <a:ext cx="33966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銀行届出印</a:t>
            </a:r>
            <a:r>
              <a:rPr lang="en-US" altLang="ja-JP"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a:t>
            </a:r>
            <a:r>
              <a:rPr lang="ja-JP" altLang="en-US"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３枚</a:t>
            </a:r>
          </a:p>
        </p:txBody>
      </p:sp>
      <p:pic>
        <p:nvPicPr>
          <p:cNvPr id="33" name="次のページ">
            <a:extLst>
              <a:ext uri="{FF2B5EF4-FFF2-40B4-BE49-F238E27FC236}">
                <a16:creationId xmlns:a16="http://schemas.microsoft.com/office/drawing/2014/main" id="{CC66CADB-8361-42FD-86A8-EB58325C9F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6" name="参考しおり">
            <a:extLst>
              <a:ext uri="{FF2B5EF4-FFF2-40B4-BE49-F238E27FC236}">
                <a16:creationId xmlns:a16="http://schemas.microsoft.com/office/drawing/2014/main" id="{A6BDA67E-02F5-482B-93AF-17E34B044B94}"/>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Ｐ７</a:t>
            </a:r>
          </a:p>
        </p:txBody>
      </p:sp>
      <p:sp>
        <p:nvSpPr>
          <p:cNvPr id="7" name="銀行印">
            <a:extLst>
              <a:ext uri="{FF2B5EF4-FFF2-40B4-BE49-F238E27FC236}">
                <a16:creationId xmlns:a16="http://schemas.microsoft.com/office/drawing/2014/main" id="{4D08582C-338F-4FC0-8A1F-1EED63B6244E}"/>
              </a:ext>
            </a:extLst>
          </p:cNvPr>
          <p:cNvSpPr/>
          <p:nvPr/>
        </p:nvSpPr>
        <p:spPr>
          <a:xfrm>
            <a:off x="6012160" y="3573016"/>
            <a:ext cx="540000" cy="5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HG教科書体" panose="02020609000000000000" pitchFamily="17" charset="-128"/>
                <a:ea typeface="HG教科書体" panose="02020609000000000000" pitchFamily="17" charset="-128"/>
              </a:rPr>
              <a:t>印</a:t>
            </a:r>
          </a:p>
        </p:txBody>
      </p:sp>
    </p:spTree>
    <p:extLst>
      <p:ext uri="{BB962C8B-B14F-4D97-AF65-F5344CB8AC3E}">
        <p14:creationId xmlns:p14="http://schemas.microsoft.com/office/powerpoint/2010/main" val="304825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45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1450"/>
                            </p:stCondLst>
                            <p:childTnLst>
                              <p:par>
                                <p:cTn id="16" presetID="57" presetClass="path" presetSubtype="0" accel="50000" decel="50000" fill="hold" nodeType="afterEffect">
                                  <p:stCondLst>
                                    <p:cond delay="0"/>
                                  </p:stCondLst>
                                  <p:childTnLst>
                                    <p:animMotion origin="layout" path="M -0.00052 4.81481E-6 C 0.01077 -0.06019 -0.0118 -0.31991 0.00278 -0.38426 C 0.01181 -0.44607 0.04028 -0.41899 0.07205 -0.422 C 0.10382 -0.42524 0.13247 -0.422 0.19323 -0.40255 C 0.254 -0.38264 0.36875 -0.36158 0.43629 -0.30394 C 0.50365 -0.24676 0.6158 -0.1551 0.59775 -0.05602 C 0.63559 0.11064 0.27362 0.23518 0.27362 0.41111 " pathEditMode="relative" rAng="0" ptsTypes="AAAAAAA">
                                      <p:cBhvr>
                                        <p:cTn id="17" dur="3000" fill="hold"/>
                                        <p:tgtEl>
                                          <p:spTgt spid="3"/>
                                        </p:tgtEl>
                                        <p:attrNameLst>
                                          <p:attrName>ppt_x</p:attrName>
                                          <p:attrName>ppt_y</p:attrName>
                                        </p:attrNameLst>
                                      </p:cBhvr>
                                      <p:rCtr x="29965" y="-718"/>
                                    </p:animMotion>
                                  </p:childTnLst>
                                </p:cTn>
                              </p:par>
                              <p:par>
                                <p:cTn id="18" presetID="6" presetClass="emph" presetSubtype="0" fill="hold" nodeType="withEffect">
                                  <p:stCondLst>
                                    <p:cond delay="1000"/>
                                  </p:stCondLst>
                                  <p:childTnLst>
                                    <p:animScale>
                                      <p:cBhvr>
                                        <p:cTn id="19" dur="2000" fill="hold"/>
                                        <p:tgtEl>
                                          <p:spTgt spid="3"/>
                                        </p:tgtEl>
                                      </p:cBhvr>
                                      <p:by x="410000" y="410000"/>
                                    </p:animScale>
                                  </p:childTnLst>
                                </p:cTn>
                              </p:par>
                              <p:par>
                                <p:cTn id="20" presetID="10" presetClass="exit" presetSubtype="0" fill="hold" nodeType="withEffect">
                                  <p:stCondLst>
                                    <p:cond delay="100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nodeType="withEffect">
                                  <p:stCondLst>
                                    <p:cond delay="100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4450"/>
                            </p:stCondLst>
                            <p:childTnLst>
                              <p:par>
                                <p:cTn id="27" presetID="10" presetClass="exit" presetSubtype="0" fill="hold" nodeType="after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4950"/>
                            </p:stCondLst>
                            <p:childTnLst>
                              <p:par>
                                <p:cTn id="34" presetID="10" presetClass="exit" presetSubtype="0" fill="hold" grpId="1" nodeType="afterEffect">
                                  <p:stCondLst>
                                    <p:cond delay="0"/>
                                  </p:stCondLst>
                                  <p:iterate type="lt">
                                    <p:tmPct val="0"/>
                                  </p:iterate>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par>
                          <p:cTn id="37" fill="hold">
                            <p:stCondLst>
                              <p:cond delay="545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64" presetClass="path" presetSubtype="0" accel="50000" decel="50000" fill="hold" nodeType="withEffect">
                                  <p:stCondLst>
                                    <p:cond delay="0"/>
                                  </p:stCondLst>
                                  <p:childTnLst>
                                    <p:animMotion origin="layout" path="M 0 -1.85185E-6 L 0 -0.37916 " pathEditMode="relative" rAng="0" ptsTypes="AA">
                                      <p:cBhvr>
                                        <p:cTn id="42" dur="2000" fill="hold"/>
                                        <p:tgtEl>
                                          <p:spTgt spid="2"/>
                                        </p:tgtEl>
                                        <p:attrNameLst>
                                          <p:attrName>ppt_x</p:attrName>
                                          <p:attrName>ppt_y</p:attrName>
                                        </p:attrNameLst>
                                      </p:cBhvr>
                                      <p:rCtr x="0" y="-18958"/>
                                    </p:animMotion>
                                  </p:childTnLst>
                                </p:cTn>
                              </p:par>
                            </p:childTnLst>
                          </p:cTn>
                        </p:par>
                        <p:par>
                          <p:cTn id="43" fill="hold">
                            <p:stCondLst>
                              <p:cond delay="7850"/>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9500"/>
                            </p:stCondLst>
                            <p:childTnLst>
                              <p:par>
                                <p:cTn id="48" presetID="21" presetClass="entr" presetSubtype="1"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2000"/>
                                        <p:tgtEl>
                                          <p:spTgt spid="9"/>
                                        </p:tgtEl>
                                      </p:cBhvr>
                                    </p:animEffect>
                                  </p:childTnLst>
                                </p:cTn>
                              </p:par>
                            </p:childTnLst>
                          </p:cTn>
                        </p:par>
                        <p:par>
                          <p:cTn id="51" fill="hold">
                            <p:stCondLst>
                              <p:cond delay="11500"/>
                            </p:stCondLst>
                            <p:childTnLst>
                              <p:par>
                                <p:cTn id="52" presetID="21" presetClass="entr" presetSubtype="1"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2000"/>
                                        <p:tgtEl>
                                          <p:spTgt spid="10"/>
                                        </p:tgtEl>
                                      </p:cBhvr>
                                    </p:animEffect>
                                  </p:childTnLst>
                                </p:cTn>
                              </p:par>
                            </p:childTnLst>
                          </p:cTn>
                        </p:par>
                        <p:par>
                          <p:cTn id="55" fill="hold">
                            <p:stCondLst>
                              <p:cond delay="13500"/>
                            </p:stCondLst>
                            <p:childTnLst>
                              <p:par>
                                <p:cTn id="56" presetID="10" presetClass="exit" presetSubtype="0" fill="hold" grpId="1" nodeType="afterEffect">
                                  <p:stCondLst>
                                    <p:cond delay="0"/>
                                  </p:stCondLst>
                                  <p:iterate type="lt">
                                    <p:tmPct val="0"/>
                                  </p:iterate>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par>
                          <p:cTn id="59" fill="hold">
                            <p:stCondLst>
                              <p:cond delay="14000"/>
                            </p:stCondLst>
                            <p:childTnLst>
                              <p:par>
                                <p:cTn id="60" presetID="10" presetClass="entr" presetSubtype="0" fill="hold" grpId="0"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16400"/>
                            </p:stCondLst>
                            <p:childTnLst>
                              <p:par>
                                <p:cTn id="64" presetID="10" presetClass="exit" presetSubtype="0" fill="hold" grpId="1" nodeType="afterEffect">
                                  <p:stCondLst>
                                    <p:cond delay="3000"/>
                                  </p:stCondLst>
                                  <p:iterate type="lt">
                                    <p:tmPct val="0"/>
                                  </p:iterate>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par>
                          <p:cTn id="67" fill="hold">
                            <p:stCondLst>
                              <p:cond delay="19900"/>
                            </p:stCondLst>
                            <p:childTnLst>
                              <p:par>
                                <p:cTn id="68" presetID="10" presetClass="entr" presetSubtype="0" fill="hold" grpId="0" nodeType="afterEffect">
                                  <p:stCondLst>
                                    <p:cond delay="0"/>
                                  </p:stCondLst>
                                  <p:iterate type="lt">
                                    <p:tmPct val="10000"/>
                                  </p:iterate>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par>
                          <p:cTn id="71" fill="hold">
                            <p:stCondLst>
                              <p:cond delay="22400"/>
                            </p:stCondLst>
                            <p:childTnLst>
                              <p:par>
                                <p:cTn id="72" presetID="21" presetClass="entr" presetSubtype="1"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heel(1)">
                                      <p:cBhvr>
                                        <p:cTn id="74" dur="2000"/>
                                        <p:tgtEl>
                                          <p:spTgt spid="27"/>
                                        </p:tgtEl>
                                      </p:cBhvr>
                                    </p:animEffect>
                                  </p:childTnLst>
                                </p:cTn>
                              </p:par>
                            </p:childTnLst>
                          </p:cTn>
                        </p:par>
                        <p:par>
                          <p:cTn id="75" fill="hold">
                            <p:stCondLst>
                              <p:cond delay="24400"/>
                            </p:stCondLst>
                            <p:childTnLst>
                              <p:par>
                                <p:cTn id="76" presetID="10" presetClass="entr" presetSubtype="0" fill="hold" grpId="0" nodeType="afterEffect">
                                  <p:stCondLst>
                                    <p:cond delay="0"/>
                                  </p:stCondLst>
                                  <p:iterate type="lt">
                                    <p:tmPct val="10000"/>
                                  </p:iterate>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25100"/>
                            </p:stCondLst>
                            <p:childTnLst>
                              <p:par>
                                <p:cTn id="80" presetID="21" presetClass="entr" presetSubtype="1"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heel(1)">
                                      <p:cBhvr>
                                        <p:cTn id="82" dur="2000"/>
                                        <p:tgtEl>
                                          <p:spTgt spid="24"/>
                                        </p:tgtEl>
                                      </p:cBhvr>
                                    </p:animEffect>
                                  </p:childTnLst>
                                </p:cTn>
                              </p:par>
                            </p:childTnLst>
                          </p:cTn>
                        </p:par>
                        <p:par>
                          <p:cTn id="83" fill="hold">
                            <p:stCondLst>
                              <p:cond delay="27100"/>
                            </p:stCondLst>
                            <p:childTnLst>
                              <p:par>
                                <p:cTn id="84" presetID="10" presetClass="entr" presetSubtype="0" fill="hold" grpId="0" nodeType="afterEffect">
                                  <p:stCondLst>
                                    <p:cond delay="0"/>
                                  </p:stCondLst>
                                  <p:iterate type="lt">
                                    <p:tmPct val="10000"/>
                                  </p:iterate>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par>
                          <p:cTn id="87" fill="hold">
                            <p:stCondLst>
                              <p:cond delay="27950"/>
                            </p:stCondLst>
                            <p:childTnLst>
                              <p:par>
                                <p:cTn id="88" presetID="10"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childTnLst>
                          </p:cTn>
                        </p:par>
                        <p:par>
                          <p:cTn id="91" fill="hold">
                            <p:stCondLst>
                              <p:cond delay="28450"/>
                            </p:stCondLst>
                            <p:childTnLst>
                              <p:par>
                                <p:cTn id="92" presetID="10" presetClass="entr" presetSubtype="0"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p:bldP spid="27" grpId="0" animBg="1"/>
      <p:bldP spid="10" grpId="0" animBg="1"/>
      <p:bldP spid="9" grpId="0" animBg="1"/>
      <p:bldP spid="14" grpId="0"/>
      <p:bldP spid="39" grpId="0" animBg="1"/>
      <p:bldP spid="15" grpId="0" animBg="1"/>
      <p:bldP spid="15" grpId="1"/>
      <p:bldP spid="8" grpId="0" animBg="1"/>
      <p:bldP spid="8" grpId="1"/>
      <p:bldP spid="28" grpId="0" animBg="1"/>
      <p:bldP spid="28" grpId="1"/>
      <p:bldP spid="32"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 name="角丸四角形 4">
            <a:extLst>
              <a:ext uri="{FF2B5EF4-FFF2-40B4-BE49-F238E27FC236}">
                <a16:creationId xmlns:a16="http://schemas.microsoft.com/office/drawing/2014/main"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特別な事情があるときは、月々の返還額の減額や、返還期限の延期をすることができます。</a:t>
            </a:r>
          </a:p>
        </p:txBody>
      </p:sp>
      <p:sp>
        <p:nvSpPr>
          <p:cNvPr id="22" name="角丸四角形 3">
            <a:extLst>
              <a:ext uri="{FF2B5EF4-FFF2-40B4-BE49-F238E27FC236}">
                <a16:creationId xmlns:a16="http://schemas.microsoft.com/office/drawing/2014/main" id="{3B1FA4D7-1254-40E0-B302-95FF64D69EAD}"/>
              </a:ext>
            </a:extLst>
          </p:cNvPr>
          <p:cNvSpPr/>
          <p:nvPr/>
        </p:nvSpPr>
        <p:spPr>
          <a:xfrm>
            <a:off x="238962"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連絡先は「奨学金返還のしおり」の表紙や大阪府育英会のホームページに掲載しています。</a:t>
            </a:r>
          </a:p>
        </p:txBody>
      </p:sp>
      <p:sp>
        <p:nvSpPr>
          <p:cNvPr id="19" name="角丸四角形 2">
            <a:extLst>
              <a:ext uri="{FF2B5EF4-FFF2-40B4-BE49-F238E27FC236}">
                <a16:creationId xmlns:a16="http://schemas.microsoft.com/office/drawing/2014/main"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困ったときには、すぐに育英会に連絡してください。どうすればいいのか、ご案内します。</a:t>
            </a:r>
          </a:p>
        </p:txBody>
      </p:sp>
      <p:sp>
        <p:nvSpPr>
          <p:cNvPr id="28" name="角丸四角形 1">
            <a:extLst>
              <a:ext uri="{FF2B5EF4-FFF2-40B4-BE49-F238E27FC236}">
                <a16:creationId xmlns:a16="http://schemas.microsoft.com/office/drawing/2014/main"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返還中に困ったことがあったら、どうしたらよいのかを説明します。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395536" y="305361"/>
            <a:ext cx="79208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約束どおりに返還することが</a:t>
            </a:r>
            <a:endParaRPr lang="en-US" altLang="ja-JP" sz="4000" dirty="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困難となったとき</a:t>
            </a:r>
          </a:p>
        </p:txBody>
      </p:sp>
      <p:pic>
        <p:nvPicPr>
          <p:cNvPr id="18" name="安堵">
            <a:extLst>
              <a:ext uri="{FF2B5EF4-FFF2-40B4-BE49-F238E27FC236}">
                <a16:creationId xmlns:a16="http://schemas.microsoft.com/office/drawing/2014/main" id="{CAB48C01-A3F8-42B7-8989-3591885E6F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3402176"/>
            <a:ext cx="11398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相談">
            <a:extLst>
              <a:ext uri="{FF2B5EF4-FFF2-40B4-BE49-F238E27FC236}">
                <a16:creationId xmlns:a16="http://schemas.microsoft.com/office/drawing/2014/main" id="{E83F3D74-7591-4369-BA36-AF46724576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670" y="2749543"/>
            <a:ext cx="2594252" cy="197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しおり">
            <a:extLst>
              <a:ext uri="{FF2B5EF4-FFF2-40B4-BE49-F238E27FC236}">
                <a16:creationId xmlns:a16="http://schemas.microsoft.com/office/drawing/2014/main" id="{B13F0C36-B9D3-4C23-8A44-C1A9F3B0A208}"/>
              </a:ext>
            </a:extLst>
          </p:cNvPr>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962823" y="2636044"/>
            <a:ext cx="1617289" cy="2278601"/>
          </a:xfrm>
          <a:prstGeom prst="rect">
            <a:avLst/>
          </a:prstGeom>
          <a:ln>
            <a:solidFill>
              <a:schemeClr val="tx1"/>
            </a:solidFill>
          </a:ln>
        </p:spPr>
      </p:pic>
      <p:sp>
        <p:nvSpPr>
          <p:cNvPr id="20" name="連絡先枠">
            <a:extLst>
              <a:ext uri="{FF2B5EF4-FFF2-40B4-BE49-F238E27FC236}">
                <a16:creationId xmlns:a16="http://schemas.microsoft.com/office/drawing/2014/main" id="{97CAAB76-9A81-4A6C-AAEE-C04834DA1A23}"/>
              </a:ext>
            </a:extLst>
          </p:cNvPr>
          <p:cNvSpPr/>
          <p:nvPr/>
        </p:nvSpPr>
        <p:spPr>
          <a:xfrm>
            <a:off x="4124634" y="3443021"/>
            <a:ext cx="1293666" cy="11808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困った男性">
            <a:extLst>
              <a:ext uri="{FF2B5EF4-FFF2-40B4-BE49-F238E27FC236}">
                <a16:creationId xmlns:a16="http://schemas.microsoft.com/office/drawing/2014/main" id="{D0308FDF-74B4-41EA-B2EE-13F2B814CC3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65094" y="3018295"/>
            <a:ext cx="1823457" cy="196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困った女性">
            <a:extLst>
              <a:ext uri="{FF2B5EF4-FFF2-40B4-BE49-F238E27FC236}">
                <a16:creationId xmlns:a16="http://schemas.microsoft.com/office/drawing/2014/main" id="{B7463BE3-C515-4B9D-9E66-3A974AD068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855033" y="2832491"/>
            <a:ext cx="1851223" cy="22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電話">
            <a:extLst>
              <a:ext uri="{FF2B5EF4-FFF2-40B4-BE49-F238E27FC236}">
                <a16:creationId xmlns:a16="http://schemas.microsoft.com/office/drawing/2014/main" id="{64D7299B-96E5-4256-A250-D74A54195AD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07040" y="2912010"/>
            <a:ext cx="1469782" cy="21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育英会に連絡を">
            <a:extLst>
              <a:ext uri="{FF2B5EF4-FFF2-40B4-BE49-F238E27FC236}">
                <a16:creationId xmlns:a16="http://schemas.microsoft.com/office/drawing/2014/main" id="{C8FA5A4C-7D96-416A-8A97-F28379721246}"/>
              </a:ext>
            </a:extLst>
          </p:cNvPr>
          <p:cNvSpPr txBox="1"/>
          <p:nvPr/>
        </p:nvSpPr>
        <p:spPr bwMode="auto">
          <a:xfrm>
            <a:off x="395536" y="1642893"/>
            <a:ext cx="6866254" cy="848950"/>
          </a:xfrm>
          <a:prstGeom prst="rect">
            <a:avLst/>
          </a:prstGeom>
          <a:noFill/>
          <a:ln>
            <a:noFill/>
          </a:ln>
          <a:effectLst/>
        </p:spPr>
        <p:txBody>
          <a:bodyPr wrap="square" lIns="74295" tIns="8890" rIns="74295" bIns="8890">
            <a:spAutoFit/>
          </a:bodyPr>
          <a:lstStyle/>
          <a:p>
            <a:pPr eaLnBrk="1" fontAlgn="auto" hangingPunct="1">
              <a:spcBef>
                <a:spcPts val="0"/>
              </a:spcBef>
              <a:spcAft>
                <a:spcPts val="0"/>
              </a:spcAft>
              <a:defRPr/>
            </a:pPr>
            <a:r>
              <a:rPr lang="ja-JP"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育英会へ</a:t>
            </a:r>
            <a:r>
              <a:rPr lang="ja-JP" altLang="en-US"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連絡</a:t>
            </a:r>
            <a:r>
              <a:rPr lang="ja-JP"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を</a:t>
            </a:r>
            <a:r>
              <a:rPr lang="ja-JP" altLang="ja-JP"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a:t>
            </a:r>
            <a:endParaRPr lang="ja-JP" sz="5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減額">
            <a:extLst>
              <a:ext uri="{FF2B5EF4-FFF2-40B4-BE49-F238E27FC236}">
                <a16:creationId xmlns:a16="http://schemas.microsoft.com/office/drawing/2014/main" id="{BE345C6C-5936-434A-873A-E317A582654D}"/>
              </a:ext>
            </a:extLst>
          </p:cNvPr>
          <p:cNvSpPr txBox="1"/>
          <p:nvPr/>
        </p:nvSpPr>
        <p:spPr>
          <a:xfrm>
            <a:off x="3173356" y="3356992"/>
            <a:ext cx="5863140" cy="510396"/>
          </a:xfrm>
          <a:prstGeom prst="rect">
            <a:avLst/>
          </a:prstGeom>
          <a:noFill/>
          <a:ln>
            <a:noFill/>
          </a:ln>
          <a:effectLst/>
        </p:spPr>
        <p:txBody>
          <a:bodyPr lIns="74295" tIns="8890" rIns="74295" bIns="8890">
            <a:spAutoFit/>
          </a:bodyPr>
          <a:lstStyle/>
          <a:p>
            <a:pPr eaLnBrk="1" fontAlgn="auto" hangingPunct="1">
              <a:spcBef>
                <a:spcPts val="0"/>
              </a:spcBef>
              <a:spcAft>
                <a:spcPts val="0"/>
              </a:spcAft>
              <a:defRPr/>
            </a:pPr>
            <a:r>
              <a:rPr lang="ja-JP" altLang="en-US" sz="3200" b="1" kern="100" dirty="0">
                <a:ln w="9525" cap="flat" cmpd="sng" algn="ctr">
                  <a:solidFill>
                    <a:srgbClr val="FFFFFF"/>
                  </a:solidFill>
                  <a:prstDash val="solid"/>
                  <a:round/>
                </a:ln>
                <a:solidFill>
                  <a:srgbClr val="2F5496"/>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・月々の返還額の減額</a:t>
            </a:r>
            <a:endParaRPr lang="ja-JP" sz="3200" b="1" kern="100" dirty="0">
              <a:ln w="9525" cap="flat" cmpd="sng" algn="ctr">
                <a:solidFill>
                  <a:srgbClr val="FFFFFF"/>
                </a:solidFill>
                <a:prstDash val="solid"/>
                <a:round/>
              </a:ln>
              <a:solidFill>
                <a:srgbClr val="2F5496"/>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endParaRPr>
          </a:p>
        </p:txBody>
      </p:sp>
      <p:sp>
        <p:nvSpPr>
          <p:cNvPr id="27" name="猶予">
            <a:extLst>
              <a:ext uri="{FF2B5EF4-FFF2-40B4-BE49-F238E27FC236}">
                <a16:creationId xmlns:a16="http://schemas.microsoft.com/office/drawing/2014/main" id="{4DD22ED9-F74C-4036-8271-B87A2B1CC8F4}"/>
              </a:ext>
            </a:extLst>
          </p:cNvPr>
          <p:cNvSpPr txBox="1"/>
          <p:nvPr/>
        </p:nvSpPr>
        <p:spPr>
          <a:xfrm>
            <a:off x="3175262" y="4149080"/>
            <a:ext cx="5717218" cy="510396"/>
          </a:xfrm>
          <a:prstGeom prst="rect">
            <a:avLst/>
          </a:prstGeom>
          <a:noFill/>
          <a:ln>
            <a:noFill/>
          </a:ln>
          <a:effectLst/>
        </p:spPr>
        <p:txBody>
          <a:bodyPr wrap="square" lIns="74295" tIns="8890" rIns="74295" bIns="8890">
            <a:spAutoFit/>
          </a:bodyPr>
          <a:lstStyle/>
          <a:p>
            <a:pPr eaLnBrk="1" fontAlgn="auto" hangingPunct="1">
              <a:spcBef>
                <a:spcPts val="0"/>
              </a:spcBef>
              <a:spcAft>
                <a:spcPts val="0"/>
              </a:spcAft>
              <a:defRPr/>
            </a:pPr>
            <a:r>
              <a:rPr lang="ja-JP" altLang="en-US" sz="3200" b="1" kern="100" dirty="0">
                <a:ln w="9525" cap="flat" cmpd="sng" algn="ctr">
                  <a:solidFill>
                    <a:srgbClr val="FFFFFF"/>
                  </a:solidFill>
                  <a:prstDash val="solid"/>
                  <a:round/>
                </a:ln>
                <a:solidFill>
                  <a:srgbClr val="2F5496"/>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・返還の猶予（期限の延期）</a:t>
            </a:r>
            <a:endParaRPr lang="ja-JP" sz="32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3" name="次のページ">
            <a:extLst>
              <a:ext uri="{FF2B5EF4-FFF2-40B4-BE49-F238E27FC236}">
                <a16:creationId xmlns:a16="http://schemas.microsoft.com/office/drawing/2014/main" id="{D5B2F8E0-4C44-4DAD-9A9C-6AC1EA5C64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4" name="参考しおり">
            <a:extLst>
              <a:ext uri="{FF2B5EF4-FFF2-40B4-BE49-F238E27FC236}">
                <a16:creationId xmlns:a16="http://schemas.microsoft.com/office/drawing/2014/main" id="{B232B79F-2E6F-48FD-A383-D9CFC4BC5052}"/>
              </a:ext>
            </a:extLst>
          </p:cNvPr>
          <p:cNvSpPr/>
          <p:nvPr/>
        </p:nvSpPr>
        <p:spPr>
          <a:xfrm>
            <a:off x="6731768" y="556328"/>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Ｐ９</a:t>
            </a:r>
          </a:p>
        </p:txBody>
      </p:sp>
    </p:spTree>
    <p:extLst>
      <p:ext uri="{BB962C8B-B14F-4D97-AF65-F5344CB8AC3E}">
        <p14:creationId xmlns:p14="http://schemas.microsoft.com/office/powerpoint/2010/main" val="1234497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3000"/>
                            </p:stCondLst>
                            <p:childTnLst>
                              <p:par>
                                <p:cTn id="16" presetID="10" presetClass="exit" presetSubtype="0" fill="hold" grpId="1" nodeType="afterEffect">
                                  <p:stCondLst>
                                    <p:cond delay="1000"/>
                                  </p:stCondLst>
                                  <p:iterate type="lt">
                                    <p:tmPct val="0"/>
                                  </p:iterate>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4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xit" presetSubtype="0" fill="hold" nodeType="withEffect">
                                  <p:stCondLst>
                                    <p:cond delay="50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nodeType="withEffect">
                                  <p:stCondLst>
                                    <p:cond delay="50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par>
                          <p:cTn id="32" fill="hold">
                            <p:stCondLst>
                              <p:cond delay="73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7800"/>
                            </p:stCondLst>
                            <p:childTnLst>
                              <p:par>
                                <p:cTn id="37" presetID="32" presetClass="emph" presetSubtype="0" fill="hold" nodeType="afterEffect">
                                  <p:stCondLst>
                                    <p:cond delay="0"/>
                                  </p:stCondLst>
                                  <p:childTnLst>
                                    <p:animRot by="120000">
                                      <p:cBhvr>
                                        <p:cTn id="38" dur="100" fill="hold">
                                          <p:stCondLst>
                                            <p:cond delay="0"/>
                                          </p:stCondLst>
                                        </p:cTn>
                                        <p:tgtEl>
                                          <p:spTgt spid="2"/>
                                        </p:tgtEl>
                                        <p:attrNameLst>
                                          <p:attrName>r</p:attrName>
                                        </p:attrNameLst>
                                      </p:cBhvr>
                                    </p:animRot>
                                    <p:animRot by="-240000">
                                      <p:cBhvr>
                                        <p:cTn id="39" dur="200" fill="hold">
                                          <p:stCondLst>
                                            <p:cond delay="200"/>
                                          </p:stCondLst>
                                        </p:cTn>
                                        <p:tgtEl>
                                          <p:spTgt spid="2"/>
                                        </p:tgtEl>
                                        <p:attrNameLst>
                                          <p:attrName>r</p:attrName>
                                        </p:attrNameLst>
                                      </p:cBhvr>
                                    </p:animRot>
                                    <p:animRot by="240000">
                                      <p:cBhvr>
                                        <p:cTn id="40" dur="200" fill="hold">
                                          <p:stCondLst>
                                            <p:cond delay="400"/>
                                          </p:stCondLst>
                                        </p:cTn>
                                        <p:tgtEl>
                                          <p:spTgt spid="2"/>
                                        </p:tgtEl>
                                        <p:attrNameLst>
                                          <p:attrName>r</p:attrName>
                                        </p:attrNameLst>
                                      </p:cBhvr>
                                    </p:animRot>
                                    <p:animRot by="-240000">
                                      <p:cBhvr>
                                        <p:cTn id="41" dur="200" fill="hold">
                                          <p:stCondLst>
                                            <p:cond delay="600"/>
                                          </p:stCondLst>
                                        </p:cTn>
                                        <p:tgtEl>
                                          <p:spTgt spid="2"/>
                                        </p:tgtEl>
                                        <p:attrNameLst>
                                          <p:attrName>r</p:attrName>
                                        </p:attrNameLst>
                                      </p:cBhvr>
                                    </p:animRot>
                                    <p:animRot by="120000">
                                      <p:cBhvr>
                                        <p:cTn id="42" dur="200" fill="hold">
                                          <p:stCondLst>
                                            <p:cond delay="800"/>
                                          </p:stCondLst>
                                        </p:cTn>
                                        <p:tgtEl>
                                          <p:spTgt spid="2"/>
                                        </p:tgtEl>
                                        <p:attrNameLst>
                                          <p:attrName>r</p:attrName>
                                        </p:attrNameLst>
                                      </p:cBhvr>
                                    </p:animRot>
                                  </p:childTnLst>
                                </p:cTn>
                              </p:par>
                            </p:childTnLst>
                          </p:cTn>
                        </p:par>
                        <p:par>
                          <p:cTn id="43" fill="hold">
                            <p:stCondLst>
                              <p:cond delay="8800"/>
                            </p:stCondLst>
                            <p:childTnLst>
                              <p:par>
                                <p:cTn id="44" presetID="10" presetClass="exit" presetSubtype="0" fill="hold" grpId="1" nodeType="afterEffect">
                                  <p:stCondLst>
                                    <p:cond delay="1000"/>
                                  </p:stCondLst>
                                  <p:iterate type="lt">
                                    <p:tmPct val="0"/>
                                  </p:iterate>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par>
                          <p:cTn id="47" fill="hold">
                            <p:stCondLst>
                              <p:cond delay="10300"/>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10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childTnLst>
                                </p:cTn>
                              </p:par>
                              <p:par>
                                <p:cTn id="54" presetID="21" presetClass="entr" presetSubtype="1" fill="hold" grpId="0" nodeType="withEffect">
                                  <p:stCondLst>
                                    <p:cond delay="2000"/>
                                  </p:stCondLst>
                                  <p:childTnLst>
                                    <p:set>
                                      <p:cBhvr>
                                        <p:cTn id="55" dur="1" fill="hold">
                                          <p:stCondLst>
                                            <p:cond delay="0"/>
                                          </p:stCondLst>
                                        </p:cTn>
                                        <p:tgtEl>
                                          <p:spTgt spid="20"/>
                                        </p:tgtEl>
                                        <p:attrNameLst>
                                          <p:attrName>style.visibility</p:attrName>
                                        </p:attrNameLst>
                                      </p:cBhvr>
                                      <p:to>
                                        <p:strVal val="visible"/>
                                      </p:to>
                                    </p:set>
                                    <p:animEffect transition="in" filter="wheel(1)">
                                      <p:cBhvr>
                                        <p:cTn id="56" dur="2000"/>
                                        <p:tgtEl>
                                          <p:spTgt spid="20"/>
                                        </p:tgtEl>
                                      </p:cBhvr>
                                    </p:animEffect>
                                  </p:childTnLst>
                                </p:cTn>
                              </p:par>
                            </p:childTnLst>
                          </p:cTn>
                        </p:par>
                        <p:par>
                          <p:cTn id="57" fill="hold">
                            <p:stCondLst>
                              <p:cond delay="14300"/>
                            </p:stCondLst>
                            <p:childTnLst>
                              <p:par>
                                <p:cTn id="58" presetID="10" presetClass="exit" presetSubtype="0" fill="hold" grpId="1" nodeType="afterEffect">
                                  <p:stCondLst>
                                    <p:cond delay="1000"/>
                                  </p:stCondLst>
                                  <p:iterate type="lt">
                                    <p:tmPct val="0"/>
                                  </p:iterate>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childTnLst>
                          </p:cTn>
                        </p:par>
                        <p:par>
                          <p:cTn id="61" fill="hold">
                            <p:stCondLst>
                              <p:cond delay="1580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par>
                                <p:cTn id="65" presetID="10" presetClass="exit" presetSubtype="0" fill="hold" grpId="1"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10" presetClass="entr" presetSubtype="0" fill="hold" nodeType="withEffect">
                                  <p:stCondLst>
                                    <p:cond delay="50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childTnLst>
                                </p:cTn>
                              </p:par>
                              <p:par>
                                <p:cTn id="77" presetID="10" presetClass="entr" presetSubtype="0" fill="hold" nodeType="withEffect">
                                  <p:stCondLst>
                                    <p:cond delay="150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childTnLst>
                                </p:cTn>
                              </p:par>
                            </p:childTnLst>
                          </p:cTn>
                        </p:par>
                        <p:par>
                          <p:cTn id="80" fill="hold">
                            <p:stCondLst>
                              <p:cond delay="18300"/>
                            </p:stCondLst>
                            <p:childTnLst>
                              <p:par>
                                <p:cTn id="81" presetID="10" presetClass="entr" presetSubtype="0"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childTnLst>
                                </p:cTn>
                              </p:par>
                            </p:childTnLst>
                          </p:cTn>
                        </p:par>
                        <p:par>
                          <p:cTn id="84" fill="hold">
                            <p:stCondLst>
                              <p:cond delay="19300"/>
                            </p:stCondLst>
                            <p:childTnLst>
                              <p:par>
                                <p:cTn id="85" presetID="10"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childTnLst>
                                </p:cTn>
                              </p:par>
                            </p:childTnLst>
                          </p:cTn>
                        </p:par>
                        <p:par>
                          <p:cTn id="88" fill="hold">
                            <p:stCondLst>
                              <p:cond delay="20300"/>
                            </p:stCondLst>
                            <p:childTnLst>
                              <p:par>
                                <p:cTn id="89" presetID="10" presetClass="entr" presetSubtype="0"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2" grpId="1"/>
      <p:bldP spid="19" grpId="0" animBg="1"/>
      <p:bldP spid="19" grpId="1"/>
      <p:bldP spid="28" grpId="0" animBg="1"/>
      <p:bldP spid="28" grpId="1"/>
      <p:bldP spid="20" grpId="0" animBg="1"/>
      <p:bldP spid="20" grpId="1"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 name="角丸四角形 4">
            <a:extLst>
              <a:ext uri="{FF2B5EF4-FFF2-40B4-BE49-F238E27FC236}">
                <a16:creationId xmlns:a16="http://schemas.microsoft.com/office/drawing/2014/main"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それと「返還猶予願（在学猶予）」に必要事項を記入して、育英会に提出してください。</a:t>
            </a:r>
          </a:p>
        </p:txBody>
      </p:sp>
      <p:sp>
        <p:nvSpPr>
          <p:cNvPr id="45" name="角丸四角形 3">
            <a:extLst>
              <a:ext uri="{FF2B5EF4-FFF2-40B4-BE49-F238E27FC236}">
                <a16:creationId xmlns:a16="http://schemas.microsoft.com/office/drawing/2014/main" id="{AA885B9B-A232-497D-B479-E79DDF39B42F}"/>
              </a:ext>
            </a:extLst>
          </p:cNvPr>
          <p:cNvSpPr/>
          <p:nvPr/>
        </p:nvSpPr>
        <p:spPr>
          <a:xfrm>
            <a:off x="235478"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この手続きには進学先の大学や専門学校の</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「在学証明書」が必要となります。</a:t>
            </a:r>
          </a:p>
        </p:txBody>
      </p:sp>
      <p:sp>
        <p:nvSpPr>
          <p:cNvPr id="19" name="角丸四角形 2">
            <a:extLst>
              <a:ext uri="{FF2B5EF4-FFF2-40B4-BE49-F238E27FC236}">
                <a16:creationId xmlns:a16="http://schemas.microsoft.com/office/drawing/2014/main"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学校に行きながら返還することが困難なときは在学中の返還を止めることができます。</a:t>
            </a:r>
          </a:p>
        </p:txBody>
      </p:sp>
      <p:sp>
        <p:nvSpPr>
          <p:cNvPr id="28" name="角丸四角形 1">
            <a:extLst>
              <a:ext uri="{FF2B5EF4-FFF2-40B4-BE49-F238E27FC236}">
                <a16:creationId xmlns:a16="http://schemas.microsoft.com/office/drawing/2014/main"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卒業後に大学や専門学校に進学する方に覚えておいてほしいことがあります。</a:t>
            </a:r>
          </a:p>
        </p:txBody>
      </p:sp>
      <p:sp>
        <p:nvSpPr>
          <p:cNvPr id="50" name="プラス">
            <a:extLst>
              <a:ext uri="{FF2B5EF4-FFF2-40B4-BE49-F238E27FC236}">
                <a16:creationId xmlns:a16="http://schemas.microsoft.com/office/drawing/2014/main" id="{85854EE7-67AB-4A9B-A05D-5E78FD8AF2A4}"/>
              </a:ext>
            </a:extLst>
          </p:cNvPr>
          <p:cNvSpPr/>
          <p:nvPr/>
        </p:nvSpPr>
        <p:spPr>
          <a:xfrm>
            <a:off x="6228184" y="3429248"/>
            <a:ext cx="514992" cy="503808"/>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26" name="猶予願">
            <a:extLst>
              <a:ext uri="{FF2B5EF4-FFF2-40B4-BE49-F238E27FC236}">
                <a16:creationId xmlns:a16="http://schemas.microsoft.com/office/drawing/2014/main" id="{65DA7FE7-99C0-4AAE-942D-2123F15AF4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2388183"/>
            <a:ext cx="1805541" cy="2552985"/>
          </a:xfrm>
          <a:prstGeom prst="rect">
            <a:avLst/>
          </a:prstGeom>
          <a:ln>
            <a:solidFill>
              <a:schemeClr val="tx2">
                <a:lumMod val="40000"/>
                <a:lumOff val="60000"/>
              </a:schemeClr>
            </a:solidFill>
          </a:ln>
        </p:spPr>
      </p:pic>
      <p:sp>
        <p:nvSpPr>
          <p:cNvPr id="49" name="返還猶予願">
            <a:extLst>
              <a:ext uri="{FF2B5EF4-FFF2-40B4-BE49-F238E27FC236}">
                <a16:creationId xmlns:a16="http://schemas.microsoft.com/office/drawing/2014/main" id="{17D334BE-0B2E-4201-8F9F-6923D25CBC1C}"/>
              </a:ext>
            </a:extLst>
          </p:cNvPr>
          <p:cNvSpPr txBox="1"/>
          <p:nvPr/>
        </p:nvSpPr>
        <p:spPr bwMode="auto">
          <a:xfrm>
            <a:off x="3919860" y="3073441"/>
            <a:ext cx="258708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fontAlgn="auto" hangingPunct="1">
              <a:spcBef>
                <a:spcPts val="0"/>
              </a:spcBef>
              <a:spcAft>
                <a:spcPts val="0"/>
              </a:spcAft>
              <a:defRPr/>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返還猶予願</a:t>
            </a:r>
            <a:endParaRPr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（在学猶予）</a:t>
            </a:r>
          </a:p>
        </p:txBody>
      </p:sp>
      <p:pic>
        <p:nvPicPr>
          <p:cNvPr id="3" name="大学">
            <a:extLst>
              <a:ext uri="{FF2B5EF4-FFF2-40B4-BE49-F238E27FC236}">
                <a16:creationId xmlns:a16="http://schemas.microsoft.com/office/drawing/2014/main" id="{B3D5BC9A-7621-4FC4-BD49-EBB4407C40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1658416"/>
            <a:ext cx="3627946" cy="3251546"/>
          </a:xfrm>
          <a:prstGeom prst="rect">
            <a:avLst/>
          </a:prstGeom>
        </p:spPr>
      </p:pic>
      <p:pic>
        <p:nvPicPr>
          <p:cNvPr id="17" name="桜">
            <a:extLst>
              <a:ext uri="{FF2B5EF4-FFF2-40B4-BE49-F238E27FC236}">
                <a16:creationId xmlns:a16="http://schemas.microsoft.com/office/drawing/2014/main" id="{E383E6F4-0B24-45EB-8E38-4EF813836E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528" y="3116395"/>
            <a:ext cx="1391620" cy="1893360"/>
          </a:xfrm>
          <a:prstGeom prst="rect">
            <a:avLst/>
          </a:prstGeom>
        </p:spPr>
      </p:pic>
      <p:pic>
        <p:nvPicPr>
          <p:cNvPr id="5" name="大学生男">
            <a:extLst>
              <a:ext uri="{FF2B5EF4-FFF2-40B4-BE49-F238E27FC236}">
                <a16:creationId xmlns:a16="http://schemas.microsoft.com/office/drawing/2014/main" id="{324938B7-8EBD-4F18-8E66-D1B42FFFB0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6085" y="3236939"/>
            <a:ext cx="1068122" cy="1772816"/>
          </a:xfrm>
          <a:prstGeom prst="rect">
            <a:avLst/>
          </a:prstGeom>
        </p:spPr>
      </p:pic>
      <p:pic>
        <p:nvPicPr>
          <p:cNvPr id="10" name="大学生女">
            <a:extLst>
              <a:ext uri="{FF2B5EF4-FFF2-40B4-BE49-F238E27FC236}">
                <a16:creationId xmlns:a16="http://schemas.microsoft.com/office/drawing/2014/main" id="{F47E50CA-A08F-401C-8F20-BB7BD4AA5E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41439" y="3273398"/>
            <a:ext cx="1068121" cy="1772816"/>
          </a:xfrm>
          <a:prstGeom prst="rect">
            <a:avLst/>
          </a:prstGeom>
        </p:spPr>
      </p:pic>
      <p:sp>
        <p:nvSpPr>
          <p:cNvPr id="36" name="返還猶予">
            <a:extLst>
              <a:ext uri="{FF2B5EF4-FFF2-40B4-BE49-F238E27FC236}">
                <a16:creationId xmlns:a16="http://schemas.microsoft.com/office/drawing/2014/main" id="{7DB3E387-8E92-47A7-95ED-756F3AC8C72E}"/>
              </a:ext>
            </a:extLst>
          </p:cNvPr>
          <p:cNvSpPr txBox="1"/>
          <p:nvPr/>
        </p:nvSpPr>
        <p:spPr bwMode="auto">
          <a:xfrm>
            <a:off x="2916086" y="1151141"/>
            <a:ext cx="59264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ctr" eaLnBrk="1" fontAlgn="auto" hangingPunct="1">
              <a:spcBef>
                <a:spcPts val="0"/>
              </a:spcBef>
              <a:spcAft>
                <a:spcPts val="0"/>
              </a:spcAft>
              <a:defRPr/>
            </a:pPr>
            <a:r>
              <a:rPr lang="en-US" altLang="ja-JP" sz="3200" dirty="0">
                <a:solidFill>
                  <a:schemeClr val="tx2">
                    <a:lumMod val="75000"/>
                  </a:schemeClr>
                </a:solidFill>
                <a:latin typeface="HGｺﾞｼｯｸE" panose="020B0909000000000000" pitchFamily="49" charset="-128"/>
                <a:ea typeface="HGｺﾞｼｯｸE" panose="020B0909000000000000" pitchFamily="49" charset="-128"/>
              </a:rPr>
              <a:t>【</a:t>
            </a:r>
            <a:r>
              <a:rPr lang="ja-JP" altLang="en-US" sz="3200" dirty="0">
                <a:solidFill>
                  <a:schemeClr val="tx2">
                    <a:lumMod val="75000"/>
                  </a:schemeClr>
                </a:solidFill>
                <a:latin typeface="HGｺﾞｼｯｸE" panose="020B0909000000000000" pitchFamily="49" charset="-128"/>
                <a:ea typeface="HGｺﾞｼｯｸE" panose="020B0909000000000000" pitchFamily="49" charset="-128"/>
              </a:rPr>
              <a:t>卒業まで返還を延期</a:t>
            </a:r>
            <a:r>
              <a:rPr lang="en-US" altLang="ja-JP" sz="3200" dirty="0">
                <a:solidFill>
                  <a:schemeClr val="tx2">
                    <a:lumMod val="75000"/>
                  </a:schemeClr>
                </a:solidFill>
                <a:latin typeface="HGｺﾞｼｯｸE" panose="020B0909000000000000" pitchFamily="49" charset="-128"/>
                <a:ea typeface="HGｺﾞｼｯｸE" panose="020B0909000000000000" pitchFamily="49" charset="-128"/>
              </a:rPr>
              <a:t>(</a:t>
            </a:r>
            <a:r>
              <a:rPr lang="ja-JP" altLang="en-US" sz="3200" dirty="0">
                <a:solidFill>
                  <a:schemeClr val="tx2">
                    <a:lumMod val="75000"/>
                  </a:schemeClr>
                </a:solidFill>
                <a:latin typeface="HGｺﾞｼｯｸE" panose="020B0909000000000000" pitchFamily="49" charset="-128"/>
                <a:ea typeface="HGｺﾞｼｯｸE" panose="020B0909000000000000" pitchFamily="49" charset="-128"/>
              </a:rPr>
              <a:t>猶予</a:t>
            </a:r>
            <a:r>
              <a:rPr lang="en-US" altLang="ja-JP" sz="3200" dirty="0">
                <a:solidFill>
                  <a:schemeClr val="tx2">
                    <a:lumMod val="75000"/>
                  </a:schemeClr>
                </a:solidFill>
                <a:latin typeface="HGｺﾞｼｯｸE" panose="020B0909000000000000" pitchFamily="49" charset="-128"/>
                <a:ea typeface="HGｺﾞｼｯｸE" panose="020B0909000000000000" pitchFamily="49" charset="-128"/>
              </a:rPr>
              <a:t>)】</a:t>
            </a:r>
            <a:endParaRPr lang="ja-JP" altLang="en-US" sz="3200" dirty="0">
              <a:solidFill>
                <a:schemeClr val="tx2">
                  <a:lumMod val="75000"/>
                </a:schemeClr>
              </a:solidFill>
              <a:latin typeface="HGｺﾞｼｯｸE" panose="020B0909000000000000" pitchFamily="49" charset="-128"/>
              <a:ea typeface="HGｺﾞｼｯｸE" panose="020B0909000000000000" pitchFamily="49" charset="-128"/>
            </a:endParaRPr>
          </a:p>
        </p:txBody>
      </p:sp>
      <p:sp>
        <p:nvSpPr>
          <p:cNvPr id="25" name="在学証明書">
            <a:extLst>
              <a:ext uri="{FF2B5EF4-FFF2-40B4-BE49-F238E27FC236}">
                <a16:creationId xmlns:a16="http://schemas.microsoft.com/office/drawing/2014/main" id="{ECE80112-007C-4F5D-BDD3-52A7924363F2}"/>
              </a:ext>
            </a:extLst>
          </p:cNvPr>
          <p:cNvSpPr/>
          <p:nvPr/>
        </p:nvSpPr>
        <p:spPr>
          <a:xfrm flipH="1">
            <a:off x="1682874" y="2412047"/>
            <a:ext cx="1865673" cy="2552985"/>
          </a:xfrm>
          <a:prstGeom prst="foldedCorner">
            <a:avLst>
              <a:gd name="adj" fmla="val 12747"/>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altLang="ja-JP" dirty="0">
              <a:solidFill>
                <a:schemeClr val="tx1"/>
              </a:solidFill>
            </a:endParaRPr>
          </a:p>
          <a:p>
            <a:pPr algn="ctr" eaLnBrk="1" fontAlgn="auto" hangingPunct="1">
              <a:spcBef>
                <a:spcPts val="0"/>
              </a:spcBef>
              <a:spcAft>
                <a:spcPts val="0"/>
              </a:spcAft>
              <a:defRPr/>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在学証明書</a:t>
            </a:r>
            <a:endParaRPr lang="en-US" altLang="ja-JP" sz="2400" b="1" dirty="0">
              <a:solidFill>
                <a:srgbClr val="FF0000"/>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b="1" dirty="0">
                <a:solidFill>
                  <a:schemeClr val="tx1"/>
                </a:solidFill>
                <a:latin typeface="HGP創英角ｺﾞｼｯｸUB" panose="020B0900000000000000" pitchFamily="50" charset="-128"/>
                <a:ea typeface="HGP創英角ｺﾞｼｯｸUB" panose="020B0900000000000000" pitchFamily="50" charset="-128"/>
              </a:rPr>
              <a:t>〇〇は在学中であることを証明します。</a:t>
            </a:r>
            <a:endParaRPr lang="en-US" altLang="ja-JP" b="1"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algn="r" eaLnBrk="1" fontAlgn="auto" hangingPunct="1">
              <a:spcBef>
                <a:spcPts val="0"/>
              </a:spcBef>
              <a:spcAft>
                <a:spcPts val="0"/>
              </a:spcAft>
              <a:defRPr/>
            </a:pPr>
            <a:r>
              <a:rPr lang="ja-JP" altLang="en-US" b="1" dirty="0">
                <a:solidFill>
                  <a:schemeClr val="tx1"/>
                </a:solidFill>
                <a:latin typeface="HGP創英角ｺﾞｼｯｸUB" panose="020B0900000000000000" pitchFamily="50" charset="-128"/>
                <a:ea typeface="HGP創英角ｺﾞｼｯｸUB" panose="020B0900000000000000" pitchFamily="50" charset="-128"/>
              </a:rPr>
              <a:t>〇〇大学 </a:t>
            </a: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395536" y="344850"/>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進学による返還猶予について</a:t>
            </a:r>
          </a:p>
        </p:txBody>
      </p:sp>
      <p:pic>
        <p:nvPicPr>
          <p:cNvPr id="27" name="次のページ">
            <a:extLst>
              <a:ext uri="{FF2B5EF4-FFF2-40B4-BE49-F238E27FC236}">
                <a16:creationId xmlns:a16="http://schemas.microsoft.com/office/drawing/2014/main" id="{55B31915-BB80-4E30-B31D-5E35E6C9E7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403CD6F6-0B2F-4277-92B0-CC2A71BE33AE}"/>
              </a:ext>
            </a:extLst>
          </p:cNvPr>
          <p:cNvSpPr/>
          <p:nvPr/>
        </p:nvSpPr>
        <p:spPr>
          <a:xfrm>
            <a:off x="6915236" y="412312"/>
            <a:ext cx="1865673"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Ｐ９</a:t>
            </a:r>
          </a:p>
        </p:txBody>
      </p:sp>
    </p:spTree>
    <p:extLst>
      <p:ext uri="{BB962C8B-B14F-4D97-AF65-F5344CB8AC3E}">
        <p14:creationId xmlns:p14="http://schemas.microsoft.com/office/powerpoint/2010/main" val="2535316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22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par>
                          <p:cTn id="21" fill="hold">
                            <p:stCondLst>
                              <p:cond delay="3200"/>
                            </p:stCondLst>
                            <p:childTnLst>
                              <p:par>
                                <p:cTn id="22" presetID="10" presetClass="exit" presetSubtype="0" fill="hold" grpId="1" nodeType="afterEffect">
                                  <p:stCondLst>
                                    <p:cond delay="1500"/>
                                  </p:stCondLst>
                                  <p:iterate type="lt">
                                    <p:tmPct val="0"/>
                                  </p:iterate>
                                  <p:childTnLst>
                                    <p:animEffect transition="out" filter="fade">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childTnLst>
                          </p:cTn>
                        </p:par>
                        <p:par>
                          <p:cTn id="25" fill="hold">
                            <p:stCondLst>
                              <p:cond delay="52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7600"/>
                            </p:stCondLst>
                            <p:childTnLst>
                              <p:par>
                                <p:cTn id="30" presetID="53" presetClass="entr" presetSubtype="16"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Effect transition="in" filter="fade">
                                      <p:cBhvr>
                                        <p:cTn id="34" dur="1000"/>
                                        <p:tgtEl>
                                          <p:spTgt spid="36"/>
                                        </p:tgtEl>
                                      </p:cBhvr>
                                    </p:animEffect>
                                  </p:childTnLst>
                                </p:cTn>
                              </p:par>
                            </p:childTnLst>
                          </p:cTn>
                        </p:par>
                        <p:par>
                          <p:cTn id="35" fill="hold">
                            <p:stCondLst>
                              <p:cond delay="8600"/>
                            </p:stCondLst>
                            <p:childTnLst>
                              <p:par>
                                <p:cTn id="36" presetID="10" presetClass="exit" presetSubtype="0" fill="hold" grpId="1" nodeType="afterEffect">
                                  <p:stCondLst>
                                    <p:cond delay="2000"/>
                                  </p:stCondLst>
                                  <p:iterate type="lt">
                                    <p:tmPct val="0"/>
                                  </p:iterate>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par>
                          <p:cTn id="39" fill="hold">
                            <p:stCondLst>
                              <p:cond delay="11100"/>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par>
                          <p:cTn id="43" fill="hold">
                            <p:stCondLst>
                              <p:cond delay="13300"/>
                            </p:stCondLst>
                            <p:childTnLst>
                              <p:par>
                                <p:cTn id="44" presetID="53" presetClass="entr" presetSubtype="16"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2000" fill="hold"/>
                                        <p:tgtEl>
                                          <p:spTgt spid="25"/>
                                        </p:tgtEl>
                                        <p:attrNameLst>
                                          <p:attrName>ppt_w</p:attrName>
                                        </p:attrNameLst>
                                      </p:cBhvr>
                                      <p:tavLst>
                                        <p:tav tm="0">
                                          <p:val>
                                            <p:fltVal val="0"/>
                                          </p:val>
                                        </p:tav>
                                        <p:tav tm="100000">
                                          <p:val>
                                            <p:strVal val="#ppt_w"/>
                                          </p:val>
                                        </p:tav>
                                      </p:tavLst>
                                    </p:anim>
                                    <p:anim calcmode="lin" valueType="num">
                                      <p:cBhvr>
                                        <p:cTn id="47" dur="2000" fill="hold"/>
                                        <p:tgtEl>
                                          <p:spTgt spid="25"/>
                                        </p:tgtEl>
                                        <p:attrNameLst>
                                          <p:attrName>ppt_h</p:attrName>
                                        </p:attrNameLst>
                                      </p:cBhvr>
                                      <p:tavLst>
                                        <p:tav tm="0">
                                          <p:val>
                                            <p:fltVal val="0"/>
                                          </p:val>
                                        </p:tav>
                                        <p:tav tm="100000">
                                          <p:val>
                                            <p:strVal val="#ppt_h"/>
                                          </p:val>
                                        </p:tav>
                                      </p:tavLst>
                                    </p:anim>
                                    <p:animEffect transition="in" filter="fade">
                                      <p:cBhvr>
                                        <p:cTn id="48" dur="2000"/>
                                        <p:tgtEl>
                                          <p:spTgt spid="25"/>
                                        </p:tgtEl>
                                      </p:cBhvr>
                                    </p:animEffect>
                                  </p:childTnLst>
                                </p:cTn>
                              </p:par>
                              <p:par>
                                <p:cTn id="49" presetID="59" presetClass="path" presetSubtype="0" accel="50000" decel="50000" fill="hold" grpId="1" nodeType="withEffect">
                                  <p:stCondLst>
                                    <p:cond delay="0"/>
                                  </p:stCondLst>
                                  <p:childTnLst>
                                    <p:animMotion origin="layout" path="M 0.00347 0.18009 C 0.00347 0.14398 0.06736 0.00579 0.10573 -0.03727 C 0.14375 -0.08032 0.20069 -0.07129 0.23368 -0.07847 C 0.26632 -0.08565 0.27812 -0.08217 0.30295 -0.07986 C 0.32708 -0.07754 0.35903 -0.07315 0.38246 -0.06458 C 0.44166 -0.06458 0.53784 -0.04282 0.55903 -0.00301 " pathEditMode="relative" rAng="0" ptsTypes="AAAAAA">
                                      <p:cBhvr>
                                        <p:cTn id="50" dur="2000" fill="hold"/>
                                        <p:tgtEl>
                                          <p:spTgt spid="25"/>
                                        </p:tgtEl>
                                        <p:attrNameLst>
                                          <p:attrName>ppt_x</p:attrName>
                                          <p:attrName>ppt_y</p:attrName>
                                        </p:attrNameLst>
                                      </p:cBhvr>
                                      <p:rCtr x="27778" y="-13148"/>
                                    </p:animMotion>
                                  </p:childTnLst>
                                </p:cTn>
                              </p:par>
                            </p:childTnLst>
                          </p:cTn>
                        </p:par>
                        <p:par>
                          <p:cTn id="51" fill="hold">
                            <p:stCondLst>
                              <p:cond delay="15300"/>
                            </p:stCondLst>
                            <p:childTnLst>
                              <p:par>
                                <p:cTn id="52" presetID="10" presetClass="exit" presetSubtype="0" fill="hold" grpId="1" nodeType="afterEffect">
                                  <p:stCondLst>
                                    <p:cond delay="2000"/>
                                  </p:stCondLst>
                                  <p:iterate type="lt">
                                    <p:tmPct val="0"/>
                                  </p:iterate>
                                  <p:childTnLst>
                                    <p:animEffect transition="out" filter="fade">
                                      <p:cBhvr>
                                        <p:cTn id="53" dur="500"/>
                                        <p:tgtEl>
                                          <p:spTgt spid="45"/>
                                        </p:tgtEl>
                                      </p:cBhvr>
                                    </p:animEffect>
                                    <p:set>
                                      <p:cBhvr>
                                        <p:cTn id="54" dur="1" fill="hold">
                                          <p:stCondLst>
                                            <p:cond delay="499"/>
                                          </p:stCondLst>
                                        </p:cTn>
                                        <p:tgtEl>
                                          <p:spTgt spid="45"/>
                                        </p:tgtEl>
                                        <p:attrNameLst>
                                          <p:attrName>style.visibility</p:attrName>
                                        </p:attrNameLst>
                                      </p:cBhvr>
                                      <p:to>
                                        <p:strVal val="hidden"/>
                                      </p:to>
                                    </p:set>
                                  </p:childTnLst>
                                </p:cTn>
                              </p:par>
                            </p:childTnLst>
                          </p:cTn>
                        </p:par>
                        <p:par>
                          <p:cTn id="55" fill="hold">
                            <p:stCondLst>
                              <p:cond delay="17800"/>
                            </p:stCondLst>
                            <p:childTnLst>
                              <p:par>
                                <p:cTn id="56" presetID="10" presetClass="entr" presetSubtype="0" fill="hold" grpId="0" nodeType="after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par>
                          <p:cTn id="59" fill="hold">
                            <p:stCondLst>
                              <p:cond delay="20250"/>
                            </p:stCondLst>
                            <p:childTnLst>
                              <p:par>
                                <p:cTn id="60" presetID="53" presetClass="entr" presetSubtype="16"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2000" fill="hold"/>
                                        <p:tgtEl>
                                          <p:spTgt spid="26"/>
                                        </p:tgtEl>
                                        <p:attrNameLst>
                                          <p:attrName>ppt_w</p:attrName>
                                        </p:attrNameLst>
                                      </p:cBhvr>
                                      <p:tavLst>
                                        <p:tav tm="0">
                                          <p:val>
                                            <p:fltVal val="0"/>
                                          </p:val>
                                        </p:tav>
                                        <p:tav tm="100000">
                                          <p:val>
                                            <p:strVal val="#ppt_w"/>
                                          </p:val>
                                        </p:tav>
                                      </p:tavLst>
                                    </p:anim>
                                    <p:anim calcmode="lin" valueType="num">
                                      <p:cBhvr>
                                        <p:cTn id="63" dur="2000" fill="hold"/>
                                        <p:tgtEl>
                                          <p:spTgt spid="26"/>
                                        </p:tgtEl>
                                        <p:attrNameLst>
                                          <p:attrName>ppt_h</p:attrName>
                                        </p:attrNameLst>
                                      </p:cBhvr>
                                      <p:tavLst>
                                        <p:tav tm="0">
                                          <p:val>
                                            <p:fltVal val="0"/>
                                          </p:val>
                                        </p:tav>
                                        <p:tav tm="100000">
                                          <p:val>
                                            <p:strVal val="#ppt_h"/>
                                          </p:val>
                                        </p:tav>
                                      </p:tavLst>
                                    </p:anim>
                                    <p:animEffect transition="in" filter="fade">
                                      <p:cBhvr>
                                        <p:cTn id="64" dur="2000"/>
                                        <p:tgtEl>
                                          <p:spTgt spid="26"/>
                                        </p:tgtEl>
                                      </p:cBhvr>
                                    </p:animEffect>
                                  </p:childTnLst>
                                </p:cTn>
                              </p:par>
                            </p:childTnLst>
                          </p:cTn>
                        </p:par>
                        <p:par>
                          <p:cTn id="65" fill="hold">
                            <p:stCondLst>
                              <p:cond delay="22250"/>
                            </p:stCondLst>
                            <p:childTnLst>
                              <p:par>
                                <p:cTn id="66" presetID="10"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childTnLst>
                                </p:cTn>
                              </p:par>
                            </p:childTnLst>
                          </p:cTn>
                        </p:par>
                        <p:par>
                          <p:cTn id="69" fill="hold">
                            <p:stCondLst>
                              <p:cond delay="23250"/>
                            </p:stCondLst>
                            <p:childTnLst>
                              <p:par>
                                <p:cTn id="70" presetID="10"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childTnLst>
                                </p:cTn>
                              </p:par>
                            </p:childTnLst>
                          </p:cTn>
                        </p:par>
                        <p:par>
                          <p:cTn id="73" fill="hold">
                            <p:stCondLst>
                              <p:cond delay="24250"/>
                            </p:stCondLst>
                            <p:childTnLst>
                              <p:par>
                                <p:cTn id="74" presetID="10"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5" grpId="0" animBg="1"/>
      <p:bldP spid="45" grpId="1"/>
      <p:bldP spid="19" grpId="0" animBg="1"/>
      <p:bldP spid="19" grpId="1"/>
      <p:bldP spid="28" grpId="0" animBg="1"/>
      <p:bldP spid="28" grpId="1"/>
      <p:bldP spid="50" grpId="0" animBg="1"/>
      <p:bldP spid="49" grpId="0"/>
      <p:bldP spid="36" grpId="0" animBg="1"/>
      <p:bldP spid="25" grpId="0" uiExpand="1" animBg="1"/>
      <p:bldP spid="25" grpId="1" uiExpan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40" name="角丸四角形 7">
            <a:extLst>
              <a:ext uri="{FF2B5EF4-FFF2-40B4-BE49-F238E27FC236}">
                <a16:creationId xmlns:a16="http://schemas.microsoft.com/office/drawing/2014/main" id="{7B252B4F-A2A8-4902-942F-1380E35C8AA0}"/>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裁判所で約束しても、返還をしない場合は、</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お給料が差し押さえられてしまいます。 </a:t>
            </a:r>
          </a:p>
        </p:txBody>
      </p:sp>
      <p:sp>
        <p:nvSpPr>
          <p:cNvPr id="39" name="角丸四角形 6">
            <a:extLst>
              <a:ext uri="{FF2B5EF4-FFF2-40B4-BE49-F238E27FC236}">
                <a16:creationId xmlns:a16="http://schemas.microsoft.com/office/drawing/2014/main" id="{0181B288-F66C-423C-BE94-11C87ACE9464}"/>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裁判になると、実際に裁判所へ出廷して法廷で話し合いをすることになります。</a:t>
            </a:r>
          </a:p>
        </p:txBody>
      </p:sp>
      <p:sp>
        <p:nvSpPr>
          <p:cNvPr id="7" name="角丸四角形 5">
            <a:extLst>
              <a:ext uri="{FF2B5EF4-FFF2-40B4-BE49-F238E27FC236}">
                <a16:creationId xmlns:a16="http://schemas.microsoft.com/office/drawing/2014/main"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そして、それでも放ったらかしにしていると、次は裁判所から手紙が届いてしまいます。</a:t>
            </a:r>
          </a:p>
        </p:txBody>
      </p:sp>
      <p:sp>
        <p:nvSpPr>
          <p:cNvPr id="22" name="角丸四角形 4">
            <a:extLst>
              <a:ext uri="{FF2B5EF4-FFF2-40B4-BE49-F238E27FC236}">
                <a16:creationId xmlns:a16="http://schemas.microsoft.com/office/drawing/2014/main" id="{3B1FA4D7-1254-40E0-B302-95FF64D69EAD}"/>
              </a:ext>
            </a:extLst>
          </p:cNvPr>
          <p:cNvSpPr/>
          <p:nvPr/>
        </p:nvSpPr>
        <p:spPr>
          <a:xfrm>
            <a:off x="238962"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それでも連絡が取れない場合は、自宅に伺います。</a:t>
            </a:r>
          </a:p>
        </p:txBody>
      </p:sp>
      <p:sp>
        <p:nvSpPr>
          <p:cNvPr id="45" name="角丸四角形 3">
            <a:extLst>
              <a:ext uri="{FF2B5EF4-FFF2-40B4-BE49-F238E27FC236}">
                <a16:creationId xmlns:a16="http://schemas.microsoft.com/office/drawing/2014/main" id="{AA885B9B-A232-497D-B479-E79DDF39B42F}"/>
              </a:ext>
            </a:extLst>
          </p:cNvPr>
          <p:cNvSpPr/>
          <p:nvPr/>
        </p:nvSpPr>
        <p:spPr>
          <a:xfrm>
            <a:off x="235478"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次に、借用人と連帯保証人に電話で連絡をします。</a:t>
            </a:r>
          </a:p>
        </p:txBody>
      </p:sp>
      <p:sp>
        <p:nvSpPr>
          <p:cNvPr id="19" name="角丸四角形 2">
            <a:extLst>
              <a:ext uri="{FF2B5EF4-FFF2-40B4-BE49-F238E27FC236}">
                <a16:creationId xmlns:a16="http://schemas.microsoft.com/office/drawing/2014/main"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まず、自宅に請求書を送付します。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8" name="角丸四角形 1">
            <a:extLst>
              <a:ext uri="{FF2B5EF4-FFF2-40B4-BE49-F238E27FC236}">
                <a16:creationId xmlns:a16="http://schemas.microsoft.com/office/drawing/2014/main"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返還しないで放ったらかしているとどうなるのかお話しします。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539552" y="303213"/>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返還金の督促について</a:t>
            </a:r>
          </a:p>
        </p:txBody>
      </p:sp>
      <p:pic>
        <p:nvPicPr>
          <p:cNvPr id="35" name="裁判">
            <a:extLst>
              <a:ext uri="{FF2B5EF4-FFF2-40B4-BE49-F238E27FC236}">
                <a16:creationId xmlns:a16="http://schemas.microsoft.com/office/drawing/2014/main" id="{5634E2B5-D285-4674-9E18-CBAFC0440F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9786" y="1619806"/>
            <a:ext cx="4170040" cy="3393370"/>
          </a:xfrm>
          <a:prstGeom prst="rect">
            <a:avLst/>
          </a:prstGeom>
        </p:spPr>
      </p:pic>
      <p:pic>
        <p:nvPicPr>
          <p:cNvPr id="31" name="裁判所">
            <a:extLst>
              <a:ext uri="{FF2B5EF4-FFF2-40B4-BE49-F238E27FC236}">
                <a16:creationId xmlns:a16="http://schemas.microsoft.com/office/drawing/2014/main" id="{05D0A4FF-38BD-49A8-BFBC-5688EC0ECD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878" y="2029990"/>
            <a:ext cx="3042084" cy="2798020"/>
          </a:xfrm>
          <a:prstGeom prst="rect">
            <a:avLst/>
          </a:prstGeom>
        </p:spPr>
      </p:pic>
      <p:pic>
        <p:nvPicPr>
          <p:cNvPr id="54" name="大阪府育英会">
            <a:extLst>
              <a:ext uri="{FF2B5EF4-FFF2-40B4-BE49-F238E27FC236}">
                <a16:creationId xmlns:a16="http://schemas.microsoft.com/office/drawing/2014/main" id="{237B4EE2-B278-4BE5-AC82-717B10EC42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309" y="1844824"/>
            <a:ext cx="2323516" cy="3037276"/>
          </a:xfrm>
          <a:prstGeom prst="rect">
            <a:avLst/>
          </a:prstGeom>
        </p:spPr>
      </p:pic>
      <p:pic>
        <p:nvPicPr>
          <p:cNvPr id="24" name="電話をかける女性">
            <a:extLst>
              <a:ext uri="{FF2B5EF4-FFF2-40B4-BE49-F238E27FC236}">
                <a16:creationId xmlns:a16="http://schemas.microsoft.com/office/drawing/2014/main" id="{C525C0DC-1EDA-44A7-B351-AD0B150456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0072" y="3140968"/>
            <a:ext cx="1313696" cy="1512168"/>
          </a:xfrm>
          <a:prstGeom prst="rect">
            <a:avLst/>
          </a:prstGeom>
          <a:effectLst>
            <a:glow rad="254000">
              <a:schemeClr val="bg1">
                <a:alpha val="90000"/>
              </a:schemeClr>
            </a:glow>
          </a:effectLst>
        </p:spPr>
      </p:pic>
      <p:pic>
        <p:nvPicPr>
          <p:cNvPr id="14" name="一軒家">
            <a:extLst>
              <a:ext uri="{FF2B5EF4-FFF2-40B4-BE49-F238E27FC236}">
                <a16:creationId xmlns:a16="http://schemas.microsoft.com/office/drawing/2014/main" id="{0957A8AD-90C5-4E79-9F5C-CAF7030B32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6176" y="2599512"/>
            <a:ext cx="2085057" cy="2027973"/>
          </a:xfrm>
          <a:prstGeom prst="rect">
            <a:avLst/>
          </a:prstGeom>
        </p:spPr>
      </p:pic>
      <p:pic>
        <p:nvPicPr>
          <p:cNvPr id="9" name="請求書">
            <a:extLst>
              <a:ext uri="{FF2B5EF4-FFF2-40B4-BE49-F238E27FC236}">
                <a16:creationId xmlns:a16="http://schemas.microsoft.com/office/drawing/2014/main" id="{55CF9B82-CFF7-4322-BD92-0FB2040251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1768" y="2029998"/>
            <a:ext cx="2664296" cy="2563821"/>
          </a:xfrm>
          <a:prstGeom prst="rect">
            <a:avLst/>
          </a:prstGeom>
        </p:spPr>
      </p:pic>
      <p:pic>
        <p:nvPicPr>
          <p:cNvPr id="32" name="督促状">
            <a:extLst>
              <a:ext uri="{FF2B5EF4-FFF2-40B4-BE49-F238E27FC236}">
                <a16:creationId xmlns:a16="http://schemas.microsoft.com/office/drawing/2014/main" id="{8C26AD59-1AE0-48C3-894E-68BBF1D20A5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21057027">
            <a:off x="2460556" y="2381896"/>
            <a:ext cx="209433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外回り">
            <a:extLst>
              <a:ext uri="{FF2B5EF4-FFF2-40B4-BE49-F238E27FC236}">
                <a16:creationId xmlns:a16="http://schemas.microsoft.com/office/drawing/2014/main" id="{EB56951E-1927-40DF-A2FF-0C1E3918155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7624" y="3517162"/>
            <a:ext cx="1317826" cy="1430476"/>
          </a:xfrm>
          <a:prstGeom prst="rect">
            <a:avLst/>
          </a:prstGeom>
        </p:spPr>
      </p:pic>
      <p:pic>
        <p:nvPicPr>
          <p:cNvPr id="26" name="次のページ">
            <a:extLst>
              <a:ext uri="{FF2B5EF4-FFF2-40B4-BE49-F238E27FC236}">
                <a16:creationId xmlns:a16="http://schemas.microsoft.com/office/drawing/2014/main" id="{21C025B8-15A0-41C5-87BB-B583395266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DB86C39C-6A5A-40FC-BCD9-6A613E110153}"/>
              </a:ext>
            </a:extLst>
          </p:cNvPr>
          <p:cNvSpPr/>
          <p:nvPr/>
        </p:nvSpPr>
        <p:spPr>
          <a:xfrm>
            <a:off x="6539826" y="332656"/>
            <a:ext cx="1993086"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11</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5933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90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28"/>
                                        </p:tgtEl>
                                      </p:cBhvr>
                                    </p:animEffect>
                                    <p:set>
                                      <p:cBhvr>
                                        <p:cTn id="11" dur="1" fill="hold">
                                          <p:stCondLst>
                                            <p:cond delay="499"/>
                                          </p:stCondLst>
                                        </p:cTn>
                                        <p:tgtEl>
                                          <p:spTgt spid="28"/>
                                        </p:tgtEl>
                                        <p:attrNameLst>
                                          <p:attrName>style.visibility</p:attrName>
                                        </p:attrNameLst>
                                      </p:cBhvr>
                                      <p:to>
                                        <p:strVal val="hidden"/>
                                      </p:to>
                                    </p:set>
                                  </p:childTnLst>
                                </p:cTn>
                              </p:par>
                            </p:childTnLst>
                          </p:cTn>
                        </p:par>
                        <p:par>
                          <p:cTn id="12" fill="hold">
                            <p:stCondLst>
                              <p:cond delay="34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53" presetClass="entr" presetSubtype="16"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9" presetClass="path" presetSubtype="0" accel="50000" decel="50000" fill="hold" nodeType="withEffect">
                                  <p:stCondLst>
                                    <p:cond delay="1500"/>
                                  </p:stCondLst>
                                  <p:childTnLst>
                                    <p:animMotion origin="layout" path="M 1.11111E-6 -0.00093 C 1.11111E-6 -0.03588 0.06285 -0.07454 0.11007 -0.0956 C 0.15712 -0.11667 0.26545 -0.17361 0.28246 -0.12755 C 0.29896 -0.08148 0.175 0.18125 0.21024 0.18125 C 0.21736 0.23009 0.32708 0.20463 0.37465 0.19306 C 0.42222 0.18148 0.46719 0.12083 0.49566 0.11181 " pathEditMode="relative" rAng="0" ptsTypes="AAAAAA">
                                      <p:cBhvr>
                                        <p:cTn id="28" dur="2000" fill="hold"/>
                                        <p:tgtEl>
                                          <p:spTgt spid="9"/>
                                        </p:tgtEl>
                                        <p:attrNameLst>
                                          <p:attrName>ppt_x</p:attrName>
                                          <p:attrName>ppt_y</p:attrName>
                                        </p:attrNameLst>
                                      </p:cBhvr>
                                      <p:rCtr x="24774" y="3356"/>
                                    </p:animMotion>
                                  </p:childTnLst>
                                </p:cTn>
                              </p:par>
                              <p:par>
                                <p:cTn id="29" presetID="53" presetClass="exit" presetSubtype="32" fill="hold" nodeType="withEffect">
                                  <p:stCondLst>
                                    <p:cond delay="2500"/>
                                  </p:stCondLst>
                                  <p:childTnLst>
                                    <p:anim calcmode="lin" valueType="num">
                                      <p:cBhvr>
                                        <p:cTn id="30" dur="1000"/>
                                        <p:tgtEl>
                                          <p:spTgt spid="9"/>
                                        </p:tgtEl>
                                        <p:attrNameLst>
                                          <p:attrName>ppt_w</p:attrName>
                                        </p:attrNameLst>
                                      </p:cBhvr>
                                      <p:tavLst>
                                        <p:tav tm="0">
                                          <p:val>
                                            <p:strVal val="ppt_w"/>
                                          </p:val>
                                        </p:tav>
                                        <p:tav tm="100000">
                                          <p:val>
                                            <p:fltVal val="0"/>
                                          </p:val>
                                        </p:tav>
                                      </p:tavLst>
                                    </p:anim>
                                    <p:anim calcmode="lin" valueType="num">
                                      <p:cBhvr>
                                        <p:cTn id="31" dur="1000"/>
                                        <p:tgtEl>
                                          <p:spTgt spid="9"/>
                                        </p:tgtEl>
                                        <p:attrNameLst>
                                          <p:attrName>ppt_h</p:attrName>
                                        </p:attrNameLst>
                                      </p:cBhvr>
                                      <p:tavLst>
                                        <p:tav tm="0">
                                          <p:val>
                                            <p:strVal val="ppt_h"/>
                                          </p:val>
                                        </p:tav>
                                        <p:tav tm="100000">
                                          <p:val>
                                            <p:fltVal val="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6900"/>
                            </p:stCondLst>
                            <p:childTnLst>
                              <p:par>
                                <p:cTn id="35" presetID="10" presetClass="exit" presetSubtype="0" fill="hold" grpId="1" nodeType="afterEffect">
                                  <p:stCondLst>
                                    <p:cond delay="500"/>
                                  </p:stCondLst>
                                  <p:iterate type="lt">
                                    <p:tmPct val="0"/>
                                  </p:iterate>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790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53" presetClass="entr" presetSubtype="16" fill="hold"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9500"/>
                            </p:stCondLst>
                            <p:childTnLst>
                              <p:par>
                                <p:cTn id="48" presetID="32" presetClass="emph" presetSubtype="0" fill="hold" nodeType="afterEffect">
                                  <p:stCondLst>
                                    <p:cond delay="0"/>
                                  </p:stCondLst>
                                  <p:childTnLst>
                                    <p:animRot by="120000">
                                      <p:cBhvr>
                                        <p:cTn id="49" dur="100" fill="hold">
                                          <p:stCondLst>
                                            <p:cond delay="0"/>
                                          </p:stCondLst>
                                        </p:cTn>
                                        <p:tgtEl>
                                          <p:spTgt spid="24"/>
                                        </p:tgtEl>
                                        <p:attrNameLst>
                                          <p:attrName>r</p:attrName>
                                        </p:attrNameLst>
                                      </p:cBhvr>
                                    </p:animRot>
                                    <p:animRot by="-240000">
                                      <p:cBhvr>
                                        <p:cTn id="50" dur="200" fill="hold">
                                          <p:stCondLst>
                                            <p:cond delay="200"/>
                                          </p:stCondLst>
                                        </p:cTn>
                                        <p:tgtEl>
                                          <p:spTgt spid="24"/>
                                        </p:tgtEl>
                                        <p:attrNameLst>
                                          <p:attrName>r</p:attrName>
                                        </p:attrNameLst>
                                      </p:cBhvr>
                                    </p:animRot>
                                    <p:animRot by="240000">
                                      <p:cBhvr>
                                        <p:cTn id="51" dur="200" fill="hold">
                                          <p:stCondLst>
                                            <p:cond delay="400"/>
                                          </p:stCondLst>
                                        </p:cTn>
                                        <p:tgtEl>
                                          <p:spTgt spid="24"/>
                                        </p:tgtEl>
                                        <p:attrNameLst>
                                          <p:attrName>r</p:attrName>
                                        </p:attrNameLst>
                                      </p:cBhvr>
                                    </p:animRot>
                                    <p:animRot by="-240000">
                                      <p:cBhvr>
                                        <p:cTn id="52" dur="200" fill="hold">
                                          <p:stCondLst>
                                            <p:cond delay="600"/>
                                          </p:stCondLst>
                                        </p:cTn>
                                        <p:tgtEl>
                                          <p:spTgt spid="24"/>
                                        </p:tgtEl>
                                        <p:attrNameLst>
                                          <p:attrName>r</p:attrName>
                                        </p:attrNameLst>
                                      </p:cBhvr>
                                    </p:animRot>
                                    <p:animRot by="120000">
                                      <p:cBhvr>
                                        <p:cTn id="53" dur="200" fill="hold">
                                          <p:stCondLst>
                                            <p:cond delay="800"/>
                                          </p:stCondLst>
                                        </p:cTn>
                                        <p:tgtEl>
                                          <p:spTgt spid="24"/>
                                        </p:tgtEl>
                                        <p:attrNameLst>
                                          <p:attrName>r</p:attrName>
                                        </p:attrNameLst>
                                      </p:cBhvr>
                                    </p:animRot>
                                  </p:childTnLst>
                                </p:cTn>
                              </p:par>
                            </p:childTnLst>
                          </p:cTn>
                        </p:par>
                        <p:par>
                          <p:cTn id="54" fill="hold">
                            <p:stCondLst>
                              <p:cond delay="10500"/>
                            </p:stCondLst>
                            <p:childTnLst>
                              <p:par>
                                <p:cTn id="55" presetID="10" presetClass="exit" presetSubtype="0" fill="hold" grpId="1" nodeType="afterEffect">
                                  <p:stCondLst>
                                    <p:cond delay="1000"/>
                                  </p:stCondLst>
                                  <p:iterate type="lt">
                                    <p:tmPct val="0"/>
                                  </p:iterate>
                                  <p:childTnLst>
                                    <p:animEffect transition="out" filter="fade">
                                      <p:cBhvr>
                                        <p:cTn id="56" dur="500"/>
                                        <p:tgtEl>
                                          <p:spTgt spid="45"/>
                                        </p:tgtEl>
                                      </p:cBhvr>
                                    </p:animEffect>
                                    <p:set>
                                      <p:cBhvr>
                                        <p:cTn id="57" dur="1" fill="hold">
                                          <p:stCondLst>
                                            <p:cond delay="499"/>
                                          </p:stCondLst>
                                        </p:cTn>
                                        <p:tgtEl>
                                          <p:spTgt spid="45"/>
                                        </p:tgtEl>
                                        <p:attrNameLst>
                                          <p:attrName>style.visibility</p:attrName>
                                        </p:attrNameLst>
                                      </p:cBhvr>
                                      <p:to>
                                        <p:strVal val="hidden"/>
                                      </p:to>
                                    </p:set>
                                  </p:childTnLst>
                                </p:cTn>
                              </p:par>
                              <p:par>
                                <p:cTn id="58" presetID="10" presetClass="exit" presetSubtype="0" fill="hold" nodeType="withEffect">
                                  <p:stCondLst>
                                    <p:cond delay="100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par>
                          <p:cTn id="61" fill="hold">
                            <p:stCondLst>
                              <p:cond delay="1200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10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13600"/>
                            </p:stCondLst>
                            <p:childTnLst>
                              <p:par>
                                <p:cTn id="69" presetID="38" presetClass="path" presetSubtype="0" accel="50000" decel="50000" fill="hold" nodeType="afterEffect">
                                  <p:stCondLst>
                                    <p:cond delay="0"/>
                                  </p:stCondLst>
                                  <p:childTnLst>
                                    <p:animMotion origin="layout" path="M 2.77778E-7 3.7037E-7 C 0.0092 0.00463 0.0533 -0.03009 0.06285 -0.02315 C 0.08142 -0.01667 0.14427 -0.02847 0.15694 -0.025 C 0.18507 -0.025 0.21944 -0.0287 0.25399 -0.02894 C 0.28872 -0.02917 0.33819 -0.02917 0.36476 -0.02662 C 0.40608 -0.03148 0.42639 -0.01644 0.46059 -0.02245 " pathEditMode="relative" rAng="0" ptsTypes="AAAAAA">
                                      <p:cBhvr>
                                        <p:cTn id="70" dur="2000" fill="hold"/>
                                        <p:tgtEl>
                                          <p:spTgt spid="29"/>
                                        </p:tgtEl>
                                        <p:attrNameLst>
                                          <p:attrName>ppt_x</p:attrName>
                                          <p:attrName>ppt_y</p:attrName>
                                        </p:attrNameLst>
                                      </p:cBhvr>
                                      <p:rCtr x="23021" y="-1458"/>
                                    </p:animMotion>
                                  </p:childTnLst>
                                </p:cTn>
                              </p:par>
                            </p:childTnLst>
                          </p:cTn>
                        </p:par>
                        <p:par>
                          <p:cTn id="71" fill="hold">
                            <p:stCondLst>
                              <p:cond delay="15600"/>
                            </p:stCondLst>
                            <p:childTnLst>
                              <p:par>
                                <p:cTn id="72" presetID="10" presetClass="exit" presetSubtype="0" fill="hold" grpId="1" nodeType="afterEffect">
                                  <p:stCondLst>
                                    <p:cond delay="1000"/>
                                  </p:stCondLst>
                                  <p:iterate type="lt">
                                    <p:tmPct val="0"/>
                                  </p:iterate>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xit" presetSubtype="0" fill="hold" nodeType="withEffect">
                                  <p:stCondLst>
                                    <p:cond delay="100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100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par>
                          <p:cTn id="81" fill="hold">
                            <p:stCondLst>
                              <p:cond delay="17100"/>
                            </p:stCondLst>
                            <p:childTnLst>
                              <p:par>
                                <p:cTn id="82" presetID="10" presetClass="entr" presetSubtype="0" fill="hold" grpId="0" nodeType="afterEffect">
                                  <p:stCondLst>
                                    <p:cond delay="0"/>
                                  </p:stCondLst>
                                  <p:iterate type="lt">
                                    <p:tmPct val="10000"/>
                                  </p:iterate>
                                  <p:childTnLst>
                                    <p:set>
                                      <p:cBhvr>
                                        <p:cTn id="83" dur="1" fill="hold">
                                          <p:stCondLst>
                                            <p:cond delay="0"/>
                                          </p:stCondLst>
                                        </p:cTn>
                                        <p:tgtEl>
                                          <p:spTgt spid="7"/>
                                        </p:tgtEl>
                                        <p:attrNameLst>
                                          <p:attrName>style.visibility</p:attrName>
                                        </p:attrNameLst>
                                      </p:cBhvr>
                                      <p:to>
                                        <p:strVal val="visible"/>
                                      </p:to>
                                    </p:set>
                                    <p:animEffect transition="in" filter="fade">
                                      <p:cBhvr>
                                        <p:cTn id="84" dur="500"/>
                                        <p:tgtEl>
                                          <p:spTgt spid="7"/>
                                        </p:tgtEl>
                                      </p:cBhvr>
                                    </p:animEffect>
                                  </p:childTnLst>
                                </p:cTn>
                              </p:par>
                              <p:par>
                                <p:cTn id="85" presetID="10" presetClass="entr" presetSubtype="0" fill="hold" nodeType="withEffect">
                                  <p:stCondLst>
                                    <p:cond delay="10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childTnLst>
                                </p:cTn>
                              </p:par>
                              <p:par>
                                <p:cTn id="88" presetID="10" presetClass="entr" presetSubtype="0" fill="hold" nodeType="withEffect">
                                  <p:stCondLst>
                                    <p:cond delay="200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childTnLst>
                                </p:cTn>
                              </p:par>
                            </p:childTnLst>
                          </p:cTn>
                        </p:par>
                        <p:par>
                          <p:cTn id="91" fill="hold">
                            <p:stCondLst>
                              <p:cond delay="20100"/>
                            </p:stCondLst>
                            <p:childTnLst>
                              <p:par>
                                <p:cTn id="92" presetID="59" presetClass="path" presetSubtype="0" accel="50000" decel="50000" fill="hold" nodeType="afterEffect">
                                  <p:stCondLst>
                                    <p:cond delay="0"/>
                                  </p:stCondLst>
                                  <p:childTnLst>
                                    <p:animMotion origin="layout" path="M 3.05556E-6 -0.0007 C 0.02639 -0.03565 0.05625 -0.2007 0.11614 -0.19167 C 0.17587 -0.18241 0.1625 -0.18357 0.17864 -0.17153 C 0.19444 -0.15926 0.20573 -0.16134 0.21267 -0.11968 C 0.22552 -0.08033 0.22604 -0.07708 0.23854 -0.01204 C 0.27448 0.04815 0.27534 0.04838 0.29114 0.06944 C 0.33559 0.12083 0.37986 0.14467 0.37986 0.10903 " pathEditMode="relative" rAng="0" ptsTypes="AAAAAAA">
                                      <p:cBhvr>
                                        <p:cTn id="93" dur="2000" fill="hold"/>
                                        <p:tgtEl>
                                          <p:spTgt spid="32"/>
                                        </p:tgtEl>
                                        <p:attrNameLst>
                                          <p:attrName>ppt_x</p:attrName>
                                          <p:attrName>ppt_y</p:attrName>
                                        </p:attrNameLst>
                                      </p:cBhvr>
                                      <p:rCtr x="18993" y="-3218"/>
                                    </p:animMotion>
                                  </p:childTnLst>
                                </p:cTn>
                              </p:par>
                              <p:par>
                                <p:cTn id="94" presetID="53" presetClass="exit" presetSubtype="32" fill="hold" nodeType="withEffect">
                                  <p:stCondLst>
                                    <p:cond delay="1000"/>
                                  </p:stCondLst>
                                  <p:childTnLst>
                                    <p:anim calcmode="lin" valueType="num">
                                      <p:cBhvr>
                                        <p:cTn id="95" dur="1000"/>
                                        <p:tgtEl>
                                          <p:spTgt spid="32"/>
                                        </p:tgtEl>
                                        <p:attrNameLst>
                                          <p:attrName>ppt_w</p:attrName>
                                        </p:attrNameLst>
                                      </p:cBhvr>
                                      <p:tavLst>
                                        <p:tav tm="0">
                                          <p:val>
                                            <p:strVal val="ppt_w"/>
                                          </p:val>
                                        </p:tav>
                                        <p:tav tm="100000">
                                          <p:val>
                                            <p:fltVal val="0"/>
                                          </p:val>
                                        </p:tav>
                                      </p:tavLst>
                                    </p:anim>
                                    <p:anim calcmode="lin" valueType="num">
                                      <p:cBhvr>
                                        <p:cTn id="96" dur="1000"/>
                                        <p:tgtEl>
                                          <p:spTgt spid="32"/>
                                        </p:tgtEl>
                                        <p:attrNameLst>
                                          <p:attrName>ppt_h</p:attrName>
                                        </p:attrNameLst>
                                      </p:cBhvr>
                                      <p:tavLst>
                                        <p:tav tm="0">
                                          <p:val>
                                            <p:strVal val="ppt_h"/>
                                          </p:val>
                                        </p:tav>
                                        <p:tav tm="100000">
                                          <p:val>
                                            <p:fltVal val="0"/>
                                          </p:val>
                                        </p:tav>
                                      </p:tavLst>
                                    </p:anim>
                                    <p:animEffect transition="out" filter="fade">
                                      <p:cBhvr>
                                        <p:cTn id="97" dur="1000"/>
                                        <p:tgtEl>
                                          <p:spTgt spid="32"/>
                                        </p:tgtEl>
                                      </p:cBhvr>
                                    </p:animEffect>
                                    <p:set>
                                      <p:cBhvr>
                                        <p:cTn id="98" dur="1" fill="hold">
                                          <p:stCondLst>
                                            <p:cond delay="999"/>
                                          </p:stCondLst>
                                        </p:cTn>
                                        <p:tgtEl>
                                          <p:spTgt spid="32"/>
                                        </p:tgtEl>
                                        <p:attrNameLst>
                                          <p:attrName>style.visibility</p:attrName>
                                        </p:attrNameLst>
                                      </p:cBhvr>
                                      <p:to>
                                        <p:strVal val="hidden"/>
                                      </p:to>
                                    </p:set>
                                  </p:childTnLst>
                                </p:cTn>
                              </p:par>
                            </p:childTnLst>
                          </p:cTn>
                        </p:par>
                        <p:par>
                          <p:cTn id="99" fill="hold">
                            <p:stCondLst>
                              <p:cond delay="22100"/>
                            </p:stCondLst>
                            <p:childTnLst>
                              <p:par>
                                <p:cTn id="100" presetID="10" presetClass="exit" presetSubtype="0" fill="hold" grpId="1" nodeType="afterEffect">
                                  <p:stCondLst>
                                    <p:cond delay="1000"/>
                                  </p:stCondLst>
                                  <p:iterate type="lt">
                                    <p:tmPct val="0"/>
                                  </p:iterate>
                                  <p:childTnLst>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par>
                                <p:cTn id="103" presetID="10" presetClass="exit" presetSubtype="0" fill="hold" nodeType="withEffect">
                                  <p:stCondLst>
                                    <p:cond delay="100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par>
                          <p:cTn id="106" fill="hold">
                            <p:stCondLst>
                              <p:cond delay="23600"/>
                            </p:stCondLst>
                            <p:childTnLst>
                              <p:par>
                                <p:cTn id="107" presetID="10" presetClass="entr" presetSubtype="0" fill="hold" grpId="0" nodeType="afterEffect">
                                  <p:stCondLst>
                                    <p:cond delay="0"/>
                                  </p:stCondLst>
                                  <p:iterate type="lt">
                                    <p:tmPct val="10000"/>
                                  </p:iterate>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6" presetClass="emph" presetSubtype="0" fill="hold" nodeType="withEffect">
                                  <p:stCondLst>
                                    <p:cond delay="1000"/>
                                  </p:stCondLst>
                                  <p:childTnLst>
                                    <p:animScale>
                                      <p:cBhvr>
                                        <p:cTn id="111" dur="2000" fill="hold"/>
                                        <p:tgtEl>
                                          <p:spTgt spid="31"/>
                                        </p:tgtEl>
                                      </p:cBhvr>
                                      <p:by x="400000" y="400000"/>
                                    </p:animScale>
                                  </p:childTnLst>
                                </p:cTn>
                              </p:par>
                              <p:par>
                                <p:cTn id="112" presetID="10" presetClass="exit" presetSubtype="0" fill="hold" nodeType="withEffect">
                                  <p:stCondLst>
                                    <p:cond delay="1000"/>
                                  </p:stCondLst>
                                  <p:childTnLst>
                                    <p:animEffect transition="out" filter="fade">
                                      <p:cBhvr>
                                        <p:cTn id="113" dur="1500"/>
                                        <p:tgtEl>
                                          <p:spTgt spid="31"/>
                                        </p:tgtEl>
                                      </p:cBhvr>
                                    </p:animEffect>
                                    <p:set>
                                      <p:cBhvr>
                                        <p:cTn id="114" dur="1" fill="hold">
                                          <p:stCondLst>
                                            <p:cond delay="1499"/>
                                          </p:stCondLst>
                                        </p:cTn>
                                        <p:tgtEl>
                                          <p:spTgt spid="31"/>
                                        </p:tgtEl>
                                        <p:attrNameLst>
                                          <p:attrName>style.visibility</p:attrName>
                                        </p:attrNameLst>
                                      </p:cBhvr>
                                      <p:to>
                                        <p:strVal val="hidden"/>
                                      </p:to>
                                    </p:set>
                                  </p:childTnLst>
                                </p:cTn>
                              </p:par>
                              <p:par>
                                <p:cTn id="115" presetID="53" presetClass="entr" presetSubtype="16" fill="hold" nodeType="withEffect">
                                  <p:stCondLst>
                                    <p:cond delay="2000"/>
                                  </p:stCondLst>
                                  <p:childTnLst>
                                    <p:set>
                                      <p:cBhvr>
                                        <p:cTn id="116" dur="1" fill="hold">
                                          <p:stCondLst>
                                            <p:cond delay="0"/>
                                          </p:stCondLst>
                                        </p:cTn>
                                        <p:tgtEl>
                                          <p:spTgt spid="35"/>
                                        </p:tgtEl>
                                        <p:attrNameLst>
                                          <p:attrName>style.visibility</p:attrName>
                                        </p:attrNameLst>
                                      </p:cBhvr>
                                      <p:to>
                                        <p:strVal val="visible"/>
                                      </p:to>
                                    </p:set>
                                    <p:anim calcmode="lin" valueType="num">
                                      <p:cBhvr>
                                        <p:cTn id="117" dur="1000" fill="hold"/>
                                        <p:tgtEl>
                                          <p:spTgt spid="35"/>
                                        </p:tgtEl>
                                        <p:attrNameLst>
                                          <p:attrName>ppt_w</p:attrName>
                                        </p:attrNameLst>
                                      </p:cBhvr>
                                      <p:tavLst>
                                        <p:tav tm="0">
                                          <p:val>
                                            <p:fltVal val="0"/>
                                          </p:val>
                                        </p:tav>
                                        <p:tav tm="100000">
                                          <p:val>
                                            <p:strVal val="#ppt_w"/>
                                          </p:val>
                                        </p:tav>
                                      </p:tavLst>
                                    </p:anim>
                                    <p:anim calcmode="lin" valueType="num">
                                      <p:cBhvr>
                                        <p:cTn id="118" dur="1000" fill="hold"/>
                                        <p:tgtEl>
                                          <p:spTgt spid="35"/>
                                        </p:tgtEl>
                                        <p:attrNameLst>
                                          <p:attrName>ppt_h</p:attrName>
                                        </p:attrNameLst>
                                      </p:cBhvr>
                                      <p:tavLst>
                                        <p:tav tm="0">
                                          <p:val>
                                            <p:fltVal val="0"/>
                                          </p:val>
                                        </p:tav>
                                        <p:tav tm="100000">
                                          <p:val>
                                            <p:strVal val="#ppt_h"/>
                                          </p:val>
                                        </p:tav>
                                      </p:tavLst>
                                    </p:anim>
                                    <p:animEffect transition="in" filter="fade">
                                      <p:cBhvr>
                                        <p:cTn id="119" dur="1000"/>
                                        <p:tgtEl>
                                          <p:spTgt spid="35"/>
                                        </p:tgtEl>
                                      </p:cBhvr>
                                    </p:animEffect>
                                  </p:childTnLst>
                                </p:cTn>
                              </p:par>
                            </p:childTnLst>
                          </p:cTn>
                        </p:par>
                        <p:par>
                          <p:cTn id="120" fill="hold">
                            <p:stCondLst>
                              <p:cond delay="26600"/>
                            </p:stCondLst>
                            <p:childTnLst>
                              <p:par>
                                <p:cTn id="121" presetID="10" presetClass="exit" presetSubtype="0" fill="hold" grpId="1" nodeType="afterEffect">
                                  <p:stCondLst>
                                    <p:cond delay="1000"/>
                                  </p:stCondLst>
                                  <p:iterate type="lt">
                                    <p:tmPct val="0"/>
                                  </p:iterate>
                                  <p:childTnLst>
                                    <p:animEffect transition="out" filter="fade">
                                      <p:cBhvr>
                                        <p:cTn id="122" dur="500"/>
                                        <p:tgtEl>
                                          <p:spTgt spid="39"/>
                                        </p:tgtEl>
                                      </p:cBhvr>
                                    </p:animEffect>
                                    <p:set>
                                      <p:cBhvr>
                                        <p:cTn id="123" dur="1" fill="hold">
                                          <p:stCondLst>
                                            <p:cond delay="499"/>
                                          </p:stCondLst>
                                        </p:cTn>
                                        <p:tgtEl>
                                          <p:spTgt spid="39"/>
                                        </p:tgtEl>
                                        <p:attrNameLst>
                                          <p:attrName>style.visibility</p:attrName>
                                        </p:attrNameLst>
                                      </p:cBhvr>
                                      <p:to>
                                        <p:strVal val="hidden"/>
                                      </p:to>
                                    </p:set>
                                  </p:childTnLst>
                                </p:cTn>
                              </p:par>
                            </p:childTnLst>
                          </p:cTn>
                        </p:par>
                        <p:par>
                          <p:cTn id="124" fill="hold">
                            <p:stCondLst>
                              <p:cond delay="28100"/>
                            </p:stCondLst>
                            <p:childTnLst>
                              <p:par>
                                <p:cTn id="125" presetID="10" presetClass="entr" presetSubtype="0" fill="hold" grpId="0" nodeType="afterEffect">
                                  <p:stCondLst>
                                    <p:cond delay="0"/>
                                  </p:stCondLst>
                                  <p:iterate type="lt">
                                    <p:tmPct val="10000"/>
                                  </p:iterate>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30450"/>
                            </p:stCondLst>
                            <p:childTnLst>
                              <p:par>
                                <p:cTn id="129" presetID="10"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9" grpId="1"/>
      <p:bldP spid="7" grpId="0" animBg="1"/>
      <p:bldP spid="7" grpId="1"/>
      <p:bldP spid="22" grpId="0" animBg="1"/>
      <p:bldP spid="22" grpId="1"/>
      <p:bldP spid="45" grpId="0" animBg="1"/>
      <p:bldP spid="45" grpId="1"/>
      <p:bldP spid="19" grpId="0" animBg="1"/>
      <p:bldP spid="19" grpId="1"/>
      <p:bldP spid="28" grpId="0" animBg="1"/>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8" name="角丸四角形 4">
            <a:extLst>
              <a:ext uri="{FF2B5EF4-FFF2-40B4-BE49-F238E27FC236}">
                <a16:creationId xmlns:a16="http://schemas.microsoft.com/office/drawing/2014/main" id="{2B5E9A82-5D28-4E86-9E8F-E8F844DFCF3D}"/>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放っておくと、余分なお金を払わなければなりませんので、期限までに返還をお願いします。</a:t>
            </a:r>
          </a:p>
        </p:txBody>
      </p:sp>
      <p:sp>
        <p:nvSpPr>
          <p:cNvPr id="42" name="角丸四角形 3">
            <a:extLst>
              <a:ext uri="{FF2B5EF4-FFF2-40B4-BE49-F238E27FC236}">
                <a16:creationId xmlns:a16="http://schemas.microsoft.com/office/drawing/2014/main" id="{1E2292D6-C25A-48DE-BE65-542CDE99903E}"/>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返還が遅れた時は「延滞金」といって、いわゆるペナルティを払ってもらいます。</a:t>
            </a:r>
          </a:p>
        </p:txBody>
      </p:sp>
      <p:sp>
        <p:nvSpPr>
          <p:cNvPr id="20" name="角丸四角形 2">
            <a:extLst>
              <a:ext uri="{FF2B5EF4-FFF2-40B4-BE49-F238E27FC236}">
                <a16:creationId xmlns:a16="http://schemas.microsoft.com/office/drawing/2014/main" id="{EFE3DD45-92B3-4627-87D0-C599456C6D0F}"/>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大阪府育英会の奨学金は無利息ですが、</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1" name="角丸四角形 1">
            <a:extLst>
              <a:ext uri="{FF2B5EF4-FFF2-40B4-BE49-F238E27FC236}">
                <a16:creationId xmlns:a16="http://schemas.microsoft.com/office/drawing/2014/main" id="{A4978492-7BAC-40B4-9F4C-583EC3BF9432}"/>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もう一点、放ったらかしにしておくと大変なことになることがあります。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539552" y="303213"/>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延滞金について</a:t>
            </a:r>
          </a:p>
        </p:txBody>
      </p:sp>
      <p:pic>
        <p:nvPicPr>
          <p:cNvPr id="43" name="カレンダー">
            <a:extLst>
              <a:ext uri="{FF2B5EF4-FFF2-40B4-BE49-F238E27FC236}">
                <a16:creationId xmlns:a16="http://schemas.microsoft.com/office/drawing/2014/main" id="{13BC0550-28C1-49F2-B400-685A0A611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9080" y="1556792"/>
            <a:ext cx="3354664" cy="3228864"/>
          </a:xfrm>
          <a:prstGeom prst="rect">
            <a:avLst/>
          </a:prstGeom>
        </p:spPr>
      </p:pic>
      <p:sp>
        <p:nvSpPr>
          <p:cNvPr id="47" name="延滞金の発生テキスト">
            <a:extLst>
              <a:ext uri="{FF2B5EF4-FFF2-40B4-BE49-F238E27FC236}">
                <a16:creationId xmlns:a16="http://schemas.microsoft.com/office/drawing/2014/main" id="{49E69872-C108-44E4-A578-B93DE8BE99CE}"/>
              </a:ext>
            </a:extLst>
          </p:cNvPr>
          <p:cNvSpPr txBox="1"/>
          <p:nvPr/>
        </p:nvSpPr>
        <p:spPr>
          <a:xfrm>
            <a:off x="964655" y="2057846"/>
            <a:ext cx="3863712" cy="140142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lIns="74295" tIns="8890" rIns="74295" bIns="8890" anchor="ctr" anchorCtr="1"/>
          <a:lstStyle/>
          <a:p>
            <a:pPr eaLnBrk="1" fontAlgn="auto" hangingPunct="1">
              <a:spcBef>
                <a:spcPts val="0"/>
              </a:spcBef>
              <a:spcAft>
                <a:spcPts val="0"/>
              </a:spcAft>
              <a:defRPr/>
            </a:pPr>
            <a:r>
              <a:rPr lang="ja-JP" sz="48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創英角ﾎﾟｯﾌﾟ体" panose="040B0A09000000000000" pitchFamily="49" charset="-128"/>
                <a:cs typeface="Times New Roman" panose="02020603050405020304" pitchFamily="18" charset="0"/>
              </a:rPr>
              <a:t>延滞金</a:t>
            </a:r>
            <a:r>
              <a:rPr lang="ja-JP" altLang="en-US" sz="48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創英角ﾎﾟｯﾌﾟ体" panose="040B0A09000000000000" pitchFamily="49" charset="-128"/>
                <a:cs typeface="Times New Roman" panose="02020603050405020304" pitchFamily="18" charset="0"/>
              </a:rPr>
              <a:t>の発生</a:t>
            </a:r>
            <a:endParaRPr lang="ja-JP" sz="105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6" name="次のページ">
            <a:extLst>
              <a:ext uri="{FF2B5EF4-FFF2-40B4-BE49-F238E27FC236}">
                <a16:creationId xmlns:a16="http://schemas.microsoft.com/office/drawing/2014/main" id="{21C025B8-15A0-41C5-87BB-B583395266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DB86C39C-6A5A-40FC-BCD9-6A613E110153}"/>
              </a:ext>
            </a:extLst>
          </p:cNvPr>
          <p:cNvSpPr/>
          <p:nvPr/>
        </p:nvSpPr>
        <p:spPr>
          <a:xfrm>
            <a:off x="6539826" y="332656"/>
            <a:ext cx="1993086"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11</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69034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21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childTnLst>
                                </p:cTn>
                              </p:par>
                            </p:childTnLst>
                          </p:cTn>
                        </p:par>
                        <p:par>
                          <p:cTn id="12" fill="hold">
                            <p:stCondLst>
                              <p:cond delay="3100"/>
                            </p:stCondLst>
                            <p:childTnLst>
                              <p:par>
                                <p:cTn id="13" presetID="10" presetClass="exit" presetSubtype="0" fill="hold" grpId="1" nodeType="afterEffect">
                                  <p:stCondLst>
                                    <p:cond delay="1000"/>
                                  </p:stCondLst>
                                  <p:iterate type="lt">
                                    <p:tmPct val="0"/>
                                  </p:iterate>
                                  <p:childTnLst>
                                    <p:animEffect transition="out" filter="fad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childTnLst>
                          </p:cTn>
                        </p:par>
                        <p:par>
                          <p:cTn id="16" fill="hold">
                            <p:stCondLst>
                              <p:cond delay="46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950"/>
                            </p:stCondLst>
                            <p:childTnLst>
                              <p:par>
                                <p:cTn id="21" presetID="10" presetClass="exit" presetSubtype="0" fill="hold" grpId="1" nodeType="afterEffect">
                                  <p:stCondLst>
                                    <p:cond delay="500"/>
                                  </p:stCondLst>
                                  <p:iterate type="lt">
                                    <p:tmPct val="0"/>
                                  </p:iterate>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695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9250"/>
                            </p:stCondLst>
                            <p:childTnLst>
                              <p:par>
                                <p:cTn id="29" presetID="2" presetClass="entr" presetSubtype="1"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0-#ppt_h/2"/>
                                          </p:val>
                                        </p:tav>
                                        <p:tav tm="100000">
                                          <p:val>
                                            <p:strVal val="#ppt_y"/>
                                          </p:val>
                                        </p:tav>
                                      </p:tavLst>
                                    </p:anim>
                                  </p:childTnLst>
                                </p:cTn>
                              </p:par>
                            </p:childTnLst>
                          </p:cTn>
                        </p:par>
                        <p:par>
                          <p:cTn id="33" fill="hold">
                            <p:stCondLst>
                              <p:cond delay="9750"/>
                            </p:stCondLst>
                            <p:childTnLst>
                              <p:par>
                                <p:cTn id="34" presetID="10" presetClass="exit" presetSubtype="0" fill="hold" grpId="1" nodeType="afterEffect">
                                  <p:stCondLst>
                                    <p:cond delay="1000"/>
                                  </p:stCondLst>
                                  <p:iterate type="lt">
                                    <p:tmPct val="0"/>
                                  </p:iterate>
                                  <p:childTnLst>
                                    <p:animEffect transition="out" filter="fad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childTnLst>
                          </p:cTn>
                        </p:par>
                        <p:par>
                          <p:cTn id="37" fill="hold">
                            <p:stCondLst>
                              <p:cond delay="1125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138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animBg="1"/>
      <p:bldP spid="42" grpId="1"/>
      <p:bldP spid="20" grpId="0" animBg="1"/>
      <p:bldP spid="20" grpId="1"/>
      <p:bldP spid="41" grpId="0" animBg="1"/>
      <p:bldP spid="4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返還口座申込書大">
            <a:extLst>
              <a:ext uri="{FF2B5EF4-FFF2-40B4-BE49-F238E27FC236}">
                <a16:creationId xmlns:a16="http://schemas.microsoft.com/office/drawing/2014/main" id="{AC2B5160-6859-488B-B9AD-C7516CE87CC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391617"/>
            <a:ext cx="7776864" cy="89858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 name="目隠し下">
            <a:extLst>
              <a:ext uri="{FF2B5EF4-FFF2-40B4-BE49-F238E27FC236}">
                <a16:creationId xmlns:a16="http://schemas.microsoft.com/office/drawing/2014/main" id="{1B14D394-22B7-4176-8CF1-A22D87CD0D19}"/>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目隠し上">
            <a:extLst>
              <a:ext uri="{FF2B5EF4-FFF2-40B4-BE49-F238E27FC236}">
                <a16:creationId xmlns:a16="http://schemas.microsoft.com/office/drawing/2014/main" id="{69AAE2D6-E87A-498A-AD2E-AE514F442B2A}"/>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14" name="角丸四角形 9">
            <a:extLst>
              <a:ext uri="{FF2B5EF4-FFF2-40B4-BE49-F238E27FC236}">
                <a16:creationId xmlns:a16="http://schemas.microsoft.com/office/drawing/2014/main" id="{3D649A9E-7673-4AB6-83E8-B60B35905E95}"/>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大阪府育英会からの大切なお知らせなどが届かなくなります。</a:t>
            </a:r>
          </a:p>
        </p:txBody>
      </p:sp>
      <p:sp>
        <p:nvSpPr>
          <p:cNvPr id="13" name="角丸四角形 8">
            <a:extLst>
              <a:ext uri="{FF2B5EF4-FFF2-40B4-BE49-F238E27FC236}">
                <a16:creationId xmlns:a16="http://schemas.microsoft.com/office/drawing/2014/main" id="{8561A6D7-D5A5-4394-A217-87F6AD5EA9C4}"/>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それから、住所・氏名・電話番号等が変わったときは育英会に必ず連絡して下さい。</a:t>
            </a:r>
          </a:p>
        </p:txBody>
      </p:sp>
      <p:sp>
        <p:nvSpPr>
          <p:cNvPr id="39" name="角丸四角形 7">
            <a:extLst>
              <a:ext uri="{FF2B5EF4-FFF2-40B4-BE49-F238E27FC236}">
                <a16:creationId xmlns:a16="http://schemas.microsoft.com/office/drawing/2014/main" id="{0181B288-F66C-423C-BE94-11C87ACE9464}"/>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連絡先はしおりの表紙に記載しています。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角丸四角形 6">
            <a:extLst>
              <a:ext uri="{FF2B5EF4-FFF2-40B4-BE49-F238E27FC236}">
                <a16:creationId xmlns:a16="http://schemas.microsoft.com/office/drawing/2014/main"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そして、返還に困ったら、放っておかないで、大阪府育英会に連絡してください。</a:t>
            </a:r>
          </a:p>
        </p:txBody>
      </p:sp>
      <p:sp>
        <p:nvSpPr>
          <p:cNvPr id="22" name="角丸四角形 5">
            <a:extLst>
              <a:ext uri="{FF2B5EF4-FFF2-40B4-BE49-F238E27FC236}">
                <a16:creationId xmlns:a16="http://schemas.microsoft.com/office/drawing/2014/main" id="{3B1FA4D7-1254-40E0-B302-95FF64D69EAD}"/>
              </a:ext>
            </a:extLst>
          </p:cNvPr>
          <p:cNvSpPr/>
          <p:nvPr/>
        </p:nvSpPr>
        <p:spPr>
          <a:xfrm>
            <a:off x="238962"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毎月の返済金額を確認して、口座に入れておいてください。滞納すると延滞金が発生します。</a:t>
            </a:r>
          </a:p>
        </p:txBody>
      </p:sp>
      <p:sp>
        <p:nvSpPr>
          <p:cNvPr id="33" name="角丸四角形 4">
            <a:extLst>
              <a:ext uri="{FF2B5EF4-FFF2-40B4-BE49-F238E27FC236}">
                <a16:creationId xmlns:a16="http://schemas.microsoft.com/office/drawing/2014/main" id="{9259EF27-CD71-4D7F-891B-545E648B7879}"/>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次に、毎月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27</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日に口座振替（引き落とし）の方法で約束どおりに、返還をお願いします。</a:t>
            </a:r>
          </a:p>
        </p:txBody>
      </p:sp>
      <p:sp>
        <p:nvSpPr>
          <p:cNvPr id="19" name="角丸四角形 2">
            <a:extLst>
              <a:ext uri="{FF2B5EF4-FFF2-40B4-BE49-F238E27FC236}">
                <a16:creationId xmlns:a16="http://schemas.microsoft.com/office/drawing/2014/main"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まず、「奨学金返還口座申込書」は先生から</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言われた期日までに必ず提出して下さい。</a:t>
            </a:r>
          </a:p>
        </p:txBody>
      </p:sp>
      <p:sp>
        <p:nvSpPr>
          <p:cNvPr id="28" name="角丸四角形 1">
            <a:extLst>
              <a:ext uri="{FF2B5EF4-FFF2-40B4-BE49-F238E27FC236}">
                <a16:creationId xmlns:a16="http://schemas.microsoft.com/office/drawing/2014/main"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しおりの</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ページをご覧ください。みなさんに「これだけは守ってほしいこと」があります。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539552" y="303213"/>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これだけは守りましょう</a:t>
            </a:r>
          </a:p>
        </p:txBody>
      </p:sp>
      <p:sp>
        <p:nvSpPr>
          <p:cNvPr id="23" name="×３枚テキスト">
            <a:extLst>
              <a:ext uri="{FF2B5EF4-FFF2-40B4-BE49-F238E27FC236}">
                <a16:creationId xmlns:a16="http://schemas.microsoft.com/office/drawing/2014/main" id="{63C41AD7-19DC-453E-AB7E-DF5CE9381232}"/>
              </a:ext>
            </a:extLst>
          </p:cNvPr>
          <p:cNvSpPr>
            <a:spLocks noChangeArrowheads="1"/>
          </p:cNvSpPr>
          <p:nvPr/>
        </p:nvSpPr>
        <p:spPr bwMode="auto">
          <a:xfrm>
            <a:off x="7324346" y="1108702"/>
            <a:ext cx="1735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を押す</a:t>
            </a:r>
            <a:r>
              <a:rPr lang="en-US" altLang="ja-JP"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×3</a:t>
            </a: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枚</a:t>
            </a:r>
          </a:p>
        </p:txBody>
      </p:sp>
      <p:sp>
        <p:nvSpPr>
          <p:cNvPr id="24" name="矢印:銀行印">
            <a:extLst>
              <a:ext uri="{FF2B5EF4-FFF2-40B4-BE49-F238E27FC236}">
                <a16:creationId xmlns:a16="http://schemas.microsoft.com/office/drawing/2014/main" id="{414A43CF-7C29-4A4A-A747-12309A4FE35B}"/>
              </a:ext>
            </a:extLst>
          </p:cNvPr>
          <p:cNvSpPr/>
          <p:nvPr/>
        </p:nvSpPr>
        <p:spPr>
          <a:xfrm rot="5400000">
            <a:off x="6547785" y="2180889"/>
            <a:ext cx="720080" cy="380519"/>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25" name="銀行印欄">
            <a:extLst>
              <a:ext uri="{FF2B5EF4-FFF2-40B4-BE49-F238E27FC236}">
                <a16:creationId xmlns:a16="http://schemas.microsoft.com/office/drawing/2014/main" id="{FE286365-8A91-40CF-A3B5-A8B5B7E10D30}"/>
              </a:ext>
            </a:extLst>
          </p:cNvPr>
          <p:cNvSpPr/>
          <p:nvPr/>
        </p:nvSpPr>
        <p:spPr>
          <a:xfrm>
            <a:off x="5863202" y="2813012"/>
            <a:ext cx="2309198" cy="11200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銀行印テキスト">
            <a:extLst>
              <a:ext uri="{FF2B5EF4-FFF2-40B4-BE49-F238E27FC236}">
                <a16:creationId xmlns:a16="http://schemas.microsoft.com/office/drawing/2014/main" id="{4FFF34AD-BA17-4549-9A92-A4BAB40C7E48}"/>
              </a:ext>
            </a:extLst>
          </p:cNvPr>
          <p:cNvSpPr>
            <a:spLocks noChangeArrowheads="1"/>
          </p:cNvSpPr>
          <p:nvPr/>
        </p:nvSpPr>
        <p:spPr bwMode="auto">
          <a:xfrm>
            <a:off x="4705809" y="1092922"/>
            <a:ext cx="2890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銀行届出印</a:t>
            </a:r>
          </a:p>
        </p:txBody>
      </p:sp>
      <p:sp>
        <p:nvSpPr>
          <p:cNvPr id="29" name="署名テキスト">
            <a:extLst>
              <a:ext uri="{FF2B5EF4-FFF2-40B4-BE49-F238E27FC236}">
                <a16:creationId xmlns:a16="http://schemas.microsoft.com/office/drawing/2014/main" id="{30357D1C-868E-43AE-862C-BD6FF8FF656D}"/>
              </a:ext>
            </a:extLst>
          </p:cNvPr>
          <p:cNvSpPr>
            <a:spLocks noChangeArrowheads="1"/>
          </p:cNvSpPr>
          <p:nvPr/>
        </p:nvSpPr>
        <p:spPr bwMode="auto">
          <a:xfrm>
            <a:off x="1581197" y="1400952"/>
            <a:ext cx="27950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名前を記入</a:t>
            </a:r>
          </a:p>
        </p:txBody>
      </p:sp>
      <p:sp>
        <p:nvSpPr>
          <p:cNvPr id="30" name="署名欄">
            <a:extLst>
              <a:ext uri="{FF2B5EF4-FFF2-40B4-BE49-F238E27FC236}">
                <a16:creationId xmlns:a16="http://schemas.microsoft.com/office/drawing/2014/main" id="{037BE416-E6D8-40A6-B752-FC494F0A8814}"/>
              </a:ext>
            </a:extLst>
          </p:cNvPr>
          <p:cNvSpPr/>
          <p:nvPr/>
        </p:nvSpPr>
        <p:spPr>
          <a:xfrm>
            <a:off x="1763688" y="3077344"/>
            <a:ext cx="3999600" cy="3738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署名">
            <a:extLst>
              <a:ext uri="{FF2B5EF4-FFF2-40B4-BE49-F238E27FC236}">
                <a16:creationId xmlns:a16="http://schemas.microsoft.com/office/drawing/2014/main" id="{8F6F4A93-6AF9-4CF6-A4C9-C6D48C1DA454}"/>
              </a:ext>
            </a:extLst>
          </p:cNvPr>
          <p:cNvSpPr/>
          <p:nvPr/>
        </p:nvSpPr>
        <p:spPr>
          <a:xfrm rot="5400000">
            <a:off x="2517869" y="2347658"/>
            <a:ext cx="720080" cy="380519"/>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32" name="期日までに提出テキスト">
            <a:extLst>
              <a:ext uri="{FF2B5EF4-FFF2-40B4-BE49-F238E27FC236}">
                <a16:creationId xmlns:a16="http://schemas.microsoft.com/office/drawing/2014/main" id="{C098767C-1D08-4A7A-9937-2A1D6B507AE3}"/>
              </a:ext>
            </a:extLst>
          </p:cNvPr>
          <p:cNvSpPr>
            <a:spLocks noChangeArrowheads="1"/>
          </p:cNvSpPr>
          <p:nvPr/>
        </p:nvSpPr>
        <p:spPr bwMode="auto">
          <a:xfrm>
            <a:off x="1115615" y="4054694"/>
            <a:ext cx="78489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400" dirty="0">
                <a:ln>
                  <a:solidFill>
                    <a:sysClr val="windowText" lastClr="000000"/>
                  </a:solidFill>
                </a:ln>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提出期限までに提出すること！</a:t>
            </a:r>
          </a:p>
        </p:txBody>
      </p:sp>
      <p:sp>
        <p:nvSpPr>
          <p:cNvPr id="34" name="振替日テキスト">
            <a:extLst>
              <a:ext uri="{FF2B5EF4-FFF2-40B4-BE49-F238E27FC236}">
                <a16:creationId xmlns:a16="http://schemas.microsoft.com/office/drawing/2014/main" id="{B90144E2-2EF4-4936-9BE4-C9C8396D12C7}"/>
              </a:ext>
            </a:extLst>
          </p:cNvPr>
          <p:cNvSpPr>
            <a:spLocks noChangeArrowheads="1"/>
          </p:cNvSpPr>
          <p:nvPr/>
        </p:nvSpPr>
        <p:spPr bwMode="auto">
          <a:xfrm>
            <a:off x="539552" y="2132856"/>
            <a:ext cx="4758749"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振替日　：毎月２７日</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5" name="返還方法テキスト">
            <a:extLst>
              <a:ext uri="{FF2B5EF4-FFF2-40B4-BE49-F238E27FC236}">
                <a16:creationId xmlns:a16="http://schemas.microsoft.com/office/drawing/2014/main" id="{D703D562-F57A-4CA7-872D-0D40D388F958}"/>
              </a:ext>
            </a:extLst>
          </p:cNvPr>
          <p:cNvSpPr>
            <a:spLocks noChangeArrowheads="1"/>
          </p:cNvSpPr>
          <p:nvPr/>
        </p:nvSpPr>
        <p:spPr bwMode="auto">
          <a:xfrm>
            <a:off x="524430" y="1412776"/>
            <a:ext cx="6271240"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返還方法：月払い（口座振替）</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pic>
        <p:nvPicPr>
          <p:cNvPr id="36" name="ＡＴＭ">
            <a:extLst>
              <a:ext uri="{FF2B5EF4-FFF2-40B4-BE49-F238E27FC236}">
                <a16:creationId xmlns:a16="http://schemas.microsoft.com/office/drawing/2014/main" id="{2141DB0E-E32E-4DD1-9DB2-553D85AAFB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7699" y="2851415"/>
            <a:ext cx="1903802" cy="20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カレンダー">
            <a:extLst>
              <a:ext uri="{FF2B5EF4-FFF2-40B4-BE49-F238E27FC236}">
                <a16:creationId xmlns:a16="http://schemas.microsoft.com/office/drawing/2014/main" id="{89824058-88DA-4118-89F9-3EB2655A1E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0209" y="2922684"/>
            <a:ext cx="2092144" cy="1935233"/>
          </a:xfrm>
          <a:prstGeom prst="rect">
            <a:avLst/>
          </a:prstGeom>
        </p:spPr>
      </p:pic>
      <p:pic>
        <p:nvPicPr>
          <p:cNvPr id="40" name="通帳">
            <a:extLst>
              <a:ext uri="{FF2B5EF4-FFF2-40B4-BE49-F238E27FC236}">
                <a16:creationId xmlns:a16="http://schemas.microsoft.com/office/drawing/2014/main" id="{85356EFA-6C7A-48A3-9867-ADACC6A4E87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4339" y="3177297"/>
            <a:ext cx="183829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電話">
            <a:extLst>
              <a:ext uri="{FF2B5EF4-FFF2-40B4-BE49-F238E27FC236}">
                <a16:creationId xmlns:a16="http://schemas.microsoft.com/office/drawing/2014/main" id="{406D855F-7F9C-4ED2-94CD-E2EE59F1E1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306" y="2301254"/>
            <a:ext cx="1661335" cy="2420888"/>
          </a:xfrm>
          <a:prstGeom prst="rect">
            <a:avLst/>
          </a:prstGeom>
        </p:spPr>
      </p:pic>
      <p:pic>
        <p:nvPicPr>
          <p:cNvPr id="10" name="相談">
            <a:extLst>
              <a:ext uri="{FF2B5EF4-FFF2-40B4-BE49-F238E27FC236}">
                <a16:creationId xmlns:a16="http://schemas.microsoft.com/office/drawing/2014/main" id="{98867197-3EB6-430E-9A8E-A67D295B02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8360" y="1709559"/>
            <a:ext cx="3536644" cy="3231609"/>
          </a:xfrm>
          <a:prstGeom prst="rect">
            <a:avLst/>
          </a:prstGeom>
        </p:spPr>
      </p:pic>
      <p:pic>
        <p:nvPicPr>
          <p:cNvPr id="46" name="しおり">
            <a:extLst>
              <a:ext uri="{FF2B5EF4-FFF2-40B4-BE49-F238E27FC236}">
                <a16:creationId xmlns:a16="http://schemas.microsoft.com/office/drawing/2014/main" id="{CF6B356C-8C1B-4F36-9922-BBA940B56AF7}"/>
              </a:ext>
            </a:extLst>
          </p:cNvPr>
          <p:cNvPicPr>
            <a:picLocks noChangeAspect="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131840" y="2329562"/>
            <a:ext cx="1617289" cy="2278601"/>
          </a:xfrm>
          <a:prstGeom prst="rect">
            <a:avLst/>
          </a:prstGeom>
          <a:ln>
            <a:solidFill>
              <a:schemeClr val="tx1"/>
            </a:solidFill>
          </a:ln>
        </p:spPr>
      </p:pic>
      <p:sp>
        <p:nvSpPr>
          <p:cNvPr id="47" name="連絡先枠">
            <a:extLst>
              <a:ext uri="{FF2B5EF4-FFF2-40B4-BE49-F238E27FC236}">
                <a16:creationId xmlns:a16="http://schemas.microsoft.com/office/drawing/2014/main" id="{9463A0C9-2007-4B36-B6D3-0FE064B50A24}"/>
              </a:ext>
            </a:extLst>
          </p:cNvPr>
          <p:cNvSpPr/>
          <p:nvPr/>
        </p:nvSpPr>
        <p:spPr>
          <a:xfrm>
            <a:off x="3308969" y="3139275"/>
            <a:ext cx="1293666" cy="11808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家">
            <a:extLst>
              <a:ext uri="{FF2B5EF4-FFF2-40B4-BE49-F238E27FC236}">
                <a16:creationId xmlns:a16="http://schemas.microsoft.com/office/drawing/2014/main" id="{298015F4-96A4-41DA-9A4D-5B1E49556EE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844555" y="3285281"/>
            <a:ext cx="1641428" cy="1531317"/>
          </a:xfrm>
          <a:prstGeom prst="rect">
            <a:avLst/>
          </a:prstGeom>
        </p:spPr>
      </p:pic>
      <p:pic>
        <p:nvPicPr>
          <p:cNvPr id="63" name="NEXT">
            <a:extLst>
              <a:ext uri="{FF2B5EF4-FFF2-40B4-BE49-F238E27FC236}">
                <a16:creationId xmlns:a16="http://schemas.microsoft.com/office/drawing/2014/main" id="{DFD65177-3F75-45F4-9E98-068CEDBA05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89405" y="6421013"/>
            <a:ext cx="887040" cy="436987"/>
          </a:xfrm>
          <a:prstGeom prst="rect">
            <a:avLst/>
          </a:prstGeom>
        </p:spPr>
      </p:pic>
      <p:pic>
        <p:nvPicPr>
          <p:cNvPr id="64" name="次のページ">
            <a:extLst>
              <a:ext uri="{FF2B5EF4-FFF2-40B4-BE49-F238E27FC236}">
                <a16:creationId xmlns:a16="http://schemas.microsoft.com/office/drawing/2014/main" id="{F637A3E0-1F61-4525-AA22-271FDA70912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pic>
        <p:nvPicPr>
          <p:cNvPr id="6" name="はてな">
            <a:extLst>
              <a:ext uri="{FF2B5EF4-FFF2-40B4-BE49-F238E27FC236}">
                <a16:creationId xmlns:a16="http://schemas.microsoft.com/office/drawing/2014/main" id="{BF623C5F-B656-4360-9602-29F42DA485E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14843" y="3284984"/>
            <a:ext cx="318009" cy="435838"/>
          </a:xfrm>
          <a:prstGeom prst="rect">
            <a:avLst/>
          </a:prstGeom>
        </p:spPr>
      </p:pic>
      <p:sp>
        <p:nvSpPr>
          <p:cNvPr id="4" name="参考しおり">
            <a:extLst>
              <a:ext uri="{FF2B5EF4-FFF2-40B4-BE49-F238E27FC236}">
                <a16:creationId xmlns:a16="http://schemas.microsoft.com/office/drawing/2014/main" id="{378696F8-8617-48CE-AD55-8016E190CEC5}"/>
              </a:ext>
            </a:extLst>
          </p:cNvPr>
          <p:cNvSpPr/>
          <p:nvPr/>
        </p:nvSpPr>
        <p:spPr>
          <a:xfrm>
            <a:off x="6659760" y="412312"/>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Ｐ１</a:t>
            </a:r>
          </a:p>
        </p:txBody>
      </p:sp>
      <p:pic>
        <p:nvPicPr>
          <p:cNvPr id="27" name="重要">
            <a:extLst>
              <a:ext uri="{FF2B5EF4-FFF2-40B4-BE49-F238E27FC236}">
                <a16:creationId xmlns:a16="http://schemas.microsoft.com/office/drawing/2014/main" id="{EE14209E-B8B4-497C-8682-65B7AD287F06}"/>
              </a:ext>
            </a:extLst>
          </p:cNvPr>
          <p:cNvPicPr>
            <a:picLocks noChangeAspect="1" noChangeArrowheads="1"/>
          </p:cNvPicPr>
          <p:nvPr/>
        </p:nvPicPr>
        <p:blipFill>
          <a:blip r:embed="rId14" cstate="email">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a:ext>
            </a:extLst>
          </a:blip>
          <a:srcRect/>
          <a:stretch>
            <a:fillRect/>
          </a:stretch>
        </p:blipFill>
        <p:spPr bwMode="auto">
          <a:xfrm rot="550789">
            <a:off x="5083152" y="34426"/>
            <a:ext cx="15684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郵便">
            <a:extLst>
              <a:ext uri="{FF2B5EF4-FFF2-40B4-BE49-F238E27FC236}">
                <a16:creationId xmlns:a16="http://schemas.microsoft.com/office/drawing/2014/main" id="{C89E3AEC-DEC5-4DC7-99EC-C2970FCC126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5508104" y="331281"/>
            <a:ext cx="1169897" cy="1169897"/>
          </a:xfrm>
          <a:prstGeom prst="rect">
            <a:avLst/>
          </a:prstGeom>
        </p:spPr>
      </p:pic>
    </p:spTree>
    <p:extLst>
      <p:ext uri="{BB962C8B-B14F-4D97-AF65-F5344CB8AC3E}">
        <p14:creationId xmlns:p14="http://schemas.microsoft.com/office/powerpoint/2010/main" val="3148592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255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63"/>
                                        </p:tgtEl>
                                      </p:cBhvr>
                                    </p:animEffect>
                                    <p:set>
                                      <p:cBhvr>
                                        <p:cTn id="16" dur="1" fill="hold">
                                          <p:stCondLst>
                                            <p:cond delay="499"/>
                                          </p:stCondLst>
                                        </p:cTn>
                                        <p:tgtEl>
                                          <p:spTgt spid="63"/>
                                        </p:tgtEl>
                                        <p:attrNameLst>
                                          <p:attrName>style.visibility</p:attrName>
                                        </p:attrNameLst>
                                      </p:cBhvr>
                                      <p:to>
                                        <p:strVal val="hidden"/>
                                      </p:to>
                                    </p:set>
                                  </p:childTnLst>
                                </p:cTn>
                              </p:par>
                              <p:par>
                                <p:cTn id="17" presetID="10" presetClass="exit" presetSubtype="0" fill="hold" grpId="1" nodeType="withEffect">
                                  <p:stCondLst>
                                    <p:cond delay="0"/>
                                  </p:stCondLst>
                                  <p:iterate type="lt">
                                    <p:tmPct val="0"/>
                                  </p:iterate>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9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400"/>
                            </p:stCondLst>
                            <p:childTnLst>
                              <p:par>
                                <p:cTn id="29" presetID="64" presetClass="path" presetSubtype="0" accel="50000" decel="50000" fill="hold" nodeType="afterEffect">
                                  <p:stCondLst>
                                    <p:cond delay="1000"/>
                                  </p:stCondLst>
                                  <p:childTnLst>
                                    <p:animMotion origin="layout" path="M 0 -1.85185E-6 L 0 -0.44213 " pathEditMode="relative" rAng="0" ptsTypes="AA">
                                      <p:cBhvr>
                                        <p:cTn id="30" dur="1000" fill="hold"/>
                                        <p:tgtEl>
                                          <p:spTgt spid="18"/>
                                        </p:tgtEl>
                                        <p:attrNameLst>
                                          <p:attrName>ppt_x</p:attrName>
                                          <p:attrName>ppt_y</p:attrName>
                                        </p:attrNameLst>
                                      </p:cBhvr>
                                      <p:rCtr x="0" y="-22106"/>
                                    </p:animMotion>
                                  </p:childTnLst>
                                </p:cTn>
                              </p:par>
                            </p:childTnLst>
                          </p:cTn>
                        </p:par>
                        <p:par>
                          <p:cTn id="31" fill="hold">
                            <p:stCondLst>
                              <p:cond delay="5400"/>
                            </p:stCondLst>
                            <p:childTnLst>
                              <p:par>
                                <p:cTn id="32" presetID="10" presetClass="entr" presetSubtype="0" fill="hold" grpId="0" nodeType="afterEffect">
                                  <p:stCondLst>
                                    <p:cond delay="0"/>
                                  </p:stCondLst>
                                  <p:iterate type="lt">
                                    <p:tmPct val="10000"/>
                                  </p:iterate>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61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par>
                          <p:cTn id="39" fill="hold">
                            <p:stCondLst>
                              <p:cond delay="6600"/>
                            </p:stCondLst>
                            <p:childTnLst>
                              <p:par>
                                <p:cTn id="40" presetID="21" presetClass="entr" presetSubtype="1"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heel(1)">
                                      <p:cBhvr>
                                        <p:cTn id="42" dur="1000"/>
                                        <p:tgtEl>
                                          <p:spTgt spid="30"/>
                                        </p:tgtEl>
                                      </p:cBhvr>
                                    </p:animEffect>
                                  </p:childTnLst>
                                </p:cTn>
                              </p:par>
                            </p:childTnLst>
                          </p:cTn>
                        </p:par>
                        <p:par>
                          <p:cTn id="43" fill="hold">
                            <p:stCondLst>
                              <p:cond delay="7600"/>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iterate type="lt">
                                    <p:tmPct val="10000"/>
                                  </p:iterate>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835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8850"/>
                            </p:stCondLst>
                            <p:childTnLst>
                              <p:par>
                                <p:cTn id="55" presetID="21"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heel(1)">
                                      <p:cBhvr>
                                        <p:cTn id="57" dur="1000"/>
                                        <p:tgtEl>
                                          <p:spTgt spid="25"/>
                                        </p:tgtEl>
                                      </p:cBhvr>
                                    </p:animEffect>
                                  </p:childTnLst>
                                </p:cTn>
                              </p:par>
                            </p:childTnLst>
                          </p:cTn>
                        </p:par>
                        <p:par>
                          <p:cTn id="58" fill="hold">
                            <p:stCondLst>
                              <p:cond delay="9850"/>
                            </p:stCondLst>
                            <p:childTnLst>
                              <p:par>
                                <p:cTn id="59" presetID="10"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1035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2000" fill="hold"/>
                                        <p:tgtEl>
                                          <p:spTgt spid="32"/>
                                        </p:tgtEl>
                                        <p:attrNameLst>
                                          <p:attrName>ppt_w</p:attrName>
                                        </p:attrNameLst>
                                      </p:cBhvr>
                                      <p:tavLst>
                                        <p:tav tm="0">
                                          <p:val>
                                            <p:fltVal val="0"/>
                                          </p:val>
                                        </p:tav>
                                        <p:tav tm="100000">
                                          <p:val>
                                            <p:strVal val="#ppt_w"/>
                                          </p:val>
                                        </p:tav>
                                      </p:tavLst>
                                    </p:anim>
                                    <p:anim calcmode="lin" valueType="num">
                                      <p:cBhvr>
                                        <p:cTn id="66" dur="2000" fill="hold"/>
                                        <p:tgtEl>
                                          <p:spTgt spid="32"/>
                                        </p:tgtEl>
                                        <p:attrNameLst>
                                          <p:attrName>ppt_h</p:attrName>
                                        </p:attrNameLst>
                                      </p:cBhvr>
                                      <p:tavLst>
                                        <p:tav tm="0">
                                          <p:val>
                                            <p:fltVal val="0"/>
                                          </p:val>
                                        </p:tav>
                                        <p:tav tm="100000">
                                          <p:val>
                                            <p:strVal val="#ppt_h"/>
                                          </p:val>
                                        </p:tav>
                                      </p:tavLst>
                                    </p:anim>
                                    <p:animEffect transition="in" filter="fade">
                                      <p:cBhvr>
                                        <p:cTn id="67" dur="2000"/>
                                        <p:tgtEl>
                                          <p:spTgt spid="32"/>
                                        </p:tgtEl>
                                      </p:cBhvr>
                                    </p:animEffect>
                                  </p:childTnLst>
                                </p:cTn>
                              </p:par>
                            </p:childTnLst>
                          </p:cTn>
                        </p:par>
                        <p:par>
                          <p:cTn id="68" fill="hold">
                            <p:stCondLst>
                              <p:cond delay="12350"/>
                            </p:stCondLst>
                            <p:childTnLst>
                              <p:par>
                                <p:cTn id="69" presetID="10" presetClass="entr" presetSubtype="0"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63"/>
                                        </p:tgtEl>
                                      </p:cBhvr>
                                    </p:animEffect>
                                    <p:set>
                                      <p:cBhvr>
                                        <p:cTn id="76" dur="1" fill="hold">
                                          <p:stCondLst>
                                            <p:cond delay="499"/>
                                          </p:stCondLst>
                                        </p:cTn>
                                        <p:tgtEl>
                                          <p:spTgt spid="63"/>
                                        </p:tgtEl>
                                        <p:attrNameLst>
                                          <p:attrName>style.visibility</p:attrName>
                                        </p:attrNameLst>
                                      </p:cBhvr>
                                      <p:to>
                                        <p:strVal val="hidden"/>
                                      </p:to>
                                    </p:set>
                                  </p:childTnLst>
                                </p:cTn>
                              </p:par>
                              <p:par>
                                <p:cTn id="77" presetID="10" presetClass="exit" presetSubtype="0" fill="hold" grpId="1" nodeType="withEffect">
                                  <p:stCondLst>
                                    <p:cond delay="0"/>
                                  </p:stCondLst>
                                  <p:iterate type="lt">
                                    <p:tmPct val="0"/>
                                  </p:iterate>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xit" presetSubtype="0" fill="hold" grpId="1" nodeType="withEffect">
                                  <p:stCondLst>
                                    <p:cond delay="0"/>
                                  </p:stCondLst>
                                  <p:childTnLst>
                                    <p:animEffect transition="out" filter="fade">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10" presetClass="exit" presetSubtype="0" fill="hold" grpId="1" nodeType="withEffect">
                                  <p:stCondLst>
                                    <p:cond delay="0"/>
                                  </p:stCondLst>
                                  <p:iterate type="lt">
                                    <p:tmPct val="0"/>
                                  </p:iterate>
                                  <p:childTnLst>
                                    <p:animEffect transition="out" filter="fade">
                                      <p:cBhvr>
                                        <p:cTn id="94" dur="500"/>
                                        <p:tgtEl>
                                          <p:spTgt spid="29"/>
                                        </p:tgtEl>
                                      </p:cBhvr>
                                    </p:animEffect>
                                    <p:set>
                                      <p:cBhvr>
                                        <p:cTn id="95" dur="1" fill="hold">
                                          <p:stCondLst>
                                            <p:cond delay="499"/>
                                          </p:stCondLst>
                                        </p:cTn>
                                        <p:tgtEl>
                                          <p:spTgt spid="29"/>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par>
                                <p:cTn id="102" presetID="10" presetClass="exit" presetSubtype="0" fill="hold" grpId="1" nodeType="withEffect">
                                  <p:stCondLst>
                                    <p:cond delay="0"/>
                                  </p:stCondLst>
                                  <p:iterate type="lt">
                                    <p:tmPct val="0"/>
                                  </p:iterate>
                                  <p:childTnLst>
                                    <p:animEffect transition="out" filter="fade">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hildTnLst>
                                </p:cTn>
                              </p:par>
                              <p:par>
                                <p:cTn id="108" presetID="10" presetClass="exit" presetSubtype="0" fill="hold" grpId="1" nodeType="withEffect">
                                  <p:stCondLst>
                                    <p:cond delay="0"/>
                                  </p:stCondLst>
                                  <p:iterate type="lt">
                                    <p:tmPct val="0"/>
                                  </p:iterate>
                                  <p:childTnLst>
                                    <p:animEffect transition="out" filter="fade">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par>
                                <p:cTn id="114" presetID="10" presetClass="entr" presetSubtype="0" fill="hold" grpId="0" nodeType="withEffect">
                                  <p:stCondLst>
                                    <p:cond delay="1000"/>
                                  </p:stCondLst>
                                  <p:iterate type="lt">
                                    <p:tmPct val="10000"/>
                                  </p:iterate>
                                  <p:childTnLst>
                                    <p:set>
                                      <p:cBhvr>
                                        <p:cTn id="115" dur="1" fill="hold">
                                          <p:stCondLst>
                                            <p:cond delay="0"/>
                                          </p:stCondLst>
                                        </p:cTn>
                                        <p:tgtEl>
                                          <p:spTgt spid="35"/>
                                        </p:tgtEl>
                                        <p:attrNameLst>
                                          <p:attrName>style.visibility</p:attrName>
                                        </p:attrNameLst>
                                      </p:cBhvr>
                                      <p:to>
                                        <p:strVal val="visible"/>
                                      </p:to>
                                    </p:set>
                                    <p:animEffect transition="in" filter="fade">
                                      <p:cBhvr>
                                        <p:cTn id="116" dur="1000"/>
                                        <p:tgtEl>
                                          <p:spTgt spid="35"/>
                                        </p:tgtEl>
                                      </p:cBhvr>
                                    </p:animEffect>
                                  </p:childTnLst>
                                </p:cTn>
                              </p:par>
                            </p:childTnLst>
                          </p:cTn>
                        </p:par>
                        <p:par>
                          <p:cTn id="117" fill="hold">
                            <p:stCondLst>
                              <p:cond delay="3800"/>
                            </p:stCondLst>
                            <p:childTnLst>
                              <p:par>
                                <p:cTn id="118" presetID="10" presetClass="entr" presetSubtype="0" fill="hold" nodeType="after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1000"/>
                                        <p:tgtEl>
                                          <p:spTgt spid="40"/>
                                        </p:tgtEl>
                                      </p:cBhvr>
                                    </p:animEffect>
                                  </p:childTnLst>
                                </p:cTn>
                              </p:par>
                            </p:childTnLst>
                          </p:cTn>
                        </p:par>
                        <p:par>
                          <p:cTn id="121" fill="hold">
                            <p:stCondLst>
                              <p:cond delay="4800"/>
                            </p:stCondLst>
                            <p:childTnLst>
                              <p:par>
                                <p:cTn id="122" presetID="10" presetClass="entr" presetSubtype="0" fill="hold" grpId="0" nodeType="afterEffect">
                                  <p:stCondLst>
                                    <p:cond delay="0"/>
                                  </p:stCondLst>
                                  <p:iterate type="lt">
                                    <p:tmPct val="10000"/>
                                  </p:iterate>
                                  <p:childTnLst>
                                    <p:set>
                                      <p:cBhvr>
                                        <p:cTn id="123" dur="1" fill="hold">
                                          <p:stCondLst>
                                            <p:cond delay="0"/>
                                          </p:stCondLst>
                                        </p:cTn>
                                        <p:tgtEl>
                                          <p:spTgt spid="34"/>
                                        </p:tgtEl>
                                        <p:attrNameLst>
                                          <p:attrName>style.visibility</p:attrName>
                                        </p:attrNameLst>
                                      </p:cBhvr>
                                      <p:to>
                                        <p:strVal val="visible"/>
                                      </p:to>
                                    </p:set>
                                    <p:animEffect transition="in" filter="fade">
                                      <p:cBhvr>
                                        <p:cTn id="124" dur="1000"/>
                                        <p:tgtEl>
                                          <p:spTgt spid="34"/>
                                        </p:tgtEl>
                                      </p:cBhvr>
                                    </p:animEffect>
                                  </p:childTnLst>
                                </p:cTn>
                              </p:par>
                            </p:childTnLst>
                          </p:cTn>
                        </p:par>
                        <p:par>
                          <p:cTn id="125" fill="hold">
                            <p:stCondLst>
                              <p:cond delay="6600"/>
                            </p:stCondLst>
                            <p:childTnLst>
                              <p:par>
                                <p:cTn id="126" presetID="10" presetClass="entr" presetSubtype="0" fill="hold" nodeType="after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fade">
                                      <p:cBhvr>
                                        <p:cTn id="128" dur="1000"/>
                                        <p:tgtEl>
                                          <p:spTgt spid="5"/>
                                        </p:tgtEl>
                                      </p:cBhvr>
                                    </p:animEffect>
                                  </p:childTnLst>
                                </p:cTn>
                              </p:par>
                            </p:childTnLst>
                          </p:cTn>
                        </p:par>
                        <p:par>
                          <p:cTn id="129" fill="hold">
                            <p:stCondLst>
                              <p:cond delay="7600"/>
                            </p:stCondLst>
                            <p:childTnLst>
                              <p:par>
                                <p:cTn id="130" presetID="10" presetClass="exit" presetSubtype="0" fill="hold" grpId="1" nodeType="afterEffect">
                                  <p:stCondLst>
                                    <p:cond delay="0"/>
                                  </p:stCondLst>
                                  <p:iterate type="lt">
                                    <p:tmPct val="0"/>
                                  </p:iterate>
                                  <p:childTnLst>
                                    <p:animEffect transition="out" filter="fade">
                                      <p:cBhvr>
                                        <p:cTn id="131" dur="500"/>
                                        <p:tgtEl>
                                          <p:spTgt spid="33"/>
                                        </p:tgtEl>
                                      </p:cBhvr>
                                    </p:animEffect>
                                    <p:set>
                                      <p:cBhvr>
                                        <p:cTn id="132" dur="1" fill="hold">
                                          <p:stCondLst>
                                            <p:cond delay="499"/>
                                          </p:stCondLst>
                                        </p:cTn>
                                        <p:tgtEl>
                                          <p:spTgt spid="33"/>
                                        </p:tgtEl>
                                        <p:attrNameLst>
                                          <p:attrName>style.visibility</p:attrName>
                                        </p:attrNameLst>
                                      </p:cBhvr>
                                      <p:to>
                                        <p:strVal val="hidden"/>
                                      </p:to>
                                    </p:set>
                                  </p:childTnLst>
                                </p:cTn>
                              </p:par>
                            </p:childTnLst>
                          </p:cTn>
                        </p:par>
                        <p:par>
                          <p:cTn id="133" fill="hold">
                            <p:stCondLst>
                              <p:cond delay="8100"/>
                            </p:stCondLst>
                            <p:childTnLst>
                              <p:par>
                                <p:cTn id="134" presetID="10" presetClass="entr" presetSubtype="0" fill="hold" grpId="0" nodeType="afterEffect">
                                  <p:stCondLst>
                                    <p:cond delay="0"/>
                                  </p:stCondLst>
                                  <p:iterate type="lt">
                                    <p:tmPct val="10000"/>
                                  </p:iterate>
                                  <p:childTnLst>
                                    <p:set>
                                      <p:cBhvr>
                                        <p:cTn id="135" dur="1" fill="hold">
                                          <p:stCondLst>
                                            <p:cond delay="0"/>
                                          </p:stCondLst>
                                        </p:cTn>
                                        <p:tgtEl>
                                          <p:spTgt spid="22"/>
                                        </p:tgtEl>
                                        <p:attrNameLst>
                                          <p:attrName>style.visibility</p:attrName>
                                        </p:attrNameLst>
                                      </p:cBhvr>
                                      <p:to>
                                        <p:strVal val="visible"/>
                                      </p:to>
                                    </p:set>
                                    <p:animEffect transition="in" filter="fade">
                                      <p:cBhvr>
                                        <p:cTn id="136" dur="500"/>
                                        <p:tgtEl>
                                          <p:spTgt spid="22"/>
                                        </p:tgtEl>
                                      </p:cBhvr>
                                    </p:animEffect>
                                  </p:childTnLst>
                                </p:cTn>
                              </p:par>
                            </p:childTnLst>
                          </p:cTn>
                        </p:par>
                        <p:par>
                          <p:cTn id="137" fill="hold">
                            <p:stCondLst>
                              <p:cond delay="10650"/>
                            </p:stCondLst>
                            <p:childTnLst>
                              <p:par>
                                <p:cTn id="138" presetID="10" presetClass="entr" presetSubtype="0"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fade">
                                      <p:cBhvr>
                                        <p:cTn id="140" dur="1000"/>
                                        <p:tgtEl>
                                          <p:spTgt spid="36"/>
                                        </p:tgtEl>
                                      </p:cBhvr>
                                    </p:animEffect>
                                  </p:childTnLst>
                                </p:cTn>
                              </p:par>
                            </p:childTnLst>
                          </p:cTn>
                        </p:par>
                        <p:par>
                          <p:cTn id="141" fill="hold">
                            <p:stCondLst>
                              <p:cond delay="11650"/>
                            </p:stCondLst>
                            <p:childTnLst>
                              <p:par>
                                <p:cTn id="142" presetID="10" presetClass="entr" presetSubtype="0" fill="hold" nodeType="after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fade">
                                      <p:cBhvr>
                                        <p:cTn id="144" dur="500"/>
                                        <p:tgtEl>
                                          <p:spTgt spid="63"/>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500"/>
                                        <p:tgtEl>
                                          <p:spTgt spid="63"/>
                                        </p:tgtEl>
                                      </p:cBhvr>
                                    </p:animEffect>
                                    <p:set>
                                      <p:cBhvr>
                                        <p:cTn id="149" dur="1" fill="hold">
                                          <p:stCondLst>
                                            <p:cond delay="499"/>
                                          </p:stCondLst>
                                        </p:cTn>
                                        <p:tgtEl>
                                          <p:spTgt spid="63"/>
                                        </p:tgtEl>
                                        <p:attrNameLst>
                                          <p:attrName>style.visibility</p:attrName>
                                        </p:attrNameLst>
                                      </p:cBhvr>
                                      <p:to>
                                        <p:strVal val="hidden"/>
                                      </p:to>
                                    </p:set>
                                  </p:childTnLst>
                                </p:cTn>
                              </p:par>
                              <p:par>
                                <p:cTn id="150" presetID="10" presetClass="exit" presetSubtype="0" fill="hold" grpId="1" nodeType="withEffect">
                                  <p:stCondLst>
                                    <p:cond delay="0"/>
                                  </p:stCondLst>
                                  <p:iterate type="lt">
                                    <p:tmPct val="0"/>
                                  </p:iterate>
                                  <p:childTnLst>
                                    <p:animEffect transition="out" filter="fade">
                                      <p:cBhvr>
                                        <p:cTn id="151" dur="500"/>
                                        <p:tgtEl>
                                          <p:spTgt spid="22"/>
                                        </p:tgtEl>
                                      </p:cBhvr>
                                    </p:animEffect>
                                    <p:set>
                                      <p:cBhvr>
                                        <p:cTn id="152" dur="1" fill="hold">
                                          <p:stCondLst>
                                            <p:cond delay="499"/>
                                          </p:stCondLst>
                                        </p:cTn>
                                        <p:tgtEl>
                                          <p:spTgt spid="22"/>
                                        </p:tgtEl>
                                        <p:attrNameLst>
                                          <p:attrName>style.visibility</p:attrName>
                                        </p:attrNameLst>
                                      </p:cBhvr>
                                      <p:to>
                                        <p:strVal val="hidden"/>
                                      </p:to>
                                    </p:set>
                                  </p:childTnLst>
                                </p:cTn>
                              </p:par>
                              <p:par>
                                <p:cTn id="153" presetID="10" presetClass="exit" presetSubtype="0" fill="hold" grpId="1" nodeType="withEffect">
                                  <p:stCondLst>
                                    <p:cond delay="0"/>
                                  </p:stCondLst>
                                  <p:iterate type="lt">
                                    <p:tmPct val="0"/>
                                  </p:iterate>
                                  <p:childTnLst>
                                    <p:animEffect transition="out" filter="fade">
                                      <p:cBhvr>
                                        <p:cTn id="154" dur="500"/>
                                        <p:tgtEl>
                                          <p:spTgt spid="35"/>
                                        </p:tgtEl>
                                      </p:cBhvr>
                                    </p:animEffect>
                                    <p:set>
                                      <p:cBhvr>
                                        <p:cTn id="155" dur="1" fill="hold">
                                          <p:stCondLst>
                                            <p:cond delay="499"/>
                                          </p:stCondLst>
                                        </p:cTn>
                                        <p:tgtEl>
                                          <p:spTgt spid="35"/>
                                        </p:tgtEl>
                                        <p:attrNameLst>
                                          <p:attrName>style.visibility</p:attrName>
                                        </p:attrNameLst>
                                      </p:cBhvr>
                                      <p:to>
                                        <p:strVal val="hidden"/>
                                      </p:to>
                                    </p:set>
                                  </p:childTnLst>
                                </p:cTn>
                              </p:par>
                              <p:par>
                                <p:cTn id="156" presetID="10" presetClass="exit" presetSubtype="0" fill="hold" grpId="1" nodeType="withEffect">
                                  <p:stCondLst>
                                    <p:cond delay="0"/>
                                  </p:stCondLst>
                                  <p:iterate type="lt">
                                    <p:tmPct val="0"/>
                                  </p:iterate>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5"/>
                                        </p:tgtEl>
                                      </p:cBhvr>
                                    </p:animEffect>
                                    <p:set>
                                      <p:cBhvr>
                                        <p:cTn id="161" dur="1" fill="hold">
                                          <p:stCondLst>
                                            <p:cond delay="499"/>
                                          </p:stCondLst>
                                        </p:cTn>
                                        <p:tgtEl>
                                          <p:spTgt spid="5"/>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40"/>
                                        </p:tgtEl>
                                      </p:cBhvr>
                                    </p:animEffect>
                                    <p:set>
                                      <p:cBhvr>
                                        <p:cTn id="164" dur="1" fill="hold">
                                          <p:stCondLst>
                                            <p:cond delay="499"/>
                                          </p:stCondLst>
                                        </p:cTn>
                                        <p:tgtEl>
                                          <p:spTgt spid="40"/>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36"/>
                                        </p:tgtEl>
                                      </p:cBhvr>
                                    </p:animEffect>
                                    <p:set>
                                      <p:cBhvr>
                                        <p:cTn id="167" dur="1" fill="hold">
                                          <p:stCondLst>
                                            <p:cond delay="499"/>
                                          </p:stCondLst>
                                        </p:cTn>
                                        <p:tgtEl>
                                          <p:spTgt spid="36"/>
                                        </p:tgtEl>
                                        <p:attrNameLst>
                                          <p:attrName>style.visibility</p:attrName>
                                        </p:attrNameLst>
                                      </p:cBhvr>
                                      <p:to>
                                        <p:strVal val="hidden"/>
                                      </p:to>
                                    </p:set>
                                  </p:childTnLst>
                                </p:cTn>
                              </p:par>
                            </p:childTnLst>
                          </p:cTn>
                        </p:par>
                        <p:par>
                          <p:cTn id="168" fill="hold">
                            <p:stCondLst>
                              <p:cond delay="500"/>
                            </p:stCondLst>
                            <p:childTnLst>
                              <p:par>
                                <p:cTn id="169" presetID="10" presetClass="entr" presetSubtype="0" fill="hold" grpId="0" nodeType="afterEffect">
                                  <p:stCondLst>
                                    <p:cond delay="0"/>
                                  </p:stCondLst>
                                  <p:iterate type="lt">
                                    <p:tmPct val="10000"/>
                                  </p:iterate>
                                  <p:childTnLst>
                                    <p:set>
                                      <p:cBhvr>
                                        <p:cTn id="170" dur="1" fill="hold">
                                          <p:stCondLst>
                                            <p:cond delay="0"/>
                                          </p:stCondLst>
                                        </p:cTn>
                                        <p:tgtEl>
                                          <p:spTgt spid="7"/>
                                        </p:tgtEl>
                                        <p:attrNameLst>
                                          <p:attrName>style.visibility</p:attrName>
                                        </p:attrNameLst>
                                      </p:cBhvr>
                                      <p:to>
                                        <p:strVal val="visible"/>
                                      </p:to>
                                    </p:set>
                                    <p:animEffect transition="in" filter="fade">
                                      <p:cBhvr>
                                        <p:cTn id="171" dur="500"/>
                                        <p:tgtEl>
                                          <p:spTgt spid="7"/>
                                        </p:tgtEl>
                                      </p:cBhvr>
                                    </p:animEffect>
                                  </p:childTnLst>
                                </p:cTn>
                              </p:par>
                            </p:childTnLst>
                          </p:cTn>
                        </p:par>
                        <p:par>
                          <p:cTn id="172" fill="hold">
                            <p:stCondLst>
                              <p:cond delay="2800"/>
                            </p:stCondLst>
                            <p:childTnLst>
                              <p:par>
                                <p:cTn id="173" presetID="10" presetClass="entr" presetSubtype="0" fill="hold" nodeType="afterEffect">
                                  <p:stCondLst>
                                    <p:cond delay="0"/>
                                  </p:stCondLst>
                                  <p:childTnLst>
                                    <p:set>
                                      <p:cBhvr>
                                        <p:cTn id="174" dur="1" fill="hold">
                                          <p:stCondLst>
                                            <p:cond delay="0"/>
                                          </p:stCondLst>
                                        </p:cTn>
                                        <p:tgtEl>
                                          <p:spTgt spid="8"/>
                                        </p:tgtEl>
                                        <p:attrNameLst>
                                          <p:attrName>style.visibility</p:attrName>
                                        </p:attrNameLst>
                                      </p:cBhvr>
                                      <p:to>
                                        <p:strVal val="visible"/>
                                      </p:to>
                                    </p:set>
                                    <p:animEffect transition="in" filter="fade">
                                      <p:cBhvr>
                                        <p:cTn id="175" dur="1000"/>
                                        <p:tgtEl>
                                          <p:spTgt spid="8"/>
                                        </p:tgtEl>
                                      </p:cBhvr>
                                    </p:animEffect>
                                  </p:childTnLst>
                                </p:cTn>
                              </p:par>
                            </p:childTnLst>
                          </p:cTn>
                        </p:par>
                        <p:par>
                          <p:cTn id="176" fill="hold">
                            <p:stCondLst>
                              <p:cond delay="3800"/>
                            </p:stCondLst>
                            <p:childTnLst>
                              <p:par>
                                <p:cTn id="177" presetID="10" presetClass="entr" presetSubtype="0" fill="hold" nodeType="afterEffect">
                                  <p:stCondLst>
                                    <p:cond delay="0"/>
                                  </p:stCondLst>
                                  <p:childTnLst>
                                    <p:set>
                                      <p:cBhvr>
                                        <p:cTn id="178" dur="1" fill="hold">
                                          <p:stCondLst>
                                            <p:cond delay="0"/>
                                          </p:stCondLst>
                                        </p:cTn>
                                        <p:tgtEl>
                                          <p:spTgt spid="10"/>
                                        </p:tgtEl>
                                        <p:attrNameLst>
                                          <p:attrName>style.visibility</p:attrName>
                                        </p:attrNameLst>
                                      </p:cBhvr>
                                      <p:to>
                                        <p:strVal val="visible"/>
                                      </p:to>
                                    </p:set>
                                    <p:animEffect transition="in" filter="fade">
                                      <p:cBhvr>
                                        <p:cTn id="179" dur="1000"/>
                                        <p:tgtEl>
                                          <p:spTgt spid="10"/>
                                        </p:tgtEl>
                                      </p:cBhvr>
                                    </p:animEffect>
                                  </p:childTnLst>
                                </p:cTn>
                              </p:par>
                            </p:childTnLst>
                          </p:cTn>
                        </p:par>
                        <p:par>
                          <p:cTn id="180" fill="hold">
                            <p:stCondLst>
                              <p:cond delay="4800"/>
                            </p:stCondLst>
                            <p:childTnLst>
                              <p:par>
                                <p:cTn id="181" presetID="10" presetClass="exit" presetSubtype="0" fill="hold" grpId="1" nodeType="afterEffect">
                                  <p:stCondLst>
                                    <p:cond delay="1000"/>
                                  </p:stCondLst>
                                  <p:iterate type="lt">
                                    <p:tmPct val="0"/>
                                  </p:iterate>
                                  <p:childTnLst>
                                    <p:animEffect transition="out" filter="fade">
                                      <p:cBhvr>
                                        <p:cTn id="182" dur="500"/>
                                        <p:tgtEl>
                                          <p:spTgt spid="7"/>
                                        </p:tgtEl>
                                      </p:cBhvr>
                                    </p:animEffect>
                                    <p:set>
                                      <p:cBhvr>
                                        <p:cTn id="183" dur="1" fill="hold">
                                          <p:stCondLst>
                                            <p:cond delay="499"/>
                                          </p:stCondLst>
                                        </p:cTn>
                                        <p:tgtEl>
                                          <p:spTgt spid="7"/>
                                        </p:tgtEl>
                                        <p:attrNameLst>
                                          <p:attrName>style.visibility</p:attrName>
                                        </p:attrNameLst>
                                      </p:cBhvr>
                                      <p:to>
                                        <p:strVal val="hidden"/>
                                      </p:to>
                                    </p:set>
                                  </p:childTnLst>
                                </p:cTn>
                              </p:par>
                            </p:childTnLst>
                          </p:cTn>
                        </p:par>
                        <p:par>
                          <p:cTn id="184" fill="hold">
                            <p:stCondLst>
                              <p:cond delay="6300"/>
                            </p:stCondLst>
                            <p:childTnLst>
                              <p:par>
                                <p:cTn id="185" presetID="10" presetClass="entr" presetSubtype="0" fill="hold" grpId="0" nodeType="afterEffect">
                                  <p:stCondLst>
                                    <p:cond delay="0"/>
                                  </p:stCondLst>
                                  <p:iterate type="lt">
                                    <p:tmPct val="10000"/>
                                  </p:iterate>
                                  <p:childTnLst>
                                    <p:set>
                                      <p:cBhvr>
                                        <p:cTn id="186" dur="1" fill="hold">
                                          <p:stCondLst>
                                            <p:cond delay="0"/>
                                          </p:stCondLst>
                                        </p:cTn>
                                        <p:tgtEl>
                                          <p:spTgt spid="39"/>
                                        </p:tgtEl>
                                        <p:attrNameLst>
                                          <p:attrName>style.visibility</p:attrName>
                                        </p:attrNameLst>
                                      </p:cBhvr>
                                      <p:to>
                                        <p:strVal val="visible"/>
                                      </p:to>
                                    </p:set>
                                    <p:animEffect transition="in" filter="fade">
                                      <p:cBhvr>
                                        <p:cTn id="187" dur="500"/>
                                        <p:tgtEl>
                                          <p:spTgt spid="39"/>
                                        </p:tgtEl>
                                      </p:cBhvr>
                                    </p:animEffect>
                                  </p:childTnLst>
                                </p:cTn>
                              </p:par>
                              <p:par>
                                <p:cTn id="188" presetID="10" presetClass="entr" presetSubtype="0" fill="hold" nodeType="withEffect">
                                  <p:stCondLst>
                                    <p:cond delay="500"/>
                                  </p:stCondLst>
                                  <p:childTnLst>
                                    <p:set>
                                      <p:cBhvr>
                                        <p:cTn id="189" dur="1" fill="hold">
                                          <p:stCondLst>
                                            <p:cond delay="0"/>
                                          </p:stCondLst>
                                        </p:cTn>
                                        <p:tgtEl>
                                          <p:spTgt spid="46"/>
                                        </p:tgtEl>
                                        <p:attrNameLst>
                                          <p:attrName>style.visibility</p:attrName>
                                        </p:attrNameLst>
                                      </p:cBhvr>
                                      <p:to>
                                        <p:strVal val="visible"/>
                                      </p:to>
                                    </p:set>
                                    <p:animEffect transition="in" filter="fade">
                                      <p:cBhvr>
                                        <p:cTn id="190" dur="1000"/>
                                        <p:tgtEl>
                                          <p:spTgt spid="46"/>
                                        </p:tgtEl>
                                      </p:cBhvr>
                                    </p:animEffect>
                                  </p:childTnLst>
                                </p:cTn>
                              </p:par>
                            </p:childTnLst>
                          </p:cTn>
                        </p:par>
                        <p:par>
                          <p:cTn id="191" fill="hold">
                            <p:stCondLst>
                              <p:cond delay="7800"/>
                            </p:stCondLst>
                            <p:childTnLst>
                              <p:par>
                                <p:cTn id="192" presetID="21" presetClass="entr" presetSubtype="1" fill="hold" grpId="0" nodeType="afterEffect">
                                  <p:stCondLst>
                                    <p:cond delay="0"/>
                                  </p:stCondLst>
                                  <p:childTnLst>
                                    <p:set>
                                      <p:cBhvr>
                                        <p:cTn id="193" dur="1" fill="hold">
                                          <p:stCondLst>
                                            <p:cond delay="0"/>
                                          </p:stCondLst>
                                        </p:cTn>
                                        <p:tgtEl>
                                          <p:spTgt spid="47"/>
                                        </p:tgtEl>
                                        <p:attrNameLst>
                                          <p:attrName>style.visibility</p:attrName>
                                        </p:attrNameLst>
                                      </p:cBhvr>
                                      <p:to>
                                        <p:strVal val="visible"/>
                                      </p:to>
                                    </p:set>
                                    <p:animEffect transition="in" filter="wheel(1)">
                                      <p:cBhvr>
                                        <p:cTn id="194" dur="1000"/>
                                        <p:tgtEl>
                                          <p:spTgt spid="47"/>
                                        </p:tgtEl>
                                      </p:cBhvr>
                                    </p:animEffect>
                                  </p:childTnLst>
                                </p:cTn>
                              </p:par>
                            </p:childTnLst>
                          </p:cTn>
                        </p:par>
                        <p:par>
                          <p:cTn id="195" fill="hold">
                            <p:stCondLst>
                              <p:cond delay="8800"/>
                            </p:stCondLst>
                            <p:childTnLst>
                              <p:par>
                                <p:cTn id="196" presetID="10" presetClass="entr" presetSubtype="0" fill="hold" nodeType="afterEffect">
                                  <p:stCondLst>
                                    <p:cond delay="0"/>
                                  </p:stCondLst>
                                  <p:childTnLst>
                                    <p:set>
                                      <p:cBhvr>
                                        <p:cTn id="197" dur="1" fill="hold">
                                          <p:stCondLst>
                                            <p:cond delay="0"/>
                                          </p:stCondLst>
                                        </p:cTn>
                                        <p:tgtEl>
                                          <p:spTgt spid="63"/>
                                        </p:tgtEl>
                                        <p:attrNameLst>
                                          <p:attrName>style.visibility</p:attrName>
                                        </p:attrNameLst>
                                      </p:cBhvr>
                                      <p:to>
                                        <p:strVal val="visible"/>
                                      </p:to>
                                    </p:set>
                                    <p:animEffect transition="in" filter="fade">
                                      <p:cBhvr>
                                        <p:cTn id="198" dur="500"/>
                                        <p:tgtEl>
                                          <p:spTgt spid="63"/>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500"/>
                                        <p:tgtEl>
                                          <p:spTgt spid="63"/>
                                        </p:tgtEl>
                                      </p:cBhvr>
                                    </p:animEffect>
                                    <p:set>
                                      <p:cBhvr>
                                        <p:cTn id="203" dur="1" fill="hold">
                                          <p:stCondLst>
                                            <p:cond delay="499"/>
                                          </p:stCondLst>
                                        </p:cTn>
                                        <p:tgtEl>
                                          <p:spTgt spid="63"/>
                                        </p:tgtEl>
                                        <p:attrNameLst>
                                          <p:attrName>style.visibility</p:attrName>
                                        </p:attrNameLst>
                                      </p:cBhvr>
                                      <p:to>
                                        <p:strVal val="hidden"/>
                                      </p:to>
                                    </p:set>
                                  </p:childTnLst>
                                </p:cTn>
                              </p:par>
                              <p:par>
                                <p:cTn id="204" presetID="10" presetClass="exit" presetSubtype="0" fill="hold" grpId="1" nodeType="withEffect">
                                  <p:stCondLst>
                                    <p:cond delay="0"/>
                                  </p:stCondLst>
                                  <p:iterate type="lt">
                                    <p:tmPct val="0"/>
                                  </p:iterate>
                                  <p:childTnLst>
                                    <p:animEffect transition="out" filter="fade">
                                      <p:cBhvr>
                                        <p:cTn id="205" dur="500"/>
                                        <p:tgtEl>
                                          <p:spTgt spid="39"/>
                                        </p:tgtEl>
                                      </p:cBhvr>
                                    </p:animEffect>
                                    <p:set>
                                      <p:cBhvr>
                                        <p:cTn id="206" dur="1" fill="hold">
                                          <p:stCondLst>
                                            <p:cond delay="499"/>
                                          </p:stCondLst>
                                        </p:cTn>
                                        <p:tgtEl>
                                          <p:spTgt spid="39"/>
                                        </p:tgtEl>
                                        <p:attrNameLst>
                                          <p:attrName>style.visibility</p:attrName>
                                        </p:attrNameLst>
                                      </p:cBhvr>
                                      <p:to>
                                        <p:strVal val="hidden"/>
                                      </p:to>
                                    </p:set>
                                  </p:childTnLst>
                                </p:cTn>
                              </p:par>
                            </p:childTnLst>
                          </p:cTn>
                        </p:par>
                        <p:par>
                          <p:cTn id="207" fill="hold">
                            <p:stCondLst>
                              <p:cond delay="500"/>
                            </p:stCondLst>
                            <p:childTnLst>
                              <p:par>
                                <p:cTn id="208" presetID="10" presetClass="entr" presetSubtype="0" fill="hold" grpId="0" nodeType="afterEffect">
                                  <p:stCondLst>
                                    <p:cond delay="0"/>
                                  </p:stCondLst>
                                  <p:iterate type="lt">
                                    <p:tmPct val="10000"/>
                                  </p:iterate>
                                  <p:childTnLst>
                                    <p:set>
                                      <p:cBhvr>
                                        <p:cTn id="209" dur="1" fill="hold">
                                          <p:stCondLst>
                                            <p:cond delay="0"/>
                                          </p:stCondLst>
                                        </p:cTn>
                                        <p:tgtEl>
                                          <p:spTgt spid="13"/>
                                        </p:tgtEl>
                                        <p:attrNameLst>
                                          <p:attrName>style.visibility</p:attrName>
                                        </p:attrNameLst>
                                      </p:cBhvr>
                                      <p:to>
                                        <p:strVal val="visible"/>
                                      </p:to>
                                    </p:set>
                                    <p:animEffect transition="in" filter="fade">
                                      <p:cBhvr>
                                        <p:cTn id="210" dur="500"/>
                                        <p:tgtEl>
                                          <p:spTgt spid="13"/>
                                        </p:tgtEl>
                                      </p:cBhvr>
                                    </p:animEffect>
                                  </p:childTnLst>
                                </p:cTn>
                              </p:par>
                              <p:par>
                                <p:cTn id="211" presetID="10" presetClass="exit" presetSubtype="0" fill="hold" nodeType="withEffect">
                                  <p:stCondLst>
                                    <p:cond delay="0"/>
                                  </p:stCondLst>
                                  <p:childTnLst>
                                    <p:animEffect transition="out" filter="fade">
                                      <p:cBhvr>
                                        <p:cTn id="212" dur="500"/>
                                        <p:tgtEl>
                                          <p:spTgt spid="10"/>
                                        </p:tgtEl>
                                      </p:cBhvr>
                                    </p:animEffect>
                                    <p:set>
                                      <p:cBhvr>
                                        <p:cTn id="213" dur="1" fill="hold">
                                          <p:stCondLst>
                                            <p:cond delay="499"/>
                                          </p:stCondLst>
                                        </p:cTn>
                                        <p:tgtEl>
                                          <p:spTgt spid="10"/>
                                        </p:tgtEl>
                                        <p:attrNameLst>
                                          <p:attrName>style.visibility</p:attrName>
                                        </p:attrNameLst>
                                      </p:cBhvr>
                                      <p:to>
                                        <p:strVal val="hidden"/>
                                      </p:to>
                                    </p:set>
                                  </p:childTnLst>
                                </p:cTn>
                              </p:par>
                            </p:childTnLst>
                          </p:cTn>
                        </p:par>
                        <p:par>
                          <p:cTn id="214" fill="hold">
                            <p:stCondLst>
                              <p:cond delay="2850"/>
                            </p:stCondLst>
                            <p:childTnLst>
                              <p:par>
                                <p:cTn id="215" presetID="10" presetClass="exit" presetSubtype="0" fill="hold" grpId="1" nodeType="afterEffect">
                                  <p:stCondLst>
                                    <p:cond delay="0"/>
                                  </p:stCondLst>
                                  <p:iterate type="lt">
                                    <p:tmPct val="0"/>
                                  </p:iterate>
                                  <p:childTnLst>
                                    <p:animEffect transition="out" filter="fade">
                                      <p:cBhvr>
                                        <p:cTn id="216" dur="500"/>
                                        <p:tgtEl>
                                          <p:spTgt spid="13"/>
                                        </p:tgtEl>
                                      </p:cBhvr>
                                    </p:animEffect>
                                    <p:set>
                                      <p:cBhvr>
                                        <p:cTn id="217" dur="1" fill="hold">
                                          <p:stCondLst>
                                            <p:cond delay="499"/>
                                          </p:stCondLst>
                                        </p:cTn>
                                        <p:tgtEl>
                                          <p:spTgt spid="13"/>
                                        </p:tgtEl>
                                        <p:attrNameLst>
                                          <p:attrName>style.visibility</p:attrName>
                                        </p:attrNameLst>
                                      </p:cBhvr>
                                      <p:to>
                                        <p:strVal val="hidden"/>
                                      </p:to>
                                    </p:set>
                                  </p:childTnLst>
                                </p:cTn>
                              </p:par>
                            </p:childTnLst>
                          </p:cTn>
                        </p:par>
                        <p:par>
                          <p:cTn id="218" fill="hold">
                            <p:stCondLst>
                              <p:cond delay="3350"/>
                            </p:stCondLst>
                            <p:childTnLst>
                              <p:par>
                                <p:cTn id="219" presetID="10" presetClass="entr" presetSubtype="0" fill="hold" grpId="0" nodeType="afterEffect">
                                  <p:stCondLst>
                                    <p:cond delay="0"/>
                                  </p:stCondLst>
                                  <p:iterate type="lt">
                                    <p:tmPct val="10000"/>
                                  </p:iterate>
                                  <p:childTnLst>
                                    <p:set>
                                      <p:cBhvr>
                                        <p:cTn id="220" dur="1" fill="hold">
                                          <p:stCondLst>
                                            <p:cond delay="0"/>
                                          </p:stCondLst>
                                        </p:cTn>
                                        <p:tgtEl>
                                          <p:spTgt spid="14"/>
                                        </p:tgtEl>
                                        <p:attrNameLst>
                                          <p:attrName>style.visibility</p:attrName>
                                        </p:attrNameLst>
                                      </p:cBhvr>
                                      <p:to>
                                        <p:strVal val="visible"/>
                                      </p:to>
                                    </p:set>
                                    <p:animEffect transition="in" filter="fade">
                                      <p:cBhvr>
                                        <p:cTn id="221" dur="500"/>
                                        <p:tgtEl>
                                          <p:spTgt spid="14"/>
                                        </p:tgtEl>
                                      </p:cBhvr>
                                    </p:animEffect>
                                  </p:childTnLst>
                                </p:cTn>
                              </p:par>
                            </p:childTnLst>
                          </p:cTn>
                        </p:par>
                        <p:par>
                          <p:cTn id="222" fill="hold">
                            <p:stCondLst>
                              <p:cond delay="5200"/>
                            </p:stCondLst>
                            <p:childTnLst>
                              <p:par>
                                <p:cTn id="223" presetID="10" presetClass="entr" presetSubtype="0" fill="hold" nodeType="afterEffect">
                                  <p:stCondLst>
                                    <p:cond delay="0"/>
                                  </p:stCondLst>
                                  <p:childTnLst>
                                    <p:set>
                                      <p:cBhvr>
                                        <p:cTn id="224" dur="1" fill="hold">
                                          <p:stCondLst>
                                            <p:cond delay="0"/>
                                          </p:stCondLst>
                                        </p:cTn>
                                        <p:tgtEl>
                                          <p:spTgt spid="49"/>
                                        </p:tgtEl>
                                        <p:attrNameLst>
                                          <p:attrName>style.visibility</p:attrName>
                                        </p:attrNameLst>
                                      </p:cBhvr>
                                      <p:to>
                                        <p:strVal val="visible"/>
                                      </p:to>
                                    </p:set>
                                    <p:animEffect transition="in" filter="fade">
                                      <p:cBhvr>
                                        <p:cTn id="225" dur="1000"/>
                                        <p:tgtEl>
                                          <p:spTgt spid="49"/>
                                        </p:tgtEl>
                                      </p:cBhvr>
                                    </p:animEffect>
                                  </p:childTnLst>
                                </p:cTn>
                              </p:par>
                              <p:par>
                                <p:cTn id="226" presetID="10" presetClass="entr" presetSubtype="0" fill="hold" nodeType="withEffect">
                                  <p:stCondLst>
                                    <p:cond delay="0"/>
                                  </p:stCondLst>
                                  <p:childTnLst>
                                    <p:set>
                                      <p:cBhvr>
                                        <p:cTn id="227" dur="1" fill="hold">
                                          <p:stCondLst>
                                            <p:cond delay="0"/>
                                          </p:stCondLst>
                                        </p:cTn>
                                        <p:tgtEl>
                                          <p:spTgt spid="44"/>
                                        </p:tgtEl>
                                        <p:attrNameLst>
                                          <p:attrName>style.visibility</p:attrName>
                                        </p:attrNameLst>
                                      </p:cBhvr>
                                      <p:to>
                                        <p:strVal val="visible"/>
                                      </p:to>
                                    </p:set>
                                    <p:animEffect transition="in" filter="fade">
                                      <p:cBhvr>
                                        <p:cTn id="228" dur="1000"/>
                                        <p:tgtEl>
                                          <p:spTgt spid="44"/>
                                        </p:tgtEl>
                                      </p:cBhvr>
                                    </p:animEffect>
                                  </p:childTnLst>
                                </p:cTn>
                              </p:par>
                            </p:childTnLst>
                          </p:cTn>
                        </p:par>
                        <p:par>
                          <p:cTn id="229" fill="hold">
                            <p:stCondLst>
                              <p:cond delay="6200"/>
                            </p:stCondLst>
                            <p:childTnLst>
                              <p:par>
                                <p:cTn id="230" presetID="59" presetClass="path" presetSubtype="0" accel="50000" decel="50000" fill="hold" nodeType="afterEffect">
                                  <p:stCondLst>
                                    <p:cond delay="0"/>
                                  </p:stCondLst>
                                  <p:childTnLst>
                                    <p:animMotion origin="layout" path="M -0.00069 -0.00092 C -0.00069 -0.03657 0.00295 0.01899 0.0283 0.02593 C 0.01649 0.07732 0.0158 0.07848 0.00312 0.11551 C -0.00191 0.14653 0.03333 0.15834 0.06128 0.16389 C 0.08924 0.16829 0.14948 0.14005 0.17153 0.14491 C 0.1934 0.15 0.19271 0.13704 0.19253 0.19352 C 0.1901 0.21899 0.17969 0.23102 0.16823 0.23959 C 0.15694 0.24862 0.1441 0.24375 0.12465 0.24676 C 0.10538 0.24931 0.07969 0.24723 0.04792 0.24676 C 0.01597 0.24676 -0.04792 0.22246 -0.0658 0.24561 C -0.0901 0.2632 -0.09184 0.27431 -0.1 0.29792 C -0.10799 0.3088 -0.08889 0.32338 -0.08906 0.34028 C -0.07691 0.35301 -0.08073 0.36737 -0.08576 0.37963 C -0.09063 0.3919 -0.0809 0.40649 -0.08681 0.41413 C -0.09254 0.42176 -0.10885 0.4757 -0.09063 0.49237 C -0.07257 0.50834 -0.01754 0.47385 -0.00573 0.48311 " pathEditMode="relative" rAng="0" ptsTypes="AAAAAAAAAAAAAAAA">
                                      <p:cBhvr>
                                        <p:cTn id="231" dur="3000" fill="hold"/>
                                        <p:tgtEl>
                                          <p:spTgt spid="44"/>
                                        </p:tgtEl>
                                        <p:attrNameLst>
                                          <p:attrName>ppt_x</p:attrName>
                                          <p:attrName>ppt_y</p:attrName>
                                        </p:attrNameLst>
                                      </p:cBhvr>
                                      <p:rCtr x="4601" y="24282"/>
                                    </p:animMotion>
                                  </p:childTnLst>
                                </p:cTn>
                              </p:par>
                            </p:childTnLst>
                          </p:cTn>
                        </p:par>
                        <p:par>
                          <p:cTn id="232" fill="hold">
                            <p:stCondLst>
                              <p:cond delay="9200"/>
                            </p:stCondLst>
                            <p:childTnLst>
                              <p:par>
                                <p:cTn id="233" presetID="31" presetClass="entr" presetSubtype="0" fill="hold" nodeType="afterEffect">
                                  <p:stCondLst>
                                    <p:cond delay="0"/>
                                  </p:stCondLst>
                                  <p:childTnLst>
                                    <p:set>
                                      <p:cBhvr>
                                        <p:cTn id="234" dur="1" fill="hold">
                                          <p:stCondLst>
                                            <p:cond delay="0"/>
                                          </p:stCondLst>
                                        </p:cTn>
                                        <p:tgtEl>
                                          <p:spTgt spid="6"/>
                                        </p:tgtEl>
                                        <p:attrNameLst>
                                          <p:attrName>style.visibility</p:attrName>
                                        </p:attrNameLst>
                                      </p:cBhvr>
                                      <p:to>
                                        <p:strVal val="visible"/>
                                      </p:to>
                                    </p:set>
                                    <p:anim calcmode="lin" valueType="num">
                                      <p:cBhvr>
                                        <p:cTn id="235" dur="1000" fill="hold"/>
                                        <p:tgtEl>
                                          <p:spTgt spid="6"/>
                                        </p:tgtEl>
                                        <p:attrNameLst>
                                          <p:attrName>ppt_w</p:attrName>
                                        </p:attrNameLst>
                                      </p:cBhvr>
                                      <p:tavLst>
                                        <p:tav tm="0">
                                          <p:val>
                                            <p:fltVal val="0"/>
                                          </p:val>
                                        </p:tav>
                                        <p:tav tm="100000">
                                          <p:val>
                                            <p:strVal val="#ppt_w"/>
                                          </p:val>
                                        </p:tav>
                                      </p:tavLst>
                                    </p:anim>
                                    <p:anim calcmode="lin" valueType="num">
                                      <p:cBhvr>
                                        <p:cTn id="236" dur="1000" fill="hold"/>
                                        <p:tgtEl>
                                          <p:spTgt spid="6"/>
                                        </p:tgtEl>
                                        <p:attrNameLst>
                                          <p:attrName>ppt_h</p:attrName>
                                        </p:attrNameLst>
                                      </p:cBhvr>
                                      <p:tavLst>
                                        <p:tav tm="0">
                                          <p:val>
                                            <p:fltVal val="0"/>
                                          </p:val>
                                        </p:tav>
                                        <p:tav tm="100000">
                                          <p:val>
                                            <p:strVal val="#ppt_h"/>
                                          </p:val>
                                        </p:tav>
                                      </p:tavLst>
                                    </p:anim>
                                    <p:anim calcmode="lin" valueType="num">
                                      <p:cBhvr>
                                        <p:cTn id="237" dur="1000" fill="hold"/>
                                        <p:tgtEl>
                                          <p:spTgt spid="6"/>
                                        </p:tgtEl>
                                        <p:attrNameLst>
                                          <p:attrName>style.rotation</p:attrName>
                                        </p:attrNameLst>
                                      </p:cBhvr>
                                      <p:tavLst>
                                        <p:tav tm="0">
                                          <p:val>
                                            <p:fltVal val="90"/>
                                          </p:val>
                                        </p:tav>
                                        <p:tav tm="100000">
                                          <p:val>
                                            <p:fltVal val="0"/>
                                          </p:val>
                                        </p:tav>
                                      </p:tavLst>
                                    </p:anim>
                                    <p:animEffect transition="in" filter="fade">
                                      <p:cBhvr>
                                        <p:cTn id="238" dur="1000"/>
                                        <p:tgtEl>
                                          <p:spTgt spid="6"/>
                                        </p:tgtEl>
                                      </p:cBhvr>
                                    </p:animEffect>
                                  </p:childTnLst>
                                </p:cTn>
                              </p:par>
                            </p:childTnLst>
                          </p:cTn>
                        </p:par>
                        <p:par>
                          <p:cTn id="239" fill="hold">
                            <p:stCondLst>
                              <p:cond delay="10200"/>
                            </p:stCondLst>
                            <p:childTnLst>
                              <p:par>
                                <p:cTn id="240" presetID="32" presetClass="emph" presetSubtype="0" fill="hold" nodeType="afterEffect">
                                  <p:stCondLst>
                                    <p:cond delay="0"/>
                                  </p:stCondLst>
                                  <p:childTnLst>
                                    <p:animRot by="120000">
                                      <p:cBhvr>
                                        <p:cTn id="241" dur="200" fill="hold">
                                          <p:stCondLst>
                                            <p:cond delay="0"/>
                                          </p:stCondLst>
                                        </p:cTn>
                                        <p:tgtEl>
                                          <p:spTgt spid="44"/>
                                        </p:tgtEl>
                                        <p:attrNameLst>
                                          <p:attrName>r</p:attrName>
                                        </p:attrNameLst>
                                      </p:cBhvr>
                                    </p:animRot>
                                    <p:animRot by="-240000">
                                      <p:cBhvr>
                                        <p:cTn id="242" dur="400" fill="hold">
                                          <p:stCondLst>
                                            <p:cond delay="400"/>
                                          </p:stCondLst>
                                        </p:cTn>
                                        <p:tgtEl>
                                          <p:spTgt spid="44"/>
                                        </p:tgtEl>
                                        <p:attrNameLst>
                                          <p:attrName>r</p:attrName>
                                        </p:attrNameLst>
                                      </p:cBhvr>
                                    </p:animRot>
                                    <p:animRot by="240000">
                                      <p:cBhvr>
                                        <p:cTn id="243" dur="400" fill="hold">
                                          <p:stCondLst>
                                            <p:cond delay="800"/>
                                          </p:stCondLst>
                                        </p:cTn>
                                        <p:tgtEl>
                                          <p:spTgt spid="44"/>
                                        </p:tgtEl>
                                        <p:attrNameLst>
                                          <p:attrName>r</p:attrName>
                                        </p:attrNameLst>
                                      </p:cBhvr>
                                    </p:animRot>
                                    <p:animRot by="-240000">
                                      <p:cBhvr>
                                        <p:cTn id="244" dur="400" fill="hold">
                                          <p:stCondLst>
                                            <p:cond delay="1200"/>
                                          </p:stCondLst>
                                        </p:cTn>
                                        <p:tgtEl>
                                          <p:spTgt spid="44"/>
                                        </p:tgtEl>
                                        <p:attrNameLst>
                                          <p:attrName>r</p:attrName>
                                        </p:attrNameLst>
                                      </p:cBhvr>
                                    </p:animRot>
                                    <p:animRot by="120000">
                                      <p:cBhvr>
                                        <p:cTn id="245" dur="400" fill="hold">
                                          <p:stCondLst>
                                            <p:cond delay="1600"/>
                                          </p:stCondLst>
                                        </p:cTn>
                                        <p:tgtEl>
                                          <p:spTgt spid="44"/>
                                        </p:tgtEl>
                                        <p:attrNameLst>
                                          <p:attrName>r</p:attrName>
                                        </p:attrNameLst>
                                      </p:cBhvr>
                                    </p:animRot>
                                  </p:childTnLst>
                                </p:cTn>
                              </p:par>
                            </p:childTnLst>
                          </p:cTn>
                        </p:par>
                        <p:par>
                          <p:cTn id="246" fill="hold">
                            <p:stCondLst>
                              <p:cond delay="12200"/>
                            </p:stCondLst>
                            <p:childTnLst>
                              <p:par>
                                <p:cTn id="247" presetID="10" presetClass="entr" presetSubtype="0" fill="hold" nodeType="afterEffect">
                                  <p:stCondLst>
                                    <p:cond delay="0"/>
                                  </p:stCondLst>
                                  <p:childTnLst>
                                    <p:set>
                                      <p:cBhvr>
                                        <p:cTn id="248" dur="1" fill="hold">
                                          <p:stCondLst>
                                            <p:cond delay="0"/>
                                          </p:stCondLst>
                                        </p:cTn>
                                        <p:tgtEl>
                                          <p:spTgt spid="64"/>
                                        </p:tgtEl>
                                        <p:attrNameLst>
                                          <p:attrName>style.visibility</p:attrName>
                                        </p:attrNameLst>
                                      </p:cBhvr>
                                      <p:to>
                                        <p:strVal val="visible"/>
                                      </p:to>
                                    </p:set>
                                    <p:animEffect transition="in" filter="fade">
                                      <p:cBhvr>
                                        <p:cTn id="24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3" grpId="1"/>
      <p:bldP spid="39" grpId="0" animBg="1"/>
      <p:bldP spid="39" grpId="1"/>
      <p:bldP spid="7" grpId="0" animBg="1"/>
      <p:bldP spid="7" grpId="1"/>
      <p:bldP spid="22" grpId="0" animBg="1"/>
      <p:bldP spid="22" grpId="1"/>
      <p:bldP spid="33" grpId="0" animBg="1"/>
      <p:bldP spid="33" grpId="1"/>
      <p:bldP spid="19" grpId="0" animBg="1"/>
      <p:bldP spid="19" grpId="1"/>
      <p:bldP spid="28" grpId="0" animBg="1"/>
      <p:bldP spid="28" grpId="1"/>
      <p:bldP spid="23" grpId="0"/>
      <p:bldP spid="23" grpId="1"/>
      <p:bldP spid="24" grpId="0" animBg="1"/>
      <p:bldP spid="24" grpId="1" animBg="1"/>
      <p:bldP spid="25" grpId="0" animBg="1"/>
      <p:bldP spid="25" grpId="1" animBg="1"/>
      <p:bldP spid="26" grpId="0"/>
      <p:bldP spid="26" grpId="1"/>
      <p:bldP spid="29" grpId="0"/>
      <p:bldP spid="29" grpId="1"/>
      <p:bldP spid="30" grpId="0" animBg="1"/>
      <p:bldP spid="30" grpId="1" animBg="1"/>
      <p:bldP spid="31" grpId="0" animBg="1"/>
      <p:bldP spid="31" grpId="1" animBg="1"/>
      <p:bldP spid="32" grpId="0"/>
      <p:bldP spid="32" grpId="1"/>
      <p:bldP spid="34" grpId="0"/>
      <p:bldP spid="34" grpId="1"/>
      <p:bldP spid="35" grpId="0"/>
      <p:bldP spid="35" grpId="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4" name="角丸四角形 3">
            <a:extLst>
              <a:ext uri="{FF2B5EF4-FFF2-40B4-BE49-F238E27FC236}">
                <a16:creationId xmlns:a16="http://schemas.microsoft.com/office/drawing/2014/main" id="{C9F032E0-F37D-44E7-90C6-C51BF5222ACD}"/>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そして、何か困ったことがあったときは、放っておかず、必ず育英会に連絡をお願いします。</a:t>
            </a:r>
          </a:p>
        </p:txBody>
      </p:sp>
      <p:sp>
        <p:nvSpPr>
          <p:cNvPr id="2" name="角丸四角形 2">
            <a:extLst>
              <a:ext uri="{FF2B5EF4-FFF2-40B4-BE49-F238E27FC236}">
                <a16:creationId xmlns:a16="http://schemas.microsoft.com/office/drawing/2014/main" id="{23FD45EA-D0D1-4C21-9806-983623435CF4}"/>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そのことを忘れないように、卒業後も頑張って下さい。</a:t>
            </a:r>
          </a:p>
        </p:txBody>
      </p:sp>
      <p:sp>
        <p:nvSpPr>
          <p:cNvPr id="31" name="角丸四角形 1">
            <a:extLst>
              <a:ext uri="{FF2B5EF4-FFF2-40B4-BE49-F238E27FC236}">
                <a16:creationId xmlns:a16="http://schemas.microsoft.com/office/drawing/2014/main" id="{EE25D16A-7BEF-4EF4-A365-ADBE9DF280F8}"/>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最後に、皆さんの返還金は、後輩達の大切な奨学金になります。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57233" y="303213"/>
            <a:ext cx="74528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最後に・・・</a:t>
            </a:r>
          </a:p>
        </p:txBody>
      </p:sp>
      <p:pic>
        <p:nvPicPr>
          <p:cNvPr id="3" name="fin">
            <a:extLst>
              <a:ext uri="{FF2B5EF4-FFF2-40B4-BE49-F238E27FC236}">
                <a16:creationId xmlns:a16="http://schemas.microsoft.com/office/drawing/2014/main" id="{641D1417-7862-49F4-9512-2A47D1E57A9F}"/>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346" b="91589" l="5000" r="90556">
                        <a14:foregroundMark x1="5011" y1="64486" x2="5000" y2="65421"/>
                        <a14:foregroundMark x1="5431" y1="29907" x2="5011" y2="64486"/>
                        <a14:foregroundMark x1="5476" y1="26168" x2="5453" y2="28037"/>
                        <a14:foregroundMark x1="5550" y1="20073" x2="5533" y2="21495"/>
                        <a14:foregroundMark x1="7222" y1="67290" x2="9444" y2="69159"/>
                        <a14:foregroundMark x1="5000" y1="65421" x2="7222" y2="67290"/>
                        <a14:foregroundMark x1="81111" y1="50467" x2="81111" y2="50467"/>
                        <a14:foregroundMark x1="80000" y1="42991" x2="80000" y2="42991"/>
                        <a14:foregroundMark x1="90556" y1="23364" x2="90556" y2="23364"/>
                        <a14:foregroundMark x1="69444" y1="14953" x2="69444" y2="14953"/>
                        <a14:foregroundMark x1="78889" y1="74766" x2="78889" y2="74766"/>
                        <a14:foregroundMark x1="82222" y1="83178" x2="82222" y2="83178"/>
                        <a14:foregroundMark x1="80000" y1="87850" x2="80000" y2="87850"/>
                        <a14:foregroundMark x1="75000" y1="91589" x2="88333" y2="85981"/>
                        <a14:foregroundMark x1="89444" y1="85981" x2="89444" y2="85981"/>
                        <a14:foregroundMark x1="88889" y1="85047" x2="88333" y2="87850"/>
                        <a14:foregroundMark x1="90000" y1="91589" x2="90556" y2="89720"/>
                        <a14:backgroundMark x1="5556" y1="18692" x2="5556" y2="18692"/>
                        <a14:backgroundMark x1="5000" y1="64486" x2="5000" y2="64486"/>
                        <a14:backgroundMark x1="5000" y1="67290" x2="5000" y2="67290"/>
                        <a14:backgroundMark x1="8889" y1="71028" x2="8889" y2="71028"/>
                        <a14:backgroundMark x1="17222" y1="16822" x2="17222" y2="16822"/>
                        <a14:backgroundMark x1="13333" y1="16822" x2="13333" y2="16822"/>
                        <a14:backgroundMark x1="4444" y1="21495" x2="4444" y2="26168"/>
                        <a14:backgroundMark x1="4444" y1="28037" x2="4444" y2="29907"/>
                        <a14:backgroundMark x1="16111" y1="14953" x2="18333" y2="14953"/>
                        <a14:backgroundMark x1="13333" y1="12150" x2="13889" y2="17757"/>
                        <a14:backgroundMark x1="16667" y1="16822" x2="15556" y2="16822"/>
                        <a14:backgroundMark x1="5556" y1="4673" x2="23889" y2="9346"/>
                        <a14:backgroundMark x1="23889" y1="9346" x2="23889" y2="9346"/>
                        <a14:backgroundMark x1="5000" y1="19626" x2="5000" y2="17757"/>
                      </a14:backgroundRemoval>
                    </a14:imgEffect>
                  </a14:imgLayer>
                </a14:imgProps>
              </a:ext>
              <a:ext uri="{28A0092B-C50C-407E-A947-70E740481C1C}">
                <a14:useLocalDpi xmlns:a14="http://schemas.microsoft.com/office/drawing/2010/main" val="0"/>
              </a:ext>
            </a:extLst>
          </a:blip>
          <a:stretch>
            <a:fillRect/>
          </a:stretch>
        </p:blipFill>
        <p:spPr>
          <a:xfrm>
            <a:off x="8305465" y="6353892"/>
            <a:ext cx="803039" cy="477363"/>
          </a:xfrm>
          <a:prstGeom prst="rect">
            <a:avLst/>
          </a:prstGeom>
        </p:spPr>
      </p:pic>
      <p:grpSp>
        <p:nvGrpSpPr>
          <p:cNvPr id="13" name="奨学金のしくみ">
            <a:extLst>
              <a:ext uri="{FF2B5EF4-FFF2-40B4-BE49-F238E27FC236}">
                <a16:creationId xmlns:a16="http://schemas.microsoft.com/office/drawing/2014/main" id="{5DEA718F-F6E9-4FA7-A185-80439F1ACDD5}"/>
              </a:ext>
            </a:extLst>
          </p:cNvPr>
          <p:cNvGrpSpPr/>
          <p:nvPr/>
        </p:nvGrpSpPr>
        <p:grpSpPr>
          <a:xfrm>
            <a:off x="1066465" y="-31376"/>
            <a:ext cx="7239000" cy="4770738"/>
            <a:chOff x="1257300" y="242587"/>
            <a:chExt cx="7239000" cy="4770738"/>
          </a:xfrm>
        </p:grpSpPr>
        <p:sp>
          <p:nvSpPr>
            <p:cNvPr id="18" name="返還者テキスト">
              <a:extLst>
                <a:ext uri="{FF2B5EF4-FFF2-40B4-BE49-F238E27FC236}">
                  <a16:creationId xmlns:a16="http://schemas.microsoft.com/office/drawing/2014/main" id="{8915BE90-D349-4BC1-BDA7-16F930517EE9}"/>
                </a:ext>
              </a:extLst>
            </p:cNvPr>
            <p:cNvSpPr>
              <a:spLocks noChangeArrowheads="1"/>
            </p:cNvSpPr>
            <p:nvPr/>
          </p:nvSpPr>
          <p:spPr bwMode="auto">
            <a:xfrm>
              <a:off x="3617720" y="2503203"/>
              <a:ext cx="2738438" cy="46166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奨学生（返還者</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pic>
          <p:nvPicPr>
            <p:cNvPr id="19" name="高校生">
              <a:extLst>
                <a:ext uri="{FF2B5EF4-FFF2-40B4-BE49-F238E27FC236}">
                  <a16:creationId xmlns:a16="http://schemas.microsoft.com/office/drawing/2014/main" id="{878A0383-D3E9-466F-878B-18D0969553C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71650" y="2667000"/>
              <a:ext cx="152876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社会人">
              <a:extLst>
                <a:ext uri="{FF2B5EF4-FFF2-40B4-BE49-F238E27FC236}">
                  <a16:creationId xmlns:a16="http://schemas.microsoft.com/office/drawing/2014/main" id="{7FC36716-1AC6-4DB8-9A10-749AA51AB0C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17900" y="528638"/>
              <a:ext cx="27098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a:extLst>
                <a:ext uri="{FF2B5EF4-FFF2-40B4-BE49-F238E27FC236}">
                  <a16:creationId xmlns:a16="http://schemas.microsoft.com/office/drawing/2014/main" id="{E9E6F291-B5A8-44A2-95EE-613925667D8B}"/>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11987" y="2997200"/>
              <a:ext cx="1466667" cy="146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E5E96130-A044-480E-9D8B-781427D16626}"/>
                </a:ext>
              </a:extLst>
            </p:cNvPr>
            <p:cNvSpPr/>
            <p:nvPr/>
          </p:nvSpPr>
          <p:spPr bwMode="auto">
            <a:xfrm>
              <a:off x="5867400" y="4508500"/>
              <a:ext cx="2628900" cy="461665"/>
            </a:xfrm>
            <a:prstGeom prst="rect">
              <a:avLst/>
            </a:prstGeom>
            <a:noFill/>
          </p:spPr>
          <p:txBody>
            <a:bodyPr>
              <a:spAutoFit/>
            </a:bodyPr>
            <a:lstStyle/>
            <a:p>
              <a:pPr algn="ctr" eaLnBrk="1" fontAlgn="auto" hangingPunct="1">
                <a:spcBef>
                  <a:spcPts val="0"/>
                </a:spcBef>
                <a:spcAft>
                  <a:spcPts val="0"/>
                </a:spcAft>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大阪府育英会</a:t>
              </a:r>
            </a:p>
          </p:txBody>
        </p:sp>
        <p:sp>
          <p:nvSpPr>
            <p:cNvPr id="23" name="卒業">
              <a:extLst>
                <a:ext uri="{FF2B5EF4-FFF2-40B4-BE49-F238E27FC236}">
                  <a16:creationId xmlns:a16="http://schemas.microsoft.com/office/drawing/2014/main" id="{6AB9DD20-950B-4D20-828E-11FF706CC9F8}"/>
                </a:ext>
              </a:extLst>
            </p:cNvPr>
            <p:cNvSpPr>
              <a:spLocks noChangeArrowheads="1"/>
            </p:cNvSpPr>
            <p:nvPr/>
          </p:nvSpPr>
          <p:spPr bwMode="auto">
            <a:xfrm>
              <a:off x="1856825" y="1933897"/>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卒業</a:t>
              </a:r>
            </a:p>
          </p:txBody>
        </p:sp>
        <p:sp>
          <p:nvSpPr>
            <p:cNvPr id="24" name="返還">
              <a:extLst>
                <a:ext uri="{FF2B5EF4-FFF2-40B4-BE49-F238E27FC236}">
                  <a16:creationId xmlns:a16="http://schemas.microsoft.com/office/drawing/2014/main" id="{3FF2F3AC-1F3E-48B2-B60C-C8211406AB8B}"/>
                </a:ext>
              </a:extLst>
            </p:cNvPr>
            <p:cNvSpPr>
              <a:spLocks noChangeArrowheads="1"/>
            </p:cNvSpPr>
            <p:nvPr/>
          </p:nvSpPr>
          <p:spPr bwMode="auto">
            <a:xfrm>
              <a:off x="6870443" y="193162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返還</a:t>
              </a:r>
            </a:p>
          </p:txBody>
        </p:sp>
        <p:sp>
          <p:nvSpPr>
            <p:cNvPr id="26" name="貸付け">
              <a:extLst>
                <a:ext uri="{FF2B5EF4-FFF2-40B4-BE49-F238E27FC236}">
                  <a16:creationId xmlns:a16="http://schemas.microsoft.com/office/drawing/2014/main" id="{44FC7798-4E31-4656-B816-59ABE4AAD1E3}"/>
                </a:ext>
              </a:extLst>
            </p:cNvPr>
            <p:cNvSpPr>
              <a:spLocks noChangeArrowheads="1"/>
            </p:cNvSpPr>
            <p:nvPr/>
          </p:nvSpPr>
          <p:spPr bwMode="auto">
            <a:xfrm>
              <a:off x="4460943" y="438488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貸付</a:t>
              </a:r>
            </a:p>
          </p:txBody>
        </p:sp>
        <p:sp>
          <p:nvSpPr>
            <p:cNvPr id="27" name="奨学生テキスト">
              <a:extLst>
                <a:ext uri="{FF2B5EF4-FFF2-40B4-BE49-F238E27FC236}">
                  <a16:creationId xmlns:a16="http://schemas.microsoft.com/office/drawing/2014/main" id="{797F9749-1BAC-4983-8D60-6E7EC16EDE54}"/>
                </a:ext>
              </a:extLst>
            </p:cNvPr>
            <p:cNvSpPr>
              <a:spLocks noChangeArrowheads="1"/>
            </p:cNvSpPr>
            <p:nvPr/>
          </p:nvSpPr>
          <p:spPr bwMode="auto">
            <a:xfrm>
              <a:off x="1257300" y="4551363"/>
              <a:ext cx="2738438" cy="461962"/>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奨学生（高校生</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sp>
          <p:nvSpPr>
            <p:cNvPr id="28" name="矢印: 環状 27">
              <a:extLst>
                <a:ext uri="{FF2B5EF4-FFF2-40B4-BE49-F238E27FC236}">
                  <a16:creationId xmlns:a16="http://schemas.microsoft.com/office/drawing/2014/main" id="{783FA883-6E8E-4B84-9940-B1AFCCFCB55F}"/>
                </a:ext>
              </a:extLst>
            </p:cNvPr>
            <p:cNvSpPr/>
            <p:nvPr/>
          </p:nvSpPr>
          <p:spPr>
            <a:xfrm rot="18921072">
              <a:off x="2719087" y="1666453"/>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矢印: 環状 28">
              <a:extLst>
                <a:ext uri="{FF2B5EF4-FFF2-40B4-BE49-F238E27FC236}">
                  <a16:creationId xmlns:a16="http://schemas.microsoft.com/office/drawing/2014/main" id="{D69BF4BD-BCB9-418E-A088-5A990D6E1ABE}"/>
                </a:ext>
              </a:extLst>
            </p:cNvPr>
            <p:cNvSpPr/>
            <p:nvPr/>
          </p:nvSpPr>
          <p:spPr>
            <a:xfrm rot="10800000">
              <a:off x="2357099" y="242587"/>
              <a:ext cx="5220201" cy="4097771"/>
            </a:xfrm>
            <a:prstGeom prst="circularArrow">
              <a:avLst>
                <a:gd name="adj1" fmla="val 4059"/>
                <a:gd name="adj2" fmla="val 362769"/>
                <a:gd name="adj3" fmla="val 17398741"/>
                <a:gd name="adj4" fmla="val 14994763"/>
                <a:gd name="adj5" fmla="val 3712"/>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矢印: 環状 29">
              <a:extLst>
                <a:ext uri="{FF2B5EF4-FFF2-40B4-BE49-F238E27FC236}">
                  <a16:creationId xmlns:a16="http://schemas.microsoft.com/office/drawing/2014/main" id="{7B780053-6289-4DC2-8858-120576595F34}"/>
                </a:ext>
              </a:extLst>
            </p:cNvPr>
            <p:cNvSpPr/>
            <p:nvPr/>
          </p:nvSpPr>
          <p:spPr>
            <a:xfrm rot="3788098">
              <a:off x="5167194" y="1646180"/>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152152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1" presetClass="entr" presetSubtype="1"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par>
                          <p:cTn id="11" fill="hold">
                            <p:stCondLst>
                              <p:cond delay="3000"/>
                            </p:stCondLst>
                            <p:childTnLst>
                              <p:par>
                                <p:cTn id="12" presetID="10" presetClass="exit" presetSubtype="0" fill="hold" grpId="1" nodeType="afterEffect">
                                  <p:stCondLst>
                                    <p:cond delay="0"/>
                                  </p:stCondLst>
                                  <p:iterate type="lt">
                                    <p:tmPct val="0"/>
                                  </p:iterate>
                                  <p:childTnLst>
                                    <p:animEffect transition="out" filter="fade">
                                      <p:cBhvr>
                                        <p:cTn id="13" dur="500"/>
                                        <p:tgtEl>
                                          <p:spTgt spid="31"/>
                                        </p:tgtEl>
                                      </p:cBhvr>
                                    </p:animEffect>
                                    <p:set>
                                      <p:cBhvr>
                                        <p:cTn id="14" dur="1" fill="hold">
                                          <p:stCondLst>
                                            <p:cond delay="499"/>
                                          </p:stCondLst>
                                        </p:cTn>
                                        <p:tgtEl>
                                          <p:spTgt spid="31"/>
                                        </p:tgtEl>
                                        <p:attrNameLst>
                                          <p:attrName>style.visibility</p:attrName>
                                        </p:attrNameLst>
                                      </p:cBhvr>
                                      <p:to>
                                        <p:strVal val="hidden"/>
                                      </p:to>
                                    </p:set>
                                  </p:childTnLst>
                                </p:cTn>
                              </p:par>
                            </p:childTnLst>
                          </p:cTn>
                        </p:par>
                        <p:par>
                          <p:cTn id="15" fill="hold">
                            <p:stCondLst>
                              <p:cond delay="35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200"/>
                            </p:stCondLst>
                            <p:childTnLst>
                              <p:par>
                                <p:cTn id="20" presetID="10" presetClass="exit" presetSubtype="0" fill="hold" grpId="1" nodeType="after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7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82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封筒2">
            <a:extLst>
              <a:ext uri="{FF2B5EF4-FFF2-40B4-BE49-F238E27FC236}">
                <a16:creationId xmlns:a16="http://schemas.microsoft.com/office/drawing/2014/main" id="{2353C361-6535-4BAF-9957-4BD61B0B47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357" y="1797471"/>
            <a:ext cx="2224398" cy="338185"/>
          </a:xfrm>
          <a:prstGeom prst="rect">
            <a:avLst/>
          </a:prstGeom>
        </p:spPr>
      </p:pic>
      <p:pic>
        <p:nvPicPr>
          <p:cNvPr id="20" name="返還口座申込書小">
            <a:extLst>
              <a:ext uri="{FF2B5EF4-FFF2-40B4-BE49-F238E27FC236}">
                <a16:creationId xmlns:a16="http://schemas.microsoft.com/office/drawing/2014/main" id="{6DD20230-D481-4D34-BEAE-ECC421BAA1A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9037" y="1916832"/>
            <a:ext cx="1848787" cy="213619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貸付額通知書小">
            <a:extLst>
              <a:ext uri="{FF2B5EF4-FFF2-40B4-BE49-F238E27FC236}">
                <a16:creationId xmlns:a16="http://schemas.microsoft.com/office/drawing/2014/main" id="{C93CD203-5FDD-4783-9354-48241C2FA8F5}"/>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043608" y="1701381"/>
            <a:ext cx="2050937" cy="2896978"/>
          </a:xfrm>
          <a:prstGeom prst="rect">
            <a:avLst/>
          </a:prstGeom>
          <a:ln>
            <a:solidFill>
              <a:schemeClr val="tx1"/>
            </a:solidFill>
          </a:ln>
        </p:spPr>
      </p:pic>
      <p:pic>
        <p:nvPicPr>
          <p:cNvPr id="2" name="しおり小">
            <a:extLst>
              <a:ext uri="{FF2B5EF4-FFF2-40B4-BE49-F238E27FC236}">
                <a16:creationId xmlns:a16="http://schemas.microsoft.com/office/drawing/2014/main" id="{E69320C8-311F-459B-BF81-0C487A468D1E}"/>
              </a:ext>
            </a:extLst>
          </p:cNvPr>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16593" y="1807877"/>
            <a:ext cx="1927793" cy="2716070"/>
          </a:xfrm>
          <a:prstGeom prst="rect">
            <a:avLst/>
          </a:prstGeom>
          <a:ln>
            <a:solidFill>
              <a:schemeClr val="tx1"/>
            </a:solidFill>
          </a:ln>
        </p:spPr>
      </p:pic>
      <p:pic>
        <p:nvPicPr>
          <p:cNvPr id="6" name="封筒1">
            <a:extLst>
              <a:ext uri="{FF2B5EF4-FFF2-40B4-BE49-F238E27FC236}">
                <a16:creationId xmlns:a16="http://schemas.microsoft.com/office/drawing/2014/main" id="{E79C794E-AB30-4E82-8B22-108757902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4823" y="2130901"/>
            <a:ext cx="2252977" cy="2810267"/>
          </a:xfrm>
          <a:prstGeom prst="rect">
            <a:avLst/>
          </a:prstGeom>
        </p:spPr>
      </p:pic>
      <p:sp>
        <p:nvSpPr>
          <p:cNvPr id="10" name="目隠し上">
            <a:extLst>
              <a:ext uri="{FF2B5EF4-FFF2-40B4-BE49-F238E27FC236}">
                <a16:creationId xmlns:a16="http://schemas.microsoft.com/office/drawing/2014/main" id="{4EFFEB98-E6C2-49AE-905E-5724E7EE7DBC}"/>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518166" y="260648"/>
            <a:ext cx="4104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書類の確認</a:t>
            </a:r>
          </a:p>
        </p:txBody>
      </p:sp>
      <p:sp>
        <p:nvSpPr>
          <p:cNvPr id="11" name="目隠し下">
            <a:extLst>
              <a:ext uri="{FF2B5EF4-FFF2-40B4-BE49-F238E27FC236}">
                <a16:creationId xmlns:a16="http://schemas.microsoft.com/office/drawing/2014/main" id="{8DB50642-B91A-4508-9F1E-E264F9D75156}"/>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角丸四角形 0">
            <a:extLst>
              <a:ext uri="{FF2B5EF4-FFF2-40B4-BE49-F238E27FC236}">
                <a16:creationId xmlns:a16="http://schemas.microsoft.com/office/drawing/2014/main" id="{FD95138F-278E-402D-8E53-2215790CA5FF}"/>
              </a:ext>
            </a:extLst>
          </p:cNvPr>
          <p:cNvSpPr/>
          <p:nvPr/>
        </p:nvSpPr>
        <p:spPr>
          <a:xfrm>
            <a:off x="219075" y="5513388"/>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15" name="角丸四角形 3">
            <a:extLst>
              <a:ext uri="{FF2B5EF4-FFF2-40B4-BE49-F238E27FC236}">
                <a16:creationId xmlns:a16="http://schemas.microsoft.com/office/drawing/2014/main" id="{0B11805F-64ED-436D-9468-7A134C5E2D9E}"/>
              </a:ext>
            </a:extLst>
          </p:cNvPr>
          <p:cNvSpPr/>
          <p:nvPr/>
        </p:nvSpPr>
        <p:spPr>
          <a:xfrm>
            <a:off x="219436" y="562132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次に、印刷されている自分の名前に間違いがないかを確認してください。</a:t>
            </a:r>
          </a:p>
        </p:txBody>
      </p:sp>
      <p:sp>
        <p:nvSpPr>
          <p:cNvPr id="28" name="角丸四角形 2">
            <a:extLst>
              <a:ext uri="{FF2B5EF4-FFF2-40B4-BE49-F238E27FC236}">
                <a16:creationId xmlns:a16="http://schemas.microsoft.com/office/drawing/2014/main" id="{BBFCBA96-3FD2-4C76-B940-866489A54548}"/>
              </a:ext>
            </a:extLst>
          </p:cNvPr>
          <p:cNvSpPr/>
          <p:nvPr/>
        </p:nvSpPr>
        <p:spPr>
          <a:xfrm>
            <a:off x="222342" y="563182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「返還のしおり」「貸付額通知書」「返還口座申込書」の</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点がありますか。</a:t>
            </a:r>
          </a:p>
        </p:txBody>
      </p:sp>
      <p:sp>
        <p:nvSpPr>
          <p:cNvPr id="31" name="角丸四角形 1">
            <a:extLst>
              <a:ext uri="{FF2B5EF4-FFF2-40B4-BE49-F238E27FC236}">
                <a16:creationId xmlns:a16="http://schemas.microsoft.com/office/drawing/2014/main" id="{C980C179-843E-4127-BE2F-2B701A48915F}"/>
              </a:ext>
            </a:extLst>
          </p:cNvPr>
          <p:cNvSpPr/>
          <p:nvPr/>
        </p:nvSpPr>
        <p:spPr>
          <a:xfrm>
            <a:off x="208840" y="561498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はじめに、書類の確認をしていきます。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返還口座申込書テキスト">
            <a:extLst>
              <a:ext uri="{FF2B5EF4-FFF2-40B4-BE49-F238E27FC236}">
                <a16:creationId xmlns:a16="http://schemas.microsoft.com/office/drawing/2014/main" id="{6994A1E9-97A3-48B1-AC0A-2091990688A8}"/>
              </a:ext>
            </a:extLst>
          </p:cNvPr>
          <p:cNvSpPr txBox="1"/>
          <p:nvPr/>
        </p:nvSpPr>
        <p:spPr>
          <a:xfrm>
            <a:off x="631528" y="1114700"/>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chemeClr val="tx2">
                    <a:lumMod val="75000"/>
                  </a:schemeClr>
                </a:solidFill>
                <a:ea typeface="HGP創英角ｺﾞｼｯｸUB" panose="020B0900000000000000" pitchFamily="50" charset="-128"/>
                <a:cs typeface="Times New Roman" panose="02020603050405020304" pitchFamily="18" charset="0"/>
              </a:rPr>
              <a:t>返還口座申込書</a:t>
            </a:r>
            <a:endParaRPr lang="ja-JP" sz="1050" kern="100" dirty="0">
              <a:solidFill>
                <a:schemeClr val="tx2">
                  <a:lumMod val="75000"/>
                </a:schemeClr>
              </a:solidFill>
              <a:ea typeface="ＭＳ 明朝" panose="02020609040205080304" pitchFamily="17" charset="-128"/>
              <a:cs typeface="Times New Roman" panose="02020603050405020304" pitchFamily="18" charset="0"/>
            </a:endParaRPr>
          </a:p>
        </p:txBody>
      </p:sp>
      <p:sp>
        <p:nvSpPr>
          <p:cNvPr id="5" name="貸付額通知書テキスト">
            <a:extLst>
              <a:ext uri="{FF2B5EF4-FFF2-40B4-BE49-F238E27FC236}">
                <a16:creationId xmlns:a16="http://schemas.microsoft.com/office/drawing/2014/main" id="{233E38C0-3F74-4ADB-80B1-FB5E328EBE6F}"/>
              </a:ext>
            </a:extLst>
          </p:cNvPr>
          <p:cNvSpPr txBox="1"/>
          <p:nvPr/>
        </p:nvSpPr>
        <p:spPr>
          <a:xfrm>
            <a:off x="3499842" y="1115063"/>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chemeClr val="tx2">
                    <a:lumMod val="75000"/>
                  </a:schemeClr>
                </a:solidFill>
                <a:ea typeface="HGP創英角ｺﾞｼｯｸUB" panose="020B0900000000000000" pitchFamily="50" charset="-128"/>
                <a:cs typeface="Times New Roman" panose="02020603050405020304" pitchFamily="18" charset="0"/>
              </a:rPr>
              <a:t>貸付額通知書</a:t>
            </a:r>
            <a:endParaRPr lang="ja-JP" sz="1050" kern="100" dirty="0">
              <a:solidFill>
                <a:schemeClr val="tx2">
                  <a:lumMod val="75000"/>
                </a:schemeClr>
              </a:solidFill>
              <a:ea typeface="ＭＳ 明朝" panose="02020609040205080304" pitchFamily="17" charset="-128"/>
              <a:cs typeface="Times New Roman" panose="02020603050405020304" pitchFamily="18" charset="0"/>
            </a:endParaRPr>
          </a:p>
        </p:txBody>
      </p:sp>
      <p:sp>
        <p:nvSpPr>
          <p:cNvPr id="3" name="返還のしおりテキスト">
            <a:extLst>
              <a:ext uri="{FF2B5EF4-FFF2-40B4-BE49-F238E27FC236}">
                <a16:creationId xmlns:a16="http://schemas.microsoft.com/office/drawing/2014/main" id="{4545DE42-75AD-4CD8-947A-580EE77FD916}"/>
              </a:ext>
            </a:extLst>
          </p:cNvPr>
          <p:cNvSpPr txBox="1"/>
          <p:nvPr/>
        </p:nvSpPr>
        <p:spPr>
          <a:xfrm>
            <a:off x="6164263" y="1087436"/>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chemeClr val="tx2">
                    <a:lumMod val="75000"/>
                  </a:schemeClr>
                </a:solidFill>
                <a:ea typeface="HGP創英角ｺﾞｼｯｸUB" panose="020B0900000000000000" pitchFamily="50" charset="-128"/>
                <a:cs typeface="Times New Roman" panose="02020603050405020304" pitchFamily="18" charset="0"/>
              </a:rPr>
              <a:t>返還のしおり</a:t>
            </a:r>
            <a:endParaRPr lang="ja-JP" sz="1050" kern="100" dirty="0">
              <a:solidFill>
                <a:schemeClr val="tx2">
                  <a:lumMod val="75000"/>
                </a:schemeClr>
              </a:solidFill>
              <a:ea typeface="ＭＳ 明朝" panose="02020609040205080304" pitchFamily="17" charset="-128"/>
              <a:cs typeface="Times New Roman" panose="02020603050405020304" pitchFamily="18" charset="0"/>
            </a:endParaRPr>
          </a:p>
        </p:txBody>
      </p:sp>
      <p:sp>
        <p:nvSpPr>
          <p:cNvPr id="18" name="名前枠1">
            <a:extLst>
              <a:ext uri="{FF2B5EF4-FFF2-40B4-BE49-F238E27FC236}">
                <a16:creationId xmlns:a16="http://schemas.microsoft.com/office/drawing/2014/main" id="{4903FA24-B683-4159-8FBC-9659069BF57C}"/>
              </a:ext>
            </a:extLst>
          </p:cNvPr>
          <p:cNvSpPr/>
          <p:nvPr/>
        </p:nvSpPr>
        <p:spPr bwMode="auto">
          <a:xfrm>
            <a:off x="4139952" y="2564904"/>
            <a:ext cx="1296144" cy="288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名前の確認テキスト">
            <a:extLst>
              <a:ext uri="{FF2B5EF4-FFF2-40B4-BE49-F238E27FC236}">
                <a16:creationId xmlns:a16="http://schemas.microsoft.com/office/drawing/2014/main" id="{AB6930A8-AACB-44BB-B5E9-258D40E5E1FF}"/>
              </a:ext>
            </a:extLst>
          </p:cNvPr>
          <p:cNvSpPr txBox="1"/>
          <p:nvPr/>
        </p:nvSpPr>
        <p:spPr>
          <a:xfrm>
            <a:off x="3499842" y="4585692"/>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rgbClr val="FF0000"/>
                </a:solidFill>
                <a:ea typeface="HGP創英角ｺﾞｼｯｸUB" panose="020B0900000000000000" pitchFamily="50" charset="-128"/>
                <a:cs typeface="Times New Roman" panose="02020603050405020304" pitchFamily="18" charset="0"/>
              </a:rPr>
              <a:t>名前の確認</a:t>
            </a:r>
            <a:endParaRPr lang="ja-JP" sz="1050" kern="100" dirty="0">
              <a:solidFill>
                <a:srgbClr val="FF0000"/>
              </a:solidFill>
              <a:ea typeface="ＭＳ 明朝" panose="02020609040205080304" pitchFamily="17" charset="-128"/>
              <a:cs typeface="Times New Roman" panose="02020603050405020304" pitchFamily="18" charset="0"/>
            </a:endParaRPr>
          </a:p>
        </p:txBody>
      </p:sp>
      <p:sp>
        <p:nvSpPr>
          <p:cNvPr id="21" name="矢印:名前の確認1">
            <a:extLst>
              <a:ext uri="{FF2B5EF4-FFF2-40B4-BE49-F238E27FC236}">
                <a16:creationId xmlns:a16="http://schemas.microsoft.com/office/drawing/2014/main" id="{14989B54-27D5-4916-97EB-E2A2DDD0BD00}"/>
              </a:ext>
            </a:extLst>
          </p:cNvPr>
          <p:cNvSpPr/>
          <p:nvPr/>
        </p:nvSpPr>
        <p:spPr>
          <a:xfrm rot="16200000">
            <a:off x="4126086" y="3787072"/>
            <a:ext cx="1408523" cy="164494"/>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22" name="矢印:名前の確認2">
            <a:extLst>
              <a:ext uri="{FF2B5EF4-FFF2-40B4-BE49-F238E27FC236}">
                <a16:creationId xmlns:a16="http://schemas.microsoft.com/office/drawing/2014/main" id="{23F5B915-F1B2-48B8-9CEE-1FA508E661DC}"/>
              </a:ext>
            </a:extLst>
          </p:cNvPr>
          <p:cNvSpPr/>
          <p:nvPr/>
        </p:nvSpPr>
        <p:spPr>
          <a:xfrm rot="13840599">
            <a:off x="2096464" y="3441516"/>
            <a:ext cx="2485784" cy="152609"/>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23" name="名前枠2">
            <a:extLst>
              <a:ext uri="{FF2B5EF4-FFF2-40B4-BE49-F238E27FC236}">
                <a16:creationId xmlns:a16="http://schemas.microsoft.com/office/drawing/2014/main" id="{275BD2B3-2527-4C28-8EE3-1C4798B5A95B}"/>
              </a:ext>
            </a:extLst>
          </p:cNvPr>
          <p:cNvSpPr/>
          <p:nvPr/>
        </p:nvSpPr>
        <p:spPr bwMode="auto">
          <a:xfrm>
            <a:off x="1578699" y="2117656"/>
            <a:ext cx="1296144" cy="288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25" name="次のページ">
            <a:extLst>
              <a:ext uri="{FF2B5EF4-FFF2-40B4-BE49-F238E27FC236}">
                <a16:creationId xmlns:a16="http://schemas.microsoft.com/office/drawing/2014/main" id="{5979A2C5-74D7-4782-97FF-89F0B129C7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Tree>
    <p:extLst>
      <p:ext uri="{BB962C8B-B14F-4D97-AF65-F5344CB8AC3E}">
        <p14:creationId xmlns:p14="http://schemas.microsoft.com/office/powerpoint/2010/main" val="3815308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135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350"/>
                            </p:stCondLst>
                            <p:childTnLst>
                              <p:par>
                                <p:cTn id="30" presetID="10" presetClass="exit" presetSubtype="0" fill="hold" grpId="1" nodeType="afterEffect">
                                  <p:stCondLst>
                                    <p:cond delay="1000"/>
                                  </p:stCondLst>
                                  <p:iterate type="lt">
                                    <p:tmPct val="0"/>
                                  </p:iterate>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childTnLst>
                          </p:cTn>
                        </p:par>
                        <p:par>
                          <p:cTn id="33" fill="hold">
                            <p:stCondLst>
                              <p:cond delay="385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57" presetClass="path" presetSubtype="0" accel="50000" decel="50000" fill="hold" nodeType="withEffect">
                                  <p:stCondLst>
                                    <p:cond delay="0"/>
                                  </p:stCondLst>
                                  <p:childTnLst>
                                    <p:animMotion origin="layout" path="M -0.00017 -4.07407E-6 L -0.00017 -0.12847 C -0.0033 -0.1743 -0.00608 -0.23564 -0.00608 -0.28009 C -0.0059 -0.32384 -0.00399 -0.37176 0.01649 -0.39305 C 0.02604 -0.41551 0.14167 -0.42708 0.19705 -0.43634 C 0.2526 -0.44537 0.3375 -0.45069 0.34965 -0.44745 C 0.36198 -0.44537 0.42535 -0.48333 0.5191 -0.41111 C 0.55469 -0.37384 0.5783 -0.31435 0.59184 -0.24676 C 0.60521 -0.17893 0.59323 -0.03958 0.59948 -0.00509 " pathEditMode="relative" rAng="0" ptsTypes="AAAAAAAAA">
                                      <p:cBhvr>
                                        <p:cTn id="38" dur="3000" fill="hold"/>
                                        <p:tgtEl>
                                          <p:spTgt spid="2"/>
                                        </p:tgtEl>
                                        <p:attrNameLst>
                                          <p:attrName>ppt_x</p:attrName>
                                          <p:attrName>ppt_y</p:attrName>
                                        </p:attrNameLst>
                                      </p:cBhvr>
                                      <p:rCtr x="29688" y="-22778"/>
                                    </p:animMotion>
                                  </p:childTnLst>
                                </p:cTn>
                              </p:par>
                              <p:par>
                                <p:cTn id="39" presetID="54" presetClass="path" presetSubtype="0" accel="50000" decel="50000" fill="hold" nodeType="withEffect">
                                  <p:stCondLst>
                                    <p:cond delay="1000"/>
                                  </p:stCondLst>
                                  <p:childTnLst>
                                    <p:animMotion origin="layout" path="M 4.72222E-6 -0.00023 C 0.00399 -0.01296 -0.02275 -0.35741 0.01267 -0.4169 C 0.04791 -0.4713 0.1118 -0.45718 0.1434 -0.46343 C 0.17482 -0.4706 0.18385 -0.4625 0.20173 -0.45926 C 0.21944 -0.45625 0.23368 -0.46806 0.25052 -0.44352 C 0.26597 -0.42963 0.27621 -0.38935 0.28246 -0.36806 C 0.28871 -0.34676 0.28854 -0.34537 0.28784 -0.31574 C 0.29184 -0.22986 0.28298 -0.21505 0.28993 -0.19676 C 0.30208 -0.18472 0.28975 -0.15417 0.29704 -0.11019 C 0.29809 -0.11019 0.30052 -0.01296 0.30052 -0.00972 " pathEditMode="relative" rAng="0" ptsTypes="AAAAAAAAAA">
                                      <p:cBhvr>
                                        <p:cTn id="40" dur="3000" fill="hold"/>
                                        <p:tgtEl>
                                          <p:spTgt spid="8"/>
                                        </p:tgtEl>
                                        <p:attrNameLst>
                                          <p:attrName>ppt_x</p:attrName>
                                          <p:attrName>ppt_y</p:attrName>
                                        </p:attrNameLst>
                                      </p:cBhvr>
                                      <p:rCtr x="14722" y="-23310"/>
                                    </p:animMotion>
                                  </p:childTnLst>
                                </p:cTn>
                              </p:par>
                              <p:par>
                                <p:cTn id="41" presetID="50" presetClass="path" presetSubtype="0" accel="50000" decel="50000" fill="hold" nodeType="withEffect">
                                  <p:stCondLst>
                                    <p:cond delay="2000"/>
                                  </p:stCondLst>
                                  <p:childTnLst>
                                    <p:animMotion origin="layout" path="M -0.0026 -0.01898 C 0.00382 -0.08218 -0.00989 -0.42917 -0.00086 -0.4882 C 0.00799 -0.54769 0.05105 -0.43195 0.05105 -0.3757 C 0.05105 -0.3338 5E-6 -0.04213 5E-6 3.33333E-6 " pathEditMode="relative" rAng="0" ptsTypes="AAAA">
                                      <p:cBhvr>
                                        <p:cTn id="42" dur="3000" fill="hold"/>
                                        <p:tgtEl>
                                          <p:spTgt spid="20"/>
                                        </p:tgtEl>
                                        <p:attrNameLst>
                                          <p:attrName>ppt_x</p:attrName>
                                          <p:attrName>ppt_y</p:attrName>
                                        </p:attrNameLst>
                                      </p:cBhvr>
                                      <p:rCtr x="2604" y="-23356"/>
                                    </p:animMotion>
                                  </p:childTnLst>
                                </p:cTn>
                              </p:par>
                              <p:par>
                                <p:cTn id="43" presetID="10" presetClass="exit" presetSubtype="0" fill="hold" nodeType="withEffect">
                                  <p:stCondLst>
                                    <p:cond delay="300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nodeType="withEffect">
                                  <p:stCondLst>
                                    <p:cond delay="300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8850"/>
                            </p:stCondLst>
                            <p:childTnLst>
                              <p:par>
                                <p:cTn id="50" presetID="10"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childTnLst>
                                </p:cTn>
                              </p:par>
                            </p:childTnLst>
                          </p:cTn>
                        </p:par>
                        <p:par>
                          <p:cTn id="59" fill="hold">
                            <p:stCondLst>
                              <p:cond delay="9850"/>
                            </p:stCondLst>
                            <p:childTnLst>
                              <p:par>
                                <p:cTn id="60" presetID="10" presetClass="exit" presetSubtype="0" fill="hold" grpId="1" nodeType="afterEffect">
                                  <p:stCondLst>
                                    <p:cond delay="1000"/>
                                  </p:stCondLst>
                                  <p:iterate type="lt">
                                    <p:tmPct val="0"/>
                                  </p:iterate>
                                  <p:childTnLst>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par>
                          <p:cTn id="63" fill="hold">
                            <p:stCondLst>
                              <p:cond delay="11350"/>
                            </p:stCondLst>
                            <p:childTnLst>
                              <p:par>
                                <p:cTn id="64" presetID="10" presetClass="entr" presetSubtype="0" fill="hold" grpId="0" nodeType="afterEffect">
                                  <p:stCondLst>
                                    <p:cond delay="0"/>
                                  </p:stCondLst>
                                  <p:iterate type="lt">
                                    <p:tmPct val="10000"/>
                                  </p:iterate>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13450"/>
                            </p:stCondLst>
                            <p:childTnLst>
                              <p:par>
                                <p:cTn id="68" presetID="10"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1395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par>
                          <p:cTn id="78" fill="hold">
                            <p:stCondLst>
                              <p:cond delay="14450"/>
                            </p:stCondLst>
                            <p:childTnLst>
                              <p:par>
                                <p:cTn id="79" presetID="21"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heel(1)">
                                      <p:cBhvr>
                                        <p:cTn id="81" dur="2000"/>
                                        <p:tgtEl>
                                          <p:spTgt spid="18"/>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heel(1)">
                                      <p:cBhvr>
                                        <p:cTn id="84" dur="2000"/>
                                        <p:tgtEl>
                                          <p:spTgt spid="23"/>
                                        </p:tgtEl>
                                      </p:cBhvr>
                                    </p:animEffect>
                                  </p:childTnLst>
                                </p:cTn>
                              </p:par>
                            </p:childTnLst>
                          </p:cTn>
                        </p:par>
                        <p:par>
                          <p:cTn id="85" fill="hold">
                            <p:stCondLst>
                              <p:cond delay="16450"/>
                            </p:stCondLst>
                            <p:childTnLst>
                              <p:par>
                                <p:cTn id="86" presetID="10" presetClass="entr" presetSubtype="0" fill="hold"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8" grpId="1"/>
      <p:bldP spid="31" grpId="0" animBg="1"/>
      <p:bldP spid="31" grpId="1"/>
      <p:bldP spid="7" grpId="0"/>
      <p:bldP spid="5" grpId="0"/>
      <p:bldP spid="3" grpId="0"/>
      <p:bldP spid="18" grpId="0" animBg="1"/>
      <p:bldP spid="19" grpId="0"/>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29" name="角丸四角形 3">
            <a:extLst>
              <a:ext uri="{FF2B5EF4-FFF2-40B4-BE49-F238E27FC236}">
                <a16:creationId xmlns:a16="http://schemas.microsoft.com/office/drawing/2014/main" id="{E4DAF61C-E7F5-430E-A570-D388A987A541}"/>
              </a:ext>
            </a:extLst>
          </p:cNvPr>
          <p:cNvSpPr/>
          <p:nvPr/>
        </p:nvSpPr>
        <p:spPr>
          <a:xfrm>
            <a:off x="217488" y="5502275"/>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表紙には、大阪府育英会の連絡先も載っていますので、大切に保管してください。  </a:t>
            </a:r>
          </a:p>
        </p:txBody>
      </p:sp>
      <p:sp>
        <p:nvSpPr>
          <p:cNvPr id="27" name="角丸四角形 2">
            <a:extLst>
              <a:ext uri="{FF2B5EF4-FFF2-40B4-BE49-F238E27FC236}">
                <a16:creationId xmlns:a16="http://schemas.microsoft.com/office/drawing/2014/main" id="{CD03E270-9EEC-4BBE-B8C3-6836AA804FE5}"/>
              </a:ext>
            </a:extLst>
          </p:cNvPr>
          <p:cNvSpPr/>
          <p:nvPr/>
        </p:nvSpPr>
        <p:spPr>
          <a:xfrm>
            <a:off x="219075"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返還のしおりには、返還の方法や、よくある質問など、大事なことがたくさん載っています。</a:t>
            </a:r>
          </a:p>
        </p:txBody>
      </p:sp>
      <p:sp>
        <p:nvSpPr>
          <p:cNvPr id="20" name="角丸四角形 1">
            <a:extLst>
              <a:ext uri="{FF2B5EF4-FFF2-40B4-BE49-F238E27FC236}">
                <a16:creationId xmlns:a16="http://schemas.microsoft.com/office/drawing/2014/main" id="{4331A21A-0BC6-4384-91AB-B4C7CFA2165F}"/>
              </a:ext>
            </a:extLst>
          </p:cNvPr>
          <p:cNvSpPr/>
          <p:nvPr/>
        </p:nvSpPr>
        <p:spPr>
          <a:xfrm>
            <a:off x="219075" y="550411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「返還のしおり」について説明します。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5" name="電話">
            <a:extLst>
              <a:ext uri="{FF2B5EF4-FFF2-40B4-BE49-F238E27FC236}">
                <a16:creationId xmlns:a16="http://schemas.microsoft.com/office/drawing/2014/main" id="{DFC3E90F-94D8-4252-BA9F-1FB9048E0FA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5474" y="3666156"/>
            <a:ext cx="856967" cy="12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連絡先">
            <a:extLst>
              <a:ext uri="{FF2B5EF4-FFF2-40B4-BE49-F238E27FC236}">
                <a16:creationId xmlns:a16="http://schemas.microsoft.com/office/drawing/2014/main" id="{53195601-CD2A-4396-B4E3-A90E18997609}"/>
              </a:ext>
            </a:extLst>
          </p:cNvPr>
          <p:cNvSpPr/>
          <p:nvPr/>
        </p:nvSpPr>
        <p:spPr bwMode="auto">
          <a:xfrm>
            <a:off x="4780502" y="3896553"/>
            <a:ext cx="2240109" cy="900599"/>
          </a:xfrm>
          <a:prstGeom prst="wedgeRoundRectCallout">
            <a:avLst>
              <a:gd name="adj1" fmla="val -118592"/>
              <a:gd name="adj2" fmla="val -59092"/>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大阪府育英会の連絡先</a:t>
            </a:r>
          </a:p>
        </p:txBody>
      </p:sp>
      <p:pic>
        <p:nvPicPr>
          <p:cNvPr id="35" name="書類記入">
            <a:extLst>
              <a:ext uri="{FF2B5EF4-FFF2-40B4-BE49-F238E27FC236}">
                <a16:creationId xmlns:a16="http://schemas.microsoft.com/office/drawing/2014/main" id="{0F8E7902-E305-427D-AF7A-6583504DA8B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0078" y="2230178"/>
            <a:ext cx="995883" cy="12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変更届">
            <a:extLst>
              <a:ext uri="{FF2B5EF4-FFF2-40B4-BE49-F238E27FC236}">
                <a16:creationId xmlns:a16="http://schemas.microsoft.com/office/drawing/2014/main" id="{710B2817-19ED-40E8-820C-205506438F6F}"/>
              </a:ext>
            </a:extLst>
          </p:cNvPr>
          <p:cNvSpPr/>
          <p:nvPr/>
        </p:nvSpPr>
        <p:spPr bwMode="auto">
          <a:xfrm>
            <a:off x="4780502" y="2736728"/>
            <a:ext cx="2235346" cy="900599"/>
          </a:xfrm>
          <a:prstGeom prst="wedgeRoundRectCallout">
            <a:avLst>
              <a:gd name="adj1" fmla="val -107966"/>
              <a:gd name="adj2" fmla="val 30225"/>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変更届、猶予願</a:t>
            </a:r>
          </a:p>
        </p:txBody>
      </p:sp>
      <p:pic>
        <p:nvPicPr>
          <p:cNvPr id="38" name="はてな">
            <a:extLst>
              <a:ext uri="{FF2B5EF4-FFF2-40B4-BE49-F238E27FC236}">
                <a16:creationId xmlns:a16="http://schemas.microsoft.com/office/drawing/2014/main" id="{8F08EF4C-9093-4C23-A2B2-225FAB4D346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69722" y="836798"/>
            <a:ext cx="916239" cy="123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よくある質問">
            <a:extLst>
              <a:ext uri="{FF2B5EF4-FFF2-40B4-BE49-F238E27FC236}">
                <a16:creationId xmlns:a16="http://schemas.microsoft.com/office/drawing/2014/main" id="{76F6EB08-EA73-4695-B1AB-B92F8C6474E8}"/>
              </a:ext>
            </a:extLst>
          </p:cNvPr>
          <p:cNvSpPr/>
          <p:nvPr/>
        </p:nvSpPr>
        <p:spPr bwMode="auto">
          <a:xfrm>
            <a:off x="4780502" y="1576903"/>
            <a:ext cx="2235346" cy="900599"/>
          </a:xfrm>
          <a:prstGeom prst="wedgeRoundRectCallout">
            <a:avLst>
              <a:gd name="adj1" fmla="val -106531"/>
              <a:gd name="adj2" fmla="val 65850"/>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よくある質問</a:t>
            </a:r>
          </a:p>
        </p:txBody>
      </p:sp>
      <p:sp>
        <p:nvSpPr>
          <p:cNvPr id="34" name="返還の方法">
            <a:extLst>
              <a:ext uri="{FF2B5EF4-FFF2-40B4-BE49-F238E27FC236}">
                <a16:creationId xmlns:a16="http://schemas.microsoft.com/office/drawing/2014/main" id="{A3FB6170-C6BD-46E9-8238-71109D222476}"/>
              </a:ext>
            </a:extLst>
          </p:cNvPr>
          <p:cNvSpPr/>
          <p:nvPr/>
        </p:nvSpPr>
        <p:spPr bwMode="auto">
          <a:xfrm>
            <a:off x="4780503" y="509104"/>
            <a:ext cx="2235346" cy="900599"/>
          </a:xfrm>
          <a:prstGeom prst="wedgeRoundRectCallout">
            <a:avLst>
              <a:gd name="adj1" fmla="val -109969"/>
              <a:gd name="adj2" fmla="val 97591"/>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返還の方法</a:t>
            </a:r>
          </a:p>
        </p:txBody>
      </p:sp>
      <p:pic>
        <p:nvPicPr>
          <p:cNvPr id="8" name="しおり">
            <a:extLst>
              <a:ext uri="{FF2B5EF4-FFF2-40B4-BE49-F238E27FC236}">
                <a16:creationId xmlns:a16="http://schemas.microsoft.com/office/drawing/2014/main" id="{1A5BCB61-25AE-41D0-B4DC-3F186589E074}"/>
              </a:ext>
            </a:extLst>
          </p:cNvPr>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022004" y="1361647"/>
            <a:ext cx="2438428" cy="3435505"/>
          </a:xfrm>
          <a:prstGeom prst="rect">
            <a:avLst/>
          </a:prstGeom>
          <a:ln>
            <a:solidFill>
              <a:schemeClr val="tx1"/>
            </a:solidFill>
          </a:ln>
        </p:spPr>
      </p:pic>
      <p:sp>
        <p:nvSpPr>
          <p:cNvPr id="32" name="連絡先枠">
            <a:extLst>
              <a:ext uri="{FF2B5EF4-FFF2-40B4-BE49-F238E27FC236}">
                <a16:creationId xmlns:a16="http://schemas.microsoft.com/office/drawing/2014/main" id="{26B7F456-7D2E-4D6E-A85A-479F8EA14F2D}"/>
              </a:ext>
            </a:extLst>
          </p:cNvPr>
          <p:cNvSpPr/>
          <p:nvPr/>
        </p:nvSpPr>
        <p:spPr bwMode="auto">
          <a:xfrm>
            <a:off x="1099574" y="2564904"/>
            <a:ext cx="2088232" cy="18722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67545" y="303213"/>
            <a:ext cx="30503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返還のしおり</a:t>
            </a:r>
          </a:p>
        </p:txBody>
      </p:sp>
      <p:pic>
        <p:nvPicPr>
          <p:cNvPr id="24" name="次のページ">
            <a:extLst>
              <a:ext uri="{FF2B5EF4-FFF2-40B4-BE49-F238E27FC236}">
                <a16:creationId xmlns:a16="http://schemas.microsoft.com/office/drawing/2014/main" id="{23E6BAE7-ED2A-4103-AEED-71851FB088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Tree>
    <p:extLst>
      <p:ext uri="{BB962C8B-B14F-4D97-AF65-F5344CB8AC3E}">
        <p14:creationId xmlns:p14="http://schemas.microsoft.com/office/powerpoint/2010/main" val="3699123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5" presetClass="path" presetSubtype="0" accel="50000" decel="50000" fill="hold" nodeType="withEffect">
                                  <p:stCondLst>
                                    <p:cond delay="1000"/>
                                  </p:stCondLst>
                                  <p:childTnLst>
                                    <p:animMotion origin="layout" path="M -2.77778E-7 -4.07407E-6 L -0.55955 -0.00162 " pathEditMode="relative" rAng="0" ptsTypes="AA">
                                      <p:cBhvr>
                                        <p:cTn id="9" dur="2000" fill="hold"/>
                                        <p:tgtEl>
                                          <p:spTgt spid="8"/>
                                        </p:tgtEl>
                                        <p:attrNameLst>
                                          <p:attrName>ppt_x</p:attrName>
                                          <p:attrName>ppt_y</p:attrName>
                                        </p:attrNameLst>
                                      </p:cBhvr>
                                      <p:rCtr x="-27986" y="-93"/>
                                    </p:animMotion>
                                  </p:childTnLst>
                                </p:cTn>
                              </p:par>
                            </p:childTnLst>
                          </p:cTn>
                        </p:par>
                        <p:par>
                          <p:cTn id="10" fill="hold">
                            <p:stCondLst>
                              <p:cond delay="3000"/>
                            </p:stCondLst>
                            <p:childTnLst>
                              <p:par>
                                <p:cTn id="11" presetID="10" presetClass="exit" presetSubtype="0" fill="hold" grpId="1" nodeType="afterEffect">
                                  <p:stCondLst>
                                    <p:cond delay="0"/>
                                  </p:stCondLst>
                                  <p:iterate type="lt">
                                    <p:tmPct val="0"/>
                                  </p:iterate>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3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childTnLst>
                                </p:cTn>
                              </p:par>
                              <p:par>
                                <p:cTn id="24" presetID="10" presetClass="entr" presetSubtype="0" fill="hold" nodeType="withEffect">
                                  <p:stCondLst>
                                    <p:cond delay="100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par>
                                <p:cTn id="30" presetID="10" presetClass="entr" presetSubtype="0" fill="hold" nodeType="withEffect">
                                  <p:stCondLst>
                                    <p:cond delay="200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childTnLst>
                                </p:cTn>
                              </p:par>
                            </p:childTnLst>
                          </p:cTn>
                        </p:par>
                        <p:par>
                          <p:cTn id="33" fill="hold">
                            <p:stCondLst>
                              <p:cond delay="6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childTnLst>
                                </p:cTn>
                              </p:par>
                            </p:childTnLst>
                          </p:cTn>
                        </p:par>
                        <p:par>
                          <p:cTn id="37" fill="hold">
                            <p:stCondLst>
                              <p:cond delay="7500"/>
                            </p:stCondLst>
                            <p:childTnLst>
                              <p:par>
                                <p:cTn id="38" presetID="10"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10" presetClass="exit" presetSubtype="0" fill="hold" grpId="1" nodeType="withEffect">
                                  <p:stCondLst>
                                    <p:cond delay="0"/>
                                  </p:stCondLst>
                                  <p:iterate type="lt">
                                    <p:tmPct val="0"/>
                                  </p:iterate>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ntr" presetSubtype="0" fill="hold" grpId="0" nodeType="withEffect">
                                  <p:stCondLst>
                                    <p:cond delay="500"/>
                                  </p:stCondLst>
                                  <p:iterate type="lt">
                                    <p:tmPct val="10000"/>
                                  </p:iterate>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par>
                          <p:cTn id="50" fill="hold">
                            <p:stCondLst>
                              <p:cond delay="103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7" grpId="1"/>
      <p:bldP spid="20" grpId="0"/>
      <p:bldP spid="20" grpId="1"/>
      <p:bldP spid="26" grpId="0" animBg="1"/>
      <p:bldP spid="2" grpId="0" animBg="1"/>
      <p:bldP spid="39" grpId="0" animBg="1"/>
      <p:bldP spid="34"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31" name="角丸四角形 6">
            <a:extLst>
              <a:ext uri="{FF2B5EF4-FFF2-40B4-BE49-F238E27FC236}">
                <a16:creationId xmlns:a16="http://schemas.microsoft.com/office/drawing/2014/main" id="{44A327A9-21D2-4693-8990-C8DE4C604F01}"/>
              </a:ext>
            </a:extLst>
          </p:cNvPr>
          <p:cNvSpPr/>
          <p:nvPr/>
        </p:nvSpPr>
        <p:spPr>
          <a:xfrm>
            <a:off x="218951" y="5517232"/>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このように、奨学金は先輩から後輩に受け継がれて成り立っている制度です。</a:t>
            </a:r>
          </a:p>
        </p:txBody>
      </p:sp>
      <p:sp>
        <p:nvSpPr>
          <p:cNvPr id="30" name="角丸四角形 5">
            <a:extLst>
              <a:ext uri="{FF2B5EF4-FFF2-40B4-BE49-F238E27FC236}">
                <a16:creationId xmlns:a16="http://schemas.microsoft.com/office/drawing/2014/main" id="{4B76056E-9FD9-46D6-A7AF-9C89A7548AF6}"/>
              </a:ext>
            </a:extLst>
          </p:cNvPr>
          <p:cNvSpPr/>
          <p:nvPr/>
        </p:nvSpPr>
        <p:spPr>
          <a:xfrm>
            <a:off x="220663" y="5516563"/>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返ってきた奨学金は、後輩たちの新たな奨学金として貸付けされます。</a:t>
            </a:r>
          </a:p>
        </p:txBody>
      </p:sp>
      <p:sp>
        <p:nvSpPr>
          <p:cNvPr id="29" name="角丸四角形 4">
            <a:extLst>
              <a:ext uri="{FF2B5EF4-FFF2-40B4-BE49-F238E27FC236}">
                <a16:creationId xmlns:a16="http://schemas.microsoft.com/office/drawing/2014/main" id="{E4DAF61C-E7F5-430E-A570-D388A987A541}"/>
              </a:ext>
            </a:extLst>
          </p:cNvPr>
          <p:cNvSpPr/>
          <p:nvPr/>
        </p:nvSpPr>
        <p:spPr>
          <a:xfrm>
            <a:off x="217488" y="5502275"/>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そのため、卒業後は、みなさん自身が責任をもって育英会に返さなければいけません。</a:t>
            </a:r>
          </a:p>
        </p:txBody>
      </p:sp>
      <p:sp>
        <p:nvSpPr>
          <p:cNvPr id="28" name="角丸四角形 3">
            <a:extLst>
              <a:ext uri="{FF2B5EF4-FFF2-40B4-BE49-F238E27FC236}">
                <a16:creationId xmlns:a16="http://schemas.microsoft.com/office/drawing/2014/main"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奨学金は保護者が借りたお金ではなく、奨学生本人（みなさん）が借りたお金です。</a:t>
            </a:r>
          </a:p>
        </p:txBody>
      </p:sp>
      <p:sp>
        <p:nvSpPr>
          <p:cNvPr id="27" name="角丸四角形 2">
            <a:extLst>
              <a:ext uri="{FF2B5EF4-FFF2-40B4-BE49-F238E27FC236}">
                <a16:creationId xmlns:a16="http://schemas.microsoft.com/office/drawing/2014/main" id="{CD03E270-9EEC-4BBE-B8C3-6836AA804FE5}"/>
              </a:ext>
            </a:extLst>
          </p:cNvPr>
          <p:cNvSpPr/>
          <p:nvPr/>
        </p:nvSpPr>
        <p:spPr>
          <a:xfrm>
            <a:off x="219075"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大阪府育英会は、教育の機会均等を図るため、高校生に奨学金の貸付けを行っています。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5" name="角丸四角形 1">
            <a:extLst>
              <a:ext uri="{FF2B5EF4-FFF2-40B4-BE49-F238E27FC236}">
                <a16:creationId xmlns:a16="http://schemas.microsoft.com/office/drawing/2014/main" id="{E326F03D-0018-4805-91E3-D402F6E4FEB8}"/>
              </a:ext>
            </a:extLst>
          </p:cNvPr>
          <p:cNvSpPr/>
          <p:nvPr/>
        </p:nvSpPr>
        <p:spPr>
          <a:xfrm>
            <a:off x="218951" y="5517232"/>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「奨学金のしくみ」について説明します。</a:t>
            </a:r>
          </a:p>
        </p:txBody>
      </p:sp>
      <p:pic>
        <p:nvPicPr>
          <p:cNvPr id="12290" name="高校生">
            <a:extLst>
              <a:ext uri="{FF2B5EF4-FFF2-40B4-BE49-F238E27FC236}">
                <a16:creationId xmlns:a16="http://schemas.microsoft.com/office/drawing/2014/main" id="{AE6627D5-3EDA-4BF4-BE67-200A3DBAA01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1766" y="2667000"/>
            <a:ext cx="152876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社会人">
            <a:extLst>
              <a:ext uri="{FF2B5EF4-FFF2-40B4-BE49-F238E27FC236}">
                <a16:creationId xmlns:a16="http://schemas.microsoft.com/office/drawing/2014/main" id="{BBE1801E-B5AB-4260-A597-9D89F9072E1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8016" y="528638"/>
            <a:ext cx="27098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68313" y="303213"/>
            <a:ext cx="344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奨学金のしくみ</a:t>
            </a:r>
          </a:p>
        </p:txBody>
      </p:sp>
      <p:grpSp>
        <p:nvGrpSpPr>
          <p:cNvPr id="11" name="大阪府育英会">
            <a:extLst>
              <a:ext uri="{FF2B5EF4-FFF2-40B4-BE49-F238E27FC236}">
                <a16:creationId xmlns:a16="http://schemas.microsoft.com/office/drawing/2014/main" id="{FB3CEBBB-785F-44D4-86AE-D99E93A87C8F}"/>
              </a:ext>
            </a:extLst>
          </p:cNvPr>
          <p:cNvGrpSpPr>
            <a:grpSpLocks noChangeAspect="1"/>
          </p:cNvGrpSpPr>
          <p:nvPr/>
        </p:nvGrpSpPr>
        <p:grpSpPr bwMode="auto">
          <a:xfrm>
            <a:off x="5687516" y="2997200"/>
            <a:ext cx="2628900" cy="1972965"/>
            <a:chOff x="202558" y="1797601"/>
            <a:chExt cx="4123663" cy="3097550"/>
          </a:xfrm>
        </p:grpSpPr>
        <p:pic>
          <p:nvPicPr>
            <p:cNvPr id="6162" name="図 3">
              <a:extLst>
                <a:ext uri="{FF2B5EF4-FFF2-40B4-BE49-F238E27FC236}">
                  <a16:creationId xmlns:a16="http://schemas.microsoft.com/office/drawing/2014/main" id="{86C24A18-B3AA-4B72-B9C8-17BC5F077CF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6791" y="1797601"/>
              <a:ext cx="2300598" cy="230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69EA57FC-9EC6-47BB-9ADB-86E62E3A1BFA}"/>
                </a:ext>
              </a:extLst>
            </p:cNvPr>
            <p:cNvSpPr/>
            <p:nvPr/>
          </p:nvSpPr>
          <p:spPr>
            <a:xfrm>
              <a:off x="202558" y="4170338"/>
              <a:ext cx="4123663" cy="724813"/>
            </a:xfrm>
            <a:prstGeom prst="rect">
              <a:avLst/>
            </a:prstGeom>
            <a:noFill/>
          </p:spPr>
          <p:txBody>
            <a:bodyPr>
              <a:spAutoFit/>
            </a:bodyPr>
            <a:lstStyle/>
            <a:p>
              <a:pPr algn="ctr" eaLnBrk="1" fontAlgn="auto" hangingPunct="1">
                <a:spcBef>
                  <a:spcPts val="0"/>
                </a:spcBef>
                <a:spcAft>
                  <a:spcPts val="0"/>
                </a:spcAft>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大阪府育英会</a:t>
              </a:r>
            </a:p>
          </p:txBody>
        </p:sp>
      </p:grpSp>
      <p:sp>
        <p:nvSpPr>
          <p:cNvPr id="3" name="卒業">
            <a:extLst>
              <a:ext uri="{FF2B5EF4-FFF2-40B4-BE49-F238E27FC236}">
                <a16:creationId xmlns:a16="http://schemas.microsoft.com/office/drawing/2014/main" id="{C34A195C-648A-4FDA-96CC-9FCA6D26EDE8}"/>
              </a:ext>
            </a:extLst>
          </p:cNvPr>
          <p:cNvSpPr>
            <a:spLocks noChangeArrowheads="1"/>
          </p:cNvSpPr>
          <p:nvPr/>
        </p:nvSpPr>
        <p:spPr bwMode="auto">
          <a:xfrm>
            <a:off x="1676941" y="1933897"/>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卒業</a:t>
            </a:r>
          </a:p>
        </p:txBody>
      </p:sp>
      <p:sp>
        <p:nvSpPr>
          <p:cNvPr id="4" name="返還">
            <a:extLst>
              <a:ext uri="{FF2B5EF4-FFF2-40B4-BE49-F238E27FC236}">
                <a16:creationId xmlns:a16="http://schemas.microsoft.com/office/drawing/2014/main" id="{B7AF2F6D-8FF1-4C3B-AF05-7FCCB2350D1A}"/>
              </a:ext>
            </a:extLst>
          </p:cNvPr>
          <p:cNvSpPr>
            <a:spLocks noChangeArrowheads="1"/>
          </p:cNvSpPr>
          <p:nvPr/>
        </p:nvSpPr>
        <p:spPr bwMode="auto">
          <a:xfrm>
            <a:off x="6690559" y="193162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返還</a:t>
            </a:r>
          </a:p>
        </p:txBody>
      </p:sp>
      <p:sp>
        <p:nvSpPr>
          <p:cNvPr id="5" name="貸付け">
            <a:extLst>
              <a:ext uri="{FF2B5EF4-FFF2-40B4-BE49-F238E27FC236}">
                <a16:creationId xmlns:a16="http://schemas.microsoft.com/office/drawing/2014/main" id="{0817A020-E413-47BD-9CEB-9E6646D84775}"/>
              </a:ext>
            </a:extLst>
          </p:cNvPr>
          <p:cNvSpPr>
            <a:spLocks noChangeArrowheads="1"/>
          </p:cNvSpPr>
          <p:nvPr/>
        </p:nvSpPr>
        <p:spPr bwMode="auto">
          <a:xfrm>
            <a:off x="4281059" y="438488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貸付</a:t>
            </a:r>
          </a:p>
        </p:txBody>
      </p:sp>
      <p:sp>
        <p:nvSpPr>
          <p:cNvPr id="21" name="奨学生テキスト">
            <a:extLst>
              <a:ext uri="{FF2B5EF4-FFF2-40B4-BE49-F238E27FC236}">
                <a16:creationId xmlns:a16="http://schemas.microsoft.com/office/drawing/2014/main" id="{129F6532-8DA1-43CA-835F-C90C96FE9CF7}"/>
              </a:ext>
            </a:extLst>
          </p:cNvPr>
          <p:cNvSpPr>
            <a:spLocks noChangeArrowheads="1"/>
          </p:cNvSpPr>
          <p:nvPr/>
        </p:nvSpPr>
        <p:spPr bwMode="auto">
          <a:xfrm>
            <a:off x="1077416" y="4551363"/>
            <a:ext cx="2738438" cy="461962"/>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奨学生（高校生</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sp>
        <p:nvSpPr>
          <p:cNvPr id="6" name="卒業矢印">
            <a:extLst>
              <a:ext uri="{FF2B5EF4-FFF2-40B4-BE49-F238E27FC236}">
                <a16:creationId xmlns:a16="http://schemas.microsoft.com/office/drawing/2014/main" id="{9E3376F1-16CB-4F53-9B37-2A56C327496D}"/>
              </a:ext>
            </a:extLst>
          </p:cNvPr>
          <p:cNvSpPr/>
          <p:nvPr/>
        </p:nvSpPr>
        <p:spPr>
          <a:xfrm rot="18921072">
            <a:off x="2539203" y="1666453"/>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貸付矢印">
            <a:extLst>
              <a:ext uri="{FF2B5EF4-FFF2-40B4-BE49-F238E27FC236}">
                <a16:creationId xmlns:a16="http://schemas.microsoft.com/office/drawing/2014/main" id="{096C9EF3-C838-4D13-A8A2-5E82A102AAD4}"/>
              </a:ext>
            </a:extLst>
          </p:cNvPr>
          <p:cNvSpPr/>
          <p:nvPr/>
        </p:nvSpPr>
        <p:spPr>
          <a:xfrm rot="10800000">
            <a:off x="2177215" y="242587"/>
            <a:ext cx="5220201" cy="4097771"/>
          </a:xfrm>
          <a:prstGeom prst="circularArrow">
            <a:avLst>
              <a:gd name="adj1" fmla="val 4059"/>
              <a:gd name="adj2" fmla="val 362769"/>
              <a:gd name="adj3" fmla="val 17398741"/>
              <a:gd name="adj4" fmla="val 14994763"/>
              <a:gd name="adj5" fmla="val 3712"/>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返還矢印">
            <a:extLst>
              <a:ext uri="{FF2B5EF4-FFF2-40B4-BE49-F238E27FC236}">
                <a16:creationId xmlns:a16="http://schemas.microsoft.com/office/drawing/2014/main" id="{318F9E74-83ED-4C88-BF15-CA72CC8B79C0}"/>
              </a:ext>
            </a:extLst>
          </p:cNvPr>
          <p:cNvSpPr/>
          <p:nvPr/>
        </p:nvSpPr>
        <p:spPr>
          <a:xfrm rot="3788098">
            <a:off x="4987310" y="1646180"/>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4" name="次のページ">
            <a:extLst>
              <a:ext uri="{FF2B5EF4-FFF2-40B4-BE49-F238E27FC236}">
                <a16:creationId xmlns:a16="http://schemas.microsoft.com/office/drawing/2014/main" id="{372A47C9-CBD4-4FF3-A4D1-00573A4A35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6" name="返還者テキスト">
            <a:extLst>
              <a:ext uri="{FF2B5EF4-FFF2-40B4-BE49-F238E27FC236}">
                <a16:creationId xmlns:a16="http://schemas.microsoft.com/office/drawing/2014/main" id="{73C6E5CE-CB2C-43BD-BE4D-1DAB2236B557}"/>
              </a:ext>
            </a:extLst>
          </p:cNvPr>
          <p:cNvSpPr>
            <a:spLocks noChangeArrowheads="1"/>
          </p:cNvSpPr>
          <p:nvPr/>
        </p:nvSpPr>
        <p:spPr bwMode="auto">
          <a:xfrm>
            <a:off x="3437836" y="2503203"/>
            <a:ext cx="2738438" cy="46166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奨学生（返還者</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sp>
        <p:nvSpPr>
          <p:cNvPr id="7" name="参考しおり">
            <a:extLst>
              <a:ext uri="{FF2B5EF4-FFF2-40B4-BE49-F238E27FC236}">
                <a16:creationId xmlns:a16="http://schemas.microsoft.com/office/drawing/2014/main" id="{4E4FA08A-384E-4A97-8BF3-AFE680B77AF6}"/>
              </a:ext>
            </a:extLst>
          </p:cNvPr>
          <p:cNvSpPr/>
          <p:nvPr/>
        </p:nvSpPr>
        <p:spPr>
          <a:xfrm>
            <a:off x="6227763" y="332656"/>
            <a:ext cx="2305149"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表紙裏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140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childTnLst>
                          </p:cTn>
                        </p:par>
                        <p:par>
                          <p:cTn id="12" fill="hold">
                            <p:stCondLst>
                              <p:cond delay="29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nodeType="withEffect">
                                  <p:stCondLst>
                                    <p:cond delay="2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nodeType="afterGroup">
                            <p:stCondLst>
                              <p:cond delay="5900"/>
                            </p:stCondLst>
                            <p:childTnLst>
                              <p:par>
                                <p:cTn id="26" presetID="10" presetClass="entr" presetSubtype="0" fill="hold" nodeType="afterEffect">
                                  <p:stCondLst>
                                    <p:cond delay="0"/>
                                  </p:stCondLst>
                                  <p:childTnLst>
                                    <p:set>
                                      <p:cBhvr>
                                        <p:cTn id="27" dur="1" fill="hold">
                                          <p:stCondLst>
                                            <p:cond delay="0"/>
                                          </p:stCondLst>
                                        </p:cTn>
                                        <p:tgtEl>
                                          <p:spTgt spid="12290"/>
                                        </p:tgtEl>
                                        <p:attrNameLst>
                                          <p:attrName>style.visibility</p:attrName>
                                        </p:attrNameLst>
                                      </p:cBhvr>
                                      <p:to>
                                        <p:strVal val="visible"/>
                                      </p:to>
                                    </p:set>
                                    <p:animEffect transition="in" filter="fade">
                                      <p:cBhvr>
                                        <p:cTn id="28" dur="1000"/>
                                        <p:tgtEl>
                                          <p:spTgt spid="1229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par>
                          <p:cTn id="32" fill="hold">
                            <p:stCondLst>
                              <p:cond delay="6900"/>
                            </p:stCondLst>
                            <p:childTnLst>
                              <p:par>
                                <p:cTn id="33" presetID="10" presetClass="exit" presetSubtype="0" fill="hold" grpId="1" nodeType="afterEffect">
                                  <p:stCondLst>
                                    <p:cond delay="1000"/>
                                  </p:stCondLst>
                                  <p:iterate type="lt">
                                    <p:tmPct val="0"/>
                                  </p:iterate>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par>
                          <p:cTn id="36" fill="hold">
                            <p:stCondLst>
                              <p:cond delay="840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0750"/>
                            </p:stCondLst>
                            <p:childTnLst>
                              <p:par>
                                <p:cTn id="41" presetID="6" presetClass="emph" presetSubtype="0" fill="hold" nodeType="afterEffect">
                                  <p:stCondLst>
                                    <p:cond delay="0"/>
                                  </p:stCondLst>
                                  <p:childTnLst>
                                    <p:animScale>
                                      <p:cBhvr>
                                        <p:cTn id="42" dur="1000" fill="hold"/>
                                        <p:tgtEl>
                                          <p:spTgt spid="12290"/>
                                        </p:tgtEl>
                                      </p:cBhvr>
                                      <p:by x="125000" y="125000"/>
                                    </p:animScale>
                                  </p:childTnLst>
                                </p:cTn>
                              </p:par>
                            </p:childTnLst>
                          </p:cTn>
                        </p:par>
                        <p:par>
                          <p:cTn id="43" fill="hold">
                            <p:stCondLst>
                              <p:cond delay="11750"/>
                            </p:stCondLst>
                            <p:childTnLst>
                              <p:par>
                                <p:cTn id="44" presetID="6" presetClass="emph" presetSubtype="0" fill="hold" nodeType="afterEffect">
                                  <p:stCondLst>
                                    <p:cond delay="0"/>
                                  </p:stCondLst>
                                  <p:childTnLst>
                                    <p:animScale>
                                      <p:cBhvr>
                                        <p:cTn id="45" dur="1000" fill="hold"/>
                                        <p:tgtEl>
                                          <p:spTgt spid="12290"/>
                                        </p:tgtEl>
                                      </p:cBhvr>
                                      <p:by x="80000" y="80000"/>
                                    </p:animScale>
                                  </p:childTnLst>
                                </p:cTn>
                              </p:par>
                            </p:childTnLst>
                          </p:cTn>
                        </p:par>
                        <p:par>
                          <p:cTn id="46" fill="hold">
                            <p:stCondLst>
                              <p:cond delay="12750"/>
                            </p:stCondLst>
                            <p:childTnLst>
                              <p:par>
                                <p:cTn id="47" presetID="10" presetClass="exit" presetSubtype="0" fill="hold" grpId="1" nodeType="afterEffect">
                                  <p:stCondLst>
                                    <p:cond delay="1000"/>
                                  </p:stCondLst>
                                  <p:iterate type="lt">
                                    <p:tmPct val="0"/>
                                  </p:iterate>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par>
                          <p:cTn id="50" fill="hold">
                            <p:stCondLst>
                              <p:cond delay="1425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childTnLst>
                                </p:cTn>
                              </p:par>
                              <p:par>
                                <p:cTn id="57" presetID="10" presetClass="entr" presetSubtype="0" fill="hold" nodeType="withEffect">
                                  <p:stCondLst>
                                    <p:cond delay="100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childTnLst>
                                </p:cTn>
                              </p:par>
                              <p:par>
                                <p:cTn id="60" presetID="10" presetClass="entr" presetSubtype="0" fill="hold" nodeType="withEffect">
                                  <p:stCondLst>
                                    <p:cond delay="2000"/>
                                  </p:stCondLst>
                                  <p:childTnLst>
                                    <p:set>
                                      <p:cBhvr>
                                        <p:cTn id="61" dur="1" fill="hold">
                                          <p:stCondLst>
                                            <p:cond delay="0"/>
                                          </p:stCondLst>
                                        </p:cTn>
                                        <p:tgtEl>
                                          <p:spTgt spid="12291"/>
                                        </p:tgtEl>
                                        <p:attrNameLst>
                                          <p:attrName>style.visibility</p:attrName>
                                        </p:attrNameLst>
                                      </p:cBhvr>
                                      <p:to>
                                        <p:strVal val="visible"/>
                                      </p:to>
                                    </p:set>
                                    <p:animEffect transition="in" filter="fade">
                                      <p:cBhvr>
                                        <p:cTn id="62" dur="1000"/>
                                        <p:tgtEl>
                                          <p:spTgt spid="12291"/>
                                        </p:tgtEl>
                                      </p:cBhvr>
                                    </p:animEffect>
                                  </p:childTnLst>
                                </p:cTn>
                              </p:par>
                              <p:par>
                                <p:cTn id="63" presetID="10" presetClass="entr" presetSubtype="0" fill="hold" grpId="0" nodeType="withEffect">
                                  <p:stCondLst>
                                    <p:cond delay="20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childTnLst>
                                </p:cTn>
                              </p:par>
                            </p:childTnLst>
                          </p:cTn>
                        </p:par>
                        <p:par>
                          <p:cTn id="66" fill="hold">
                            <p:stCondLst>
                              <p:cond delay="17250"/>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childTnLst>
                                </p:cTn>
                              </p:par>
                              <p:par>
                                <p:cTn id="70" presetID="10"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childTnLst>
                                </p:cTn>
                              </p:par>
                            </p:childTnLst>
                          </p:cTn>
                        </p:par>
                        <p:par>
                          <p:cTn id="73" fill="hold">
                            <p:stCondLst>
                              <p:cond delay="18250"/>
                            </p:stCondLst>
                            <p:childTnLst>
                              <p:par>
                                <p:cTn id="74" presetID="10" presetClass="exit" presetSubtype="0" fill="hold" grpId="1" nodeType="afterEffect">
                                  <p:stCondLst>
                                    <p:cond delay="1000"/>
                                  </p:stCondLst>
                                  <p:iterate type="lt">
                                    <p:tmPct val="0"/>
                                  </p:iterate>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childTnLst>
                          </p:cTn>
                        </p:par>
                        <p:par>
                          <p:cTn id="77" fill="hold" nodeType="afterGroup">
                            <p:stCondLst>
                              <p:cond delay="1975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21800"/>
                            </p:stCondLst>
                            <p:childTnLst>
                              <p:par>
                                <p:cTn id="82" presetID="26" presetClass="emph" presetSubtype="0" fill="hold" grpId="1" nodeType="afterEffect">
                                  <p:stCondLst>
                                    <p:cond delay="0"/>
                                  </p:stCondLst>
                                  <p:childTnLst>
                                    <p:animEffect transition="out" filter="fade">
                                      <p:cBhvr>
                                        <p:cTn id="83" dur="1000" tmFilter="0, 0; .2, .5; .8, .5; 1, 0"/>
                                        <p:tgtEl>
                                          <p:spTgt spid="13"/>
                                        </p:tgtEl>
                                      </p:cBhvr>
                                    </p:animEffect>
                                    <p:animScale>
                                      <p:cBhvr>
                                        <p:cTn id="84" dur="500" autoRev="1" fill="hold"/>
                                        <p:tgtEl>
                                          <p:spTgt spid="13"/>
                                        </p:tgtEl>
                                      </p:cBhvr>
                                      <p:by x="105000" y="105000"/>
                                    </p:animScale>
                                  </p:childTnLst>
                                </p:cTn>
                              </p:par>
                              <p:par>
                                <p:cTn id="85" presetID="26" presetClass="emph" presetSubtype="0" fill="hold" grpId="0" nodeType="withEffect">
                                  <p:stCondLst>
                                    <p:cond delay="0"/>
                                  </p:stCondLst>
                                  <p:childTnLst>
                                    <p:animEffect transition="out" filter="fade">
                                      <p:cBhvr>
                                        <p:cTn id="86" dur="1000" tmFilter="0, 0; .2, .5; .8, .5; 1, 0"/>
                                        <p:tgtEl>
                                          <p:spTgt spid="5"/>
                                        </p:tgtEl>
                                      </p:cBhvr>
                                    </p:animEffect>
                                    <p:animScale>
                                      <p:cBhvr>
                                        <p:cTn id="87" dur="500" autoRev="1" fill="hold"/>
                                        <p:tgtEl>
                                          <p:spTgt spid="5"/>
                                        </p:tgtEl>
                                      </p:cBhvr>
                                      <p:by x="105000" y="105000"/>
                                    </p:animScale>
                                  </p:childTnLst>
                                </p:cTn>
                              </p:par>
                            </p:childTnLst>
                          </p:cTn>
                        </p:par>
                        <p:par>
                          <p:cTn id="88" fill="hold">
                            <p:stCondLst>
                              <p:cond delay="22800"/>
                            </p:stCondLst>
                            <p:childTnLst>
                              <p:par>
                                <p:cTn id="89" presetID="26" presetClass="emph" presetSubtype="0" fill="hold" nodeType="afterEffect">
                                  <p:stCondLst>
                                    <p:cond delay="0"/>
                                  </p:stCondLst>
                                  <p:childTnLst>
                                    <p:animEffect transition="out" filter="fade">
                                      <p:cBhvr>
                                        <p:cTn id="90" dur="1000" tmFilter="0, 0; .2, .5; .8, .5; 1, 0"/>
                                        <p:tgtEl>
                                          <p:spTgt spid="12290"/>
                                        </p:tgtEl>
                                      </p:cBhvr>
                                    </p:animEffect>
                                    <p:animScale>
                                      <p:cBhvr>
                                        <p:cTn id="91" dur="500" autoRev="1" fill="hold"/>
                                        <p:tgtEl>
                                          <p:spTgt spid="12290"/>
                                        </p:tgtEl>
                                      </p:cBhvr>
                                      <p:by x="105000" y="105000"/>
                                    </p:animScale>
                                  </p:childTnLst>
                                </p:cTn>
                              </p:par>
                              <p:par>
                                <p:cTn id="92" presetID="26" presetClass="emph" presetSubtype="0" fill="hold" grpId="1" nodeType="withEffect">
                                  <p:stCondLst>
                                    <p:cond delay="0"/>
                                  </p:stCondLst>
                                  <p:childTnLst>
                                    <p:animEffect transition="out" filter="fade">
                                      <p:cBhvr>
                                        <p:cTn id="93" dur="1000" tmFilter="0, 0; .2, .5; .8, .5; 1, 0"/>
                                        <p:tgtEl>
                                          <p:spTgt spid="21"/>
                                        </p:tgtEl>
                                      </p:cBhvr>
                                    </p:animEffect>
                                    <p:animScale>
                                      <p:cBhvr>
                                        <p:cTn id="94" dur="500" autoRev="1" fill="hold"/>
                                        <p:tgtEl>
                                          <p:spTgt spid="21"/>
                                        </p:tgtEl>
                                      </p:cBhvr>
                                      <p:by x="105000" y="105000"/>
                                    </p:animScale>
                                  </p:childTnLst>
                                </p:cTn>
                              </p:par>
                            </p:childTnLst>
                          </p:cTn>
                        </p:par>
                        <p:par>
                          <p:cTn id="95" fill="hold">
                            <p:stCondLst>
                              <p:cond delay="23800"/>
                            </p:stCondLst>
                            <p:childTnLst>
                              <p:par>
                                <p:cTn id="96" presetID="10" presetClass="exit" presetSubtype="0" fill="hold" grpId="1" nodeType="afterEffect">
                                  <p:stCondLst>
                                    <p:cond delay="1000"/>
                                  </p:stCondLst>
                                  <p:iterate type="lt">
                                    <p:tmPct val="0"/>
                                  </p:iterate>
                                  <p:childTnLst>
                                    <p:animEffect transition="out" filter="fade">
                                      <p:cBhvr>
                                        <p:cTn id="97" dur="500"/>
                                        <p:tgtEl>
                                          <p:spTgt spid="30"/>
                                        </p:tgtEl>
                                      </p:cBhvr>
                                    </p:animEffect>
                                    <p:set>
                                      <p:cBhvr>
                                        <p:cTn id="98" dur="1" fill="hold">
                                          <p:stCondLst>
                                            <p:cond delay="499"/>
                                          </p:stCondLst>
                                        </p:cTn>
                                        <p:tgtEl>
                                          <p:spTgt spid="30"/>
                                        </p:tgtEl>
                                        <p:attrNameLst>
                                          <p:attrName>style.visibility</p:attrName>
                                        </p:attrNameLst>
                                      </p:cBhvr>
                                      <p:to>
                                        <p:strVal val="hidden"/>
                                      </p:to>
                                    </p:set>
                                  </p:childTnLst>
                                </p:cTn>
                              </p:par>
                            </p:childTnLst>
                          </p:cTn>
                        </p:par>
                        <p:par>
                          <p:cTn id="99" fill="hold">
                            <p:stCondLst>
                              <p:cond delay="25300"/>
                            </p:stCondLst>
                            <p:childTnLst>
                              <p:par>
                                <p:cTn id="100" presetID="10" presetClass="entr" presetSubtype="0" fill="hold" grpId="0" nodeType="afterEffect">
                                  <p:stCondLst>
                                    <p:cond delay="0"/>
                                  </p:stCondLst>
                                  <p:iterate type="lt">
                                    <p:tmPct val="10000"/>
                                  </p:iterate>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par>
                          <p:cTn id="103" fill="hold">
                            <p:stCondLst>
                              <p:cond delay="27500"/>
                            </p:stCondLst>
                            <p:childTnLst>
                              <p:par>
                                <p:cTn id="104" presetID="10" presetClass="entr" presetSubtype="0" fill="hold"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0" grpId="1"/>
      <p:bldP spid="29" grpId="0" animBg="1"/>
      <p:bldP spid="29" grpId="1"/>
      <p:bldP spid="28" grpId="0" animBg="1"/>
      <p:bldP spid="28" grpId="1"/>
      <p:bldP spid="27" grpId="0" animBg="1"/>
      <p:bldP spid="27" grpId="1"/>
      <p:bldP spid="25" grpId="0" animBg="1"/>
      <p:bldP spid="25" grpId="1"/>
      <p:bldP spid="5" grpId="0"/>
      <p:bldP spid="21" grpId="0"/>
      <p:bldP spid="21" grpId="1"/>
      <p:bldP spid="6" grpId="0" animBg="1"/>
      <p:bldP spid="13" grpId="0" animBg="1"/>
      <p:bldP spid="13" grpId="1" animBg="1"/>
      <p:bldP spid="1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0" name="角丸四角形 4">
            <a:extLst>
              <a:ext uri="{FF2B5EF4-FFF2-40B4-BE49-F238E27FC236}">
                <a16:creationId xmlns:a16="http://schemas.microsoft.com/office/drawing/2014/main" id="{2DFC0A95-5A3D-4CCC-BAA9-0CEF594BCBFA}"/>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振替日は毎月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27</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日です。振替日の前日までに口座へ返還金を入金してください。</a:t>
            </a:r>
          </a:p>
        </p:txBody>
      </p:sp>
      <p:sp>
        <p:nvSpPr>
          <p:cNvPr id="43" name="角丸四角形 3">
            <a:extLst>
              <a:ext uri="{FF2B5EF4-FFF2-40B4-BE49-F238E27FC236}">
                <a16:creationId xmlns:a16="http://schemas.microsoft.com/office/drawing/2014/main" id="{9F4BF999-70E9-403A-9596-B69F80569A47}"/>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返還方法は月払いといって、毎月みなさんの口座から自動的に引落し（口座振替）します。</a:t>
            </a:r>
          </a:p>
        </p:txBody>
      </p:sp>
      <p:sp>
        <p:nvSpPr>
          <p:cNvPr id="28" name="角丸四角形 2">
            <a:extLst>
              <a:ext uri="{FF2B5EF4-FFF2-40B4-BE49-F238E27FC236}">
                <a16:creationId xmlns:a16="http://schemas.microsoft.com/office/drawing/2014/main"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奨学金の返還は、卒業した年の</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月から始まります。</a:t>
            </a:r>
          </a:p>
        </p:txBody>
      </p:sp>
      <p:sp>
        <p:nvSpPr>
          <p:cNvPr id="31" name="角丸四角形 1">
            <a:extLst>
              <a:ext uri="{FF2B5EF4-FFF2-40B4-BE49-F238E27FC236}">
                <a16:creationId xmlns:a16="http://schemas.microsoft.com/office/drawing/2014/main" id="{EE25D16A-7BEF-4EF4-A365-ADBE9DF280F8}"/>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奨学金をどのように返していくのか説明します。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57233" y="303213"/>
            <a:ext cx="4474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奨学金の返還方法</a:t>
            </a:r>
          </a:p>
        </p:txBody>
      </p:sp>
      <p:sp>
        <p:nvSpPr>
          <p:cNvPr id="32" name="10月">
            <a:extLst>
              <a:ext uri="{FF2B5EF4-FFF2-40B4-BE49-F238E27FC236}">
                <a16:creationId xmlns:a16="http://schemas.microsoft.com/office/drawing/2014/main" id="{78C30E6D-4146-444D-BF13-1CFF7214CA87}"/>
              </a:ext>
            </a:extLst>
          </p:cNvPr>
          <p:cNvSpPr>
            <a:spLocks noChangeArrowheads="1"/>
          </p:cNvSpPr>
          <p:nvPr/>
        </p:nvSpPr>
        <p:spPr bwMode="auto">
          <a:xfrm>
            <a:off x="7443978" y="4587577"/>
            <a:ext cx="110561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10</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0" name="9月">
            <a:extLst>
              <a:ext uri="{FF2B5EF4-FFF2-40B4-BE49-F238E27FC236}">
                <a16:creationId xmlns:a16="http://schemas.microsoft.com/office/drawing/2014/main" id="{43B3BE83-4A52-4658-915F-E1688C0C8D40}"/>
              </a:ext>
            </a:extLst>
          </p:cNvPr>
          <p:cNvSpPr>
            <a:spLocks noChangeArrowheads="1"/>
          </p:cNvSpPr>
          <p:nvPr/>
        </p:nvSpPr>
        <p:spPr bwMode="auto">
          <a:xfrm>
            <a:off x="6617483" y="4581346"/>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9</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6" name="8月">
            <a:extLst>
              <a:ext uri="{FF2B5EF4-FFF2-40B4-BE49-F238E27FC236}">
                <a16:creationId xmlns:a16="http://schemas.microsoft.com/office/drawing/2014/main" id="{996BFC4D-CB6E-4A56-91B3-F270D9CFC19E}"/>
              </a:ext>
            </a:extLst>
          </p:cNvPr>
          <p:cNvSpPr>
            <a:spLocks noChangeArrowheads="1"/>
          </p:cNvSpPr>
          <p:nvPr/>
        </p:nvSpPr>
        <p:spPr bwMode="auto">
          <a:xfrm>
            <a:off x="5706194" y="4586107"/>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8</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11" name="7月">
            <a:extLst>
              <a:ext uri="{FF2B5EF4-FFF2-40B4-BE49-F238E27FC236}">
                <a16:creationId xmlns:a16="http://schemas.microsoft.com/office/drawing/2014/main" id="{E49AFE0A-C61D-4991-9711-CBFF3746740C}"/>
              </a:ext>
            </a:extLst>
          </p:cNvPr>
          <p:cNvSpPr>
            <a:spLocks noChangeArrowheads="1"/>
          </p:cNvSpPr>
          <p:nvPr/>
        </p:nvSpPr>
        <p:spPr bwMode="auto">
          <a:xfrm>
            <a:off x="4786133" y="4588303"/>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7</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9" name="6月">
            <a:extLst>
              <a:ext uri="{FF2B5EF4-FFF2-40B4-BE49-F238E27FC236}">
                <a16:creationId xmlns:a16="http://schemas.microsoft.com/office/drawing/2014/main" id="{69C300B3-36B6-451D-9C4B-725EFEEBF581}"/>
              </a:ext>
            </a:extLst>
          </p:cNvPr>
          <p:cNvSpPr>
            <a:spLocks noChangeArrowheads="1"/>
          </p:cNvSpPr>
          <p:nvPr/>
        </p:nvSpPr>
        <p:spPr bwMode="auto">
          <a:xfrm>
            <a:off x="3855531" y="4595336"/>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6</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8" name="5月">
            <a:extLst>
              <a:ext uri="{FF2B5EF4-FFF2-40B4-BE49-F238E27FC236}">
                <a16:creationId xmlns:a16="http://schemas.microsoft.com/office/drawing/2014/main" id="{376831F1-861D-4C00-94AA-0CA426B19D13}"/>
              </a:ext>
            </a:extLst>
          </p:cNvPr>
          <p:cNvSpPr>
            <a:spLocks noChangeArrowheads="1"/>
          </p:cNvSpPr>
          <p:nvPr/>
        </p:nvSpPr>
        <p:spPr bwMode="auto">
          <a:xfrm>
            <a:off x="3000514" y="4587577"/>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4月">
            <a:extLst>
              <a:ext uri="{FF2B5EF4-FFF2-40B4-BE49-F238E27FC236}">
                <a16:creationId xmlns:a16="http://schemas.microsoft.com/office/drawing/2014/main" id="{01CC2E94-80C3-4549-8829-935F97ED0F7A}"/>
              </a:ext>
            </a:extLst>
          </p:cNvPr>
          <p:cNvSpPr>
            <a:spLocks noChangeArrowheads="1"/>
          </p:cNvSpPr>
          <p:nvPr/>
        </p:nvSpPr>
        <p:spPr bwMode="auto">
          <a:xfrm>
            <a:off x="2049512" y="4581128"/>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4</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9" name="3月">
            <a:extLst>
              <a:ext uri="{FF2B5EF4-FFF2-40B4-BE49-F238E27FC236}">
                <a16:creationId xmlns:a16="http://schemas.microsoft.com/office/drawing/2014/main" id="{21D07F0B-45EC-4955-B9EE-F4A8910366AD}"/>
              </a:ext>
            </a:extLst>
          </p:cNvPr>
          <p:cNvSpPr>
            <a:spLocks noChangeArrowheads="1"/>
          </p:cNvSpPr>
          <p:nvPr/>
        </p:nvSpPr>
        <p:spPr bwMode="auto">
          <a:xfrm>
            <a:off x="1187624" y="4581128"/>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1" name="令和3年">
            <a:extLst>
              <a:ext uri="{FF2B5EF4-FFF2-40B4-BE49-F238E27FC236}">
                <a16:creationId xmlns:a16="http://schemas.microsoft.com/office/drawing/2014/main" id="{59992046-CB4C-47B7-BF2C-D93A2FB112C7}"/>
              </a:ext>
            </a:extLst>
          </p:cNvPr>
          <p:cNvSpPr>
            <a:spLocks noChangeArrowheads="1"/>
          </p:cNvSpPr>
          <p:nvPr/>
        </p:nvSpPr>
        <p:spPr bwMode="auto">
          <a:xfrm>
            <a:off x="594421" y="4217298"/>
            <a:ext cx="136924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4</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grpSp>
        <p:nvGrpSpPr>
          <p:cNvPr id="46" name="卒業">
            <a:extLst>
              <a:ext uri="{FF2B5EF4-FFF2-40B4-BE49-F238E27FC236}">
                <a16:creationId xmlns:a16="http://schemas.microsoft.com/office/drawing/2014/main" id="{7A67A541-915E-4019-AEB6-2B0598FCC90C}"/>
              </a:ext>
            </a:extLst>
          </p:cNvPr>
          <p:cNvGrpSpPr/>
          <p:nvPr/>
        </p:nvGrpSpPr>
        <p:grpSpPr>
          <a:xfrm>
            <a:off x="1043608" y="3543102"/>
            <a:ext cx="800275" cy="733952"/>
            <a:chOff x="1043608" y="3543102"/>
            <a:chExt cx="800275" cy="733952"/>
          </a:xfrm>
        </p:grpSpPr>
        <p:sp>
          <p:nvSpPr>
            <p:cNvPr id="22" name="正方形/長方形 12">
              <a:extLst>
                <a:ext uri="{FF2B5EF4-FFF2-40B4-BE49-F238E27FC236}">
                  <a16:creationId xmlns:a16="http://schemas.microsoft.com/office/drawing/2014/main" id="{1AD58AA0-CAE2-4ABF-AB02-4C1E24ECB43B}"/>
                </a:ext>
              </a:extLst>
            </p:cNvPr>
            <p:cNvSpPr>
              <a:spLocks noChangeArrowheads="1"/>
            </p:cNvSpPr>
            <p:nvPr/>
          </p:nvSpPr>
          <p:spPr bwMode="auto">
            <a:xfrm>
              <a:off x="1043608" y="3543102"/>
              <a:ext cx="794296" cy="46196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卒業</a:t>
              </a:r>
              <a:endParaRPr lang="ja-JP" altLang="en-US" sz="20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8" name="正方形/長方形 12">
              <a:extLst>
                <a:ext uri="{FF2B5EF4-FFF2-40B4-BE49-F238E27FC236}">
                  <a16:creationId xmlns:a16="http://schemas.microsoft.com/office/drawing/2014/main" id="{C5225371-FE37-4314-A4FB-1DBE8E6B387A}"/>
                </a:ext>
              </a:extLst>
            </p:cNvPr>
            <p:cNvSpPr>
              <a:spLocks noChangeArrowheads="1"/>
            </p:cNvSpPr>
            <p:nvPr/>
          </p:nvSpPr>
          <p:spPr bwMode="auto">
            <a:xfrm>
              <a:off x="1049587" y="3815389"/>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latin typeface="メイリオ" panose="020B0604030504040204" pitchFamily="50" charset="-128"/>
                  <a:ea typeface="メイリオ" panose="020B0604030504040204" pitchFamily="50" charset="-128"/>
                </a:rPr>
                <a:t>▼</a:t>
              </a:r>
            </a:p>
          </p:txBody>
        </p:sp>
      </p:grpSp>
      <p:sp>
        <p:nvSpPr>
          <p:cNvPr id="40" name="返還開始テキスト">
            <a:extLst>
              <a:ext uri="{FF2B5EF4-FFF2-40B4-BE49-F238E27FC236}">
                <a16:creationId xmlns:a16="http://schemas.microsoft.com/office/drawing/2014/main" id="{DECC4EEE-13F7-4E11-9192-7333597A4A03}"/>
              </a:ext>
            </a:extLst>
          </p:cNvPr>
          <p:cNvSpPr>
            <a:spLocks noChangeArrowheads="1"/>
          </p:cNvSpPr>
          <p:nvPr/>
        </p:nvSpPr>
        <p:spPr bwMode="auto">
          <a:xfrm>
            <a:off x="7375880" y="3501008"/>
            <a:ext cx="15166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返還開始</a:t>
            </a:r>
            <a:endParaRPr lang="ja-JP" altLang="en-US" sz="20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2" name="返還開始矢印">
            <a:extLst>
              <a:ext uri="{FF2B5EF4-FFF2-40B4-BE49-F238E27FC236}">
                <a16:creationId xmlns:a16="http://schemas.microsoft.com/office/drawing/2014/main" id="{9697BEAE-0D78-4174-B27A-D494BC597FBB}"/>
              </a:ext>
            </a:extLst>
          </p:cNvPr>
          <p:cNvSpPr>
            <a:spLocks noChangeArrowheads="1"/>
          </p:cNvSpPr>
          <p:nvPr/>
        </p:nvSpPr>
        <p:spPr bwMode="auto">
          <a:xfrm>
            <a:off x="7697265" y="3798317"/>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latin typeface="メイリオ" panose="020B0604030504040204" pitchFamily="50" charset="-128"/>
                <a:ea typeface="メイリオ" panose="020B0604030504040204" pitchFamily="50" charset="-128"/>
              </a:rPr>
              <a:t>▼</a:t>
            </a:r>
          </a:p>
        </p:txBody>
      </p:sp>
      <p:pic>
        <p:nvPicPr>
          <p:cNvPr id="45" name="卒業生">
            <a:extLst>
              <a:ext uri="{FF2B5EF4-FFF2-40B4-BE49-F238E27FC236}">
                <a16:creationId xmlns:a16="http://schemas.microsoft.com/office/drawing/2014/main" id="{FDCB6450-E9BB-4F15-979F-0ECE5A63F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79" y="1700811"/>
            <a:ext cx="1599965" cy="1655995"/>
          </a:xfrm>
          <a:prstGeom prst="rect">
            <a:avLst/>
          </a:prstGeom>
        </p:spPr>
      </p:pic>
      <p:pic>
        <p:nvPicPr>
          <p:cNvPr id="47" name="社会人">
            <a:extLst>
              <a:ext uri="{FF2B5EF4-FFF2-40B4-BE49-F238E27FC236}">
                <a16:creationId xmlns:a16="http://schemas.microsoft.com/office/drawing/2014/main" id="{FAE677AF-D694-44AC-AB0D-649811A1170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1321630"/>
            <a:ext cx="2952328" cy="229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時間軸1">
            <a:extLst>
              <a:ext uri="{FF2B5EF4-FFF2-40B4-BE49-F238E27FC236}">
                <a16:creationId xmlns:a16="http://schemas.microsoft.com/office/drawing/2014/main" id="{9E3B42FE-1507-447A-99F8-E1921AF4118C}"/>
              </a:ext>
            </a:extLst>
          </p:cNvPr>
          <p:cNvGrpSpPr/>
          <p:nvPr/>
        </p:nvGrpSpPr>
        <p:grpSpPr>
          <a:xfrm>
            <a:off x="715652" y="4149080"/>
            <a:ext cx="7960804" cy="464815"/>
            <a:chOff x="715652" y="4149080"/>
            <a:chExt cx="7960804" cy="464815"/>
          </a:xfrm>
        </p:grpSpPr>
        <p:cxnSp>
          <p:nvCxnSpPr>
            <p:cNvPr id="10" name="直線コネクタ 9">
              <a:extLst>
                <a:ext uri="{FF2B5EF4-FFF2-40B4-BE49-F238E27FC236}">
                  <a16:creationId xmlns:a16="http://schemas.microsoft.com/office/drawing/2014/main" id="{690BD96C-5936-4AFB-BC21-8E10FFC5508B}"/>
                </a:ext>
              </a:extLst>
            </p:cNvPr>
            <p:cNvCxnSpPr>
              <a:cxnSpLocks/>
            </p:cNvCxnSpPr>
            <p:nvPr/>
          </p:nvCxnSpPr>
          <p:spPr>
            <a:xfrm flipV="1">
              <a:off x="8388424" y="4157377"/>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直線コネクタ 8">
              <a:extLst>
                <a:ext uri="{FF2B5EF4-FFF2-40B4-BE49-F238E27FC236}">
                  <a16:creationId xmlns:a16="http://schemas.microsoft.com/office/drawing/2014/main" id="{634CD462-7DF3-45B2-8A27-20CC5DCD47E0}"/>
                </a:ext>
              </a:extLst>
            </p:cNvPr>
            <p:cNvCxnSpPr>
              <a:cxnSpLocks/>
            </p:cNvCxnSpPr>
            <p:nvPr/>
          </p:nvCxnSpPr>
          <p:spPr>
            <a:xfrm flipV="1">
              <a:off x="7524328" y="4161717"/>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7" name="直線コネクタ 7">
              <a:extLst>
                <a:ext uri="{FF2B5EF4-FFF2-40B4-BE49-F238E27FC236}">
                  <a16:creationId xmlns:a16="http://schemas.microsoft.com/office/drawing/2014/main" id="{256CA0DF-87A1-42A1-93E5-890E4D61F078}"/>
                </a:ext>
              </a:extLst>
            </p:cNvPr>
            <p:cNvCxnSpPr>
              <a:cxnSpLocks/>
            </p:cNvCxnSpPr>
            <p:nvPr/>
          </p:nvCxnSpPr>
          <p:spPr>
            <a:xfrm flipV="1">
              <a:off x="6551116"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直線コネクタ 6">
              <a:extLst>
                <a:ext uri="{FF2B5EF4-FFF2-40B4-BE49-F238E27FC236}">
                  <a16:creationId xmlns:a16="http://schemas.microsoft.com/office/drawing/2014/main" id="{5098D117-B10D-4CB0-B978-29355A8B1336}"/>
                </a:ext>
              </a:extLst>
            </p:cNvPr>
            <p:cNvCxnSpPr>
              <a:cxnSpLocks/>
            </p:cNvCxnSpPr>
            <p:nvPr/>
          </p:nvCxnSpPr>
          <p:spPr>
            <a:xfrm flipV="1">
              <a:off x="5652120" y="4165122"/>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線コネクタ 5">
              <a:extLst>
                <a:ext uri="{FF2B5EF4-FFF2-40B4-BE49-F238E27FC236}">
                  <a16:creationId xmlns:a16="http://schemas.microsoft.com/office/drawing/2014/main" id="{3971D22F-BDC8-409E-9406-3714DA117692}"/>
                </a:ext>
              </a:extLst>
            </p:cNvPr>
            <p:cNvCxnSpPr>
              <a:cxnSpLocks/>
            </p:cNvCxnSpPr>
            <p:nvPr/>
          </p:nvCxnSpPr>
          <p:spPr>
            <a:xfrm flipV="1">
              <a:off x="4732058" y="4165122"/>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線コネクタ 4">
              <a:extLst>
                <a:ext uri="{FF2B5EF4-FFF2-40B4-BE49-F238E27FC236}">
                  <a16:creationId xmlns:a16="http://schemas.microsoft.com/office/drawing/2014/main" id="{334A6C5C-76DC-480D-B874-298FBB5894CE}"/>
                </a:ext>
              </a:extLst>
            </p:cNvPr>
            <p:cNvCxnSpPr>
              <a:cxnSpLocks/>
            </p:cNvCxnSpPr>
            <p:nvPr/>
          </p:nvCxnSpPr>
          <p:spPr>
            <a:xfrm flipV="1">
              <a:off x="3851920" y="4165122"/>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3">
              <a:extLst>
                <a:ext uri="{FF2B5EF4-FFF2-40B4-BE49-F238E27FC236}">
                  <a16:creationId xmlns:a16="http://schemas.microsoft.com/office/drawing/2014/main" id="{6DC79B7C-0B79-45A6-BA5C-5B5A5A836116}"/>
                </a:ext>
              </a:extLst>
            </p:cNvPr>
            <p:cNvCxnSpPr>
              <a:cxnSpLocks/>
            </p:cNvCxnSpPr>
            <p:nvPr/>
          </p:nvCxnSpPr>
          <p:spPr>
            <a:xfrm flipV="1">
              <a:off x="2915816" y="4149080"/>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 name="直線コネクタ 1">
              <a:extLst>
                <a:ext uri="{FF2B5EF4-FFF2-40B4-BE49-F238E27FC236}">
                  <a16:creationId xmlns:a16="http://schemas.microsoft.com/office/drawing/2014/main" id="{FBEAB622-F366-48CF-8203-E7ADB9E6F125}"/>
                </a:ext>
              </a:extLst>
            </p:cNvPr>
            <p:cNvCxnSpPr>
              <a:cxnSpLocks/>
            </p:cNvCxnSpPr>
            <p:nvPr/>
          </p:nvCxnSpPr>
          <p:spPr>
            <a:xfrm>
              <a:off x="715652" y="4149080"/>
              <a:ext cx="7960804"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2">
              <a:extLst>
                <a:ext uri="{FF2B5EF4-FFF2-40B4-BE49-F238E27FC236}">
                  <a16:creationId xmlns:a16="http://schemas.microsoft.com/office/drawing/2014/main" id="{69C657E4-6CB8-41D6-BD2F-E19C1464F0E4}"/>
                </a:ext>
              </a:extLst>
            </p:cNvPr>
            <p:cNvCxnSpPr>
              <a:cxnSpLocks/>
            </p:cNvCxnSpPr>
            <p:nvPr/>
          </p:nvCxnSpPr>
          <p:spPr>
            <a:xfrm flipV="1">
              <a:off x="2020307" y="4149080"/>
              <a:ext cx="0" cy="440432"/>
            </a:xfrm>
            <a:prstGeom prst="line">
              <a:avLst/>
            </a:prstGeom>
            <a:ln w="57150"/>
          </p:spPr>
          <p:style>
            <a:lnRef idx="1">
              <a:schemeClr val="dk1"/>
            </a:lnRef>
            <a:fillRef idx="0">
              <a:schemeClr val="dk1"/>
            </a:fillRef>
            <a:effectRef idx="0">
              <a:schemeClr val="dk1"/>
            </a:effectRef>
            <a:fontRef idx="minor">
              <a:schemeClr val="tx1"/>
            </a:fontRef>
          </p:style>
        </p:cxnSp>
      </p:grpSp>
      <p:sp>
        <p:nvSpPr>
          <p:cNvPr id="79" name="振替日テキスト">
            <a:extLst>
              <a:ext uri="{FF2B5EF4-FFF2-40B4-BE49-F238E27FC236}">
                <a16:creationId xmlns:a16="http://schemas.microsoft.com/office/drawing/2014/main" id="{9B49135D-CAA8-438E-8A9D-A8B4DF314EEB}"/>
              </a:ext>
            </a:extLst>
          </p:cNvPr>
          <p:cNvSpPr>
            <a:spLocks noChangeArrowheads="1"/>
          </p:cNvSpPr>
          <p:nvPr/>
        </p:nvSpPr>
        <p:spPr bwMode="auto">
          <a:xfrm>
            <a:off x="539552" y="2124145"/>
            <a:ext cx="4758749"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振替日　：毎月２７日</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pic>
        <p:nvPicPr>
          <p:cNvPr id="52" name="次のページ">
            <a:extLst>
              <a:ext uri="{FF2B5EF4-FFF2-40B4-BE49-F238E27FC236}">
                <a16:creationId xmlns:a16="http://schemas.microsoft.com/office/drawing/2014/main" id="{ADE232A7-0017-4B25-8A00-F0E3A19492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78" name="返還方法テキスト">
            <a:extLst>
              <a:ext uri="{FF2B5EF4-FFF2-40B4-BE49-F238E27FC236}">
                <a16:creationId xmlns:a16="http://schemas.microsoft.com/office/drawing/2014/main" id="{37816B09-89C1-4AF8-9461-575BF658C1A4}"/>
              </a:ext>
            </a:extLst>
          </p:cNvPr>
          <p:cNvSpPr>
            <a:spLocks noChangeArrowheads="1"/>
          </p:cNvSpPr>
          <p:nvPr/>
        </p:nvSpPr>
        <p:spPr bwMode="auto">
          <a:xfrm>
            <a:off x="533008" y="1443300"/>
            <a:ext cx="6084475"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返還方法：月払い（口座振替）</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 name="参考しおり">
            <a:extLst>
              <a:ext uri="{FF2B5EF4-FFF2-40B4-BE49-F238E27FC236}">
                <a16:creationId xmlns:a16="http://schemas.microsoft.com/office/drawing/2014/main" id="{2CDB9A9F-09B3-4A34-A6D4-F8B310FEB43F}"/>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Ｐ４</a:t>
            </a:r>
          </a:p>
        </p:txBody>
      </p:sp>
    </p:spTree>
    <p:extLst>
      <p:ext uri="{BB962C8B-B14F-4D97-AF65-F5344CB8AC3E}">
        <p14:creationId xmlns:p14="http://schemas.microsoft.com/office/powerpoint/2010/main" val="3932160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155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childTnLst>
                          </p:cTn>
                        </p:par>
                        <p:par>
                          <p:cTn id="12" fill="hold">
                            <p:stCondLst>
                              <p:cond delay="3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childTnLst>
                                </p:cTn>
                              </p:par>
                            </p:childTnLst>
                          </p:cTn>
                        </p:par>
                        <p:par>
                          <p:cTn id="31" fill="hold">
                            <p:stCondLst>
                              <p:cond delay="4750"/>
                            </p:stCondLst>
                            <p:childTnLst>
                              <p:par>
                                <p:cTn id="32" presetID="45" presetClass="exit" presetSubtype="0" fill="hold" nodeType="afterEffect">
                                  <p:stCondLst>
                                    <p:cond delay="0"/>
                                  </p:stCondLst>
                                  <p:childTnLst>
                                    <p:animEffect transition="out" filter="fade">
                                      <p:cBhvr>
                                        <p:cTn id="33" dur="1000"/>
                                        <p:tgtEl>
                                          <p:spTgt spid="45"/>
                                        </p:tgtEl>
                                      </p:cBhvr>
                                    </p:animEffect>
                                    <p:anim calcmode="lin" valueType="num">
                                      <p:cBhvr>
                                        <p:cTn id="34" dur="10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5" dur="1000"/>
                                        <p:tgtEl>
                                          <p:spTgt spid="45"/>
                                        </p:tgtEl>
                                        <p:attrNameLst>
                                          <p:attrName>ppt_h</p:attrName>
                                        </p:attrNameLst>
                                      </p:cBhvr>
                                      <p:tavLst>
                                        <p:tav tm="0">
                                          <p:val>
                                            <p:strVal val="ppt_h"/>
                                          </p:val>
                                        </p:tav>
                                        <p:tav tm="100000">
                                          <p:val>
                                            <p:strVal val="ppt_h"/>
                                          </p:val>
                                        </p:tav>
                                      </p:tavLst>
                                    </p:anim>
                                    <p:set>
                                      <p:cBhvr>
                                        <p:cTn id="36" dur="1" fill="hold">
                                          <p:stCondLst>
                                            <p:cond delay="999"/>
                                          </p:stCondLst>
                                        </p:cTn>
                                        <p:tgtEl>
                                          <p:spTgt spid="45"/>
                                        </p:tgtEl>
                                        <p:attrNameLst>
                                          <p:attrName>style.visibility</p:attrName>
                                        </p:attrNameLst>
                                      </p:cBhvr>
                                      <p:to>
                                        <p:strVal val="hidden"/>
                                      </p:to>
                                    </p:set>
                                  </p:childTnLst>
                                </p:cTn>
                              </p:par>
                            </p:childTnLst>
                          </p:cTn>
                        </p:par>
                        <p:par>
                          <p:cTn id="37" fill="hold">
                            <p:stCondLst>
                              <p:cond delay="5750"/>
                            </p:stCondLst>
                            <p:childTnLst>
                              <p:par>
                                <p:cTn id="38" presetID="45" presetClass="entr" presetSubtype="0"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ppt_w</p:attrName>
                                        </p:attrNameLst>
                                      </p:cBhvr>
                                      <p:tavLst>
                                        <p:tav tm="0" fmla="#ppt_w*sin(2.5*pi*$)">
                                          <p:val>
                                            <p:fltVal val="0"/>
                                          </p:val>
                                        </p:tav>
                                        <p:tav tm="100000">
                                          <p:val>
                                            <p:fltVal val="1"/>
                                          </p:val>
                                        </p:tav>
                                      </p:tavLst>
                                    </p:anim>
                                    <p:anim calcmode="lin" valueType="num">
                                      <p:cBhvr>
                                        <p:cTn id="42" dur="1000" fill="hold"/>
                                        <p:tgtEl>
                                          <p:spTgt spid="47"/>
                                        </p:tgtEl>
                                        <p:attrNameLst>
                                          <p:attrName>ppt_h</p:attrName>
                                        </p:attrNameLst>
                                      </p:cBhvr>
                                      <p:tavLst>
                                        <p:tav tm="0">
                                          <p:val>
                                            <p:strVal val="#ppt_h"/>
                                          </p:val>
                                        </p:tav>
                                        <p:tav tm="100000">
                                          <p:val>
                                            <p:strVal val="#ppt_h"/>
                                          </p:val>
                                        </p:tav>
                                      </p:tavLst>
                                    </p:anim>
                                  </p:childTnLst>
                                </p:cTn>
                              </p:par>
                            </p:childTnLst>
                          </p:cTn>
                        </p:par>
                        <p:par>
                          <p:cTn id="43" fill="hold">
                            <p:stCondLst>
                              <p:cond delay="6750"/>
                            </p:stCondLst>
                            <p:childTnLst>
                              <p:par>
                                <p:cTn id="44" presetID="38" presetClass="path" presetSubtype="0" accel="46000" decel="53000" fill="hold" nodeType="afterEffect">
                                  <p:stCondLst>
                                    <p:cond delay="0"/>
                                  </p:stCondLst>
                                  <p:childTnLst>
                                    <p:animMotion origin="layout" path="M 1.11111E-6 -0.00047 C 0.01597 0.00046 0.04618 -0.0007 0.06424 0.00162 C 0.08403 0.00393 0.0934 0.01226 0.11389 0.01203 C 0.13299 0.01157 0.15885 0.00509 0.18715 4.81481E-6 C 0.20382 -0.00602 0.22917 -0.00417 0.24844 -0.00163 C 0.2658 -0.00371 0.33767 -0.01158 0.35174 -0.00533 C 0.3875 -0.00695 0.4309 -0.00857 0.46319 -0.01042 C 0.47674 -0.01899 0.51319 -0.00903 0.52726 -0.01713 C 0.54687 -0.022 0.60937 -0.00903 0.64792 -0.01598 " pathEditMode="relative" rAng="0" ptsTypes="AAAAAAAAA">
                                      <p:cBhvr>
                                        <p:cTn id="45" dur="5000" fill="hold"/>
                                        <p:tgtEl>
                                          <p:spTgt spid="47"/>
                                        </p:tgtEl>
                                        <p:attrNameLst>
                                          <p:attrName>ppt_x</p:attrName>
                                          <p:attrName>ppt_y</p:attrName>
                                        </p:attrNameLst>
                                      </p:cBhvr>
                                      <p:rCtr x="32396" y="-255"/>
                                    </p:animMotion>
                                  </p:childTnLst>
                                </p:cTn>
                              </p:par>
                              <p:par>
                                <p:cTn id="46" presetID="10" presetClass="entr" presetSubtype="0" fill="hold" grpId="0" nodeType="withEffect">
                                  <p:stCondLst>
                                    <p:cond delay="10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30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350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40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450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grpId="0" nodeType="withEffect">
                                  <p:stCondLst>
                                    <p:cond delay="4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par>
                          <p:cTn id="73" fill="hold">
                            <p:stCondLst>
                              <p:cond delay="11750"/>
                            </p:stCondLst>
                            <p:childTnLst>
                              <p:par>
                                <p:cTn id="74" presetID="10" presetClass="exit" presetSubtype="0" fill="hold" grpId="1" nodeType="afterEffect">
                                  <p:stCondLst>
                                    <p:cond delay="1500"/>
                                  </p:stCondLst>
                                  <p:iterate type="lt">
                                    <p:tmPct val="0"/>
                                  </p:iterate>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childTnLst>
                          </p:cTn>
                        </p:par>
                        <p:par>
                          <p:cTn id="77" fill="hold">
                            <p:stCondLst>
                              <p:cond delay="1375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grpId="0" nodeType="withEffect">
                                  <p:stCondLst>
                                    <p:cond delay="1000"/>
                                  </p:stCondLst>
                                  <p:iterate type="lt">
                                    <p:tmPct val="10000"/>
                                  </p:iterate>
                                  <p:childTnLst>
                                    <p:set>
                                      <p:cBhvr>
                                        <p:cTn id="82" dur="1" fill="hold">
                                          <p:stCondLst>
                                            <p:cond delay="0"/>
                                          </p:stCondLst>
                                        </p:cTn>
                                        <p:tgtEl>
                                          <p:spTgt spid="78"/>
                                        </p:tgtEl>
                                        <p:attrNameLst>
                                          <p:attrName>style.visibility</p:attrName>
                                        </p:attrNameLst>
                                      </p:cBhvr>
                                      <p:to>
                                        <p:strVal val="visible"/>
                                      </p:to>
                                    </p:set>
                                    <p:animEffect transition="in" filter="fade">
                                      <p:cBhvr>
                                        <p:cTn id="83" dur="2000"/>
                                        <p:tgtEl>
                                          <p:spTgt spid="78"/>
                                        </p:tgtEl>
                                      </p:cBhvr>
                                    </p:animEffect>
                                  </p:childTnLst>
                                </p:cTn>
                              </p:par>
                            </p:childTnLst>
                          </p:cTn>
                        </p:par>
                        <p:par>
                          <p:cTn id="84" fill="hold">
                            <p:stCondLst>
                              <p:cond delay="19350"/>
                            </p:stCondLst>
                            <p:childTnLst>
                              <p:par>
                                <p:cTn id="85" presetID="10" presetClass="exit" presetSubtype="0" fill="hold" grpId="1" nodeType="afterEffect">
                                  <p:stCondLst>
                                    <p:cond delay="0"/>
                                  </p:stCondLst>
                                  <p:iterate type="lt">
                                    <p:tmPct val="0"/>
                                  </p:iterate>
                                  <p:childTnLst>
                                    <p:animEffect transition="out" filter="fade">
                                      <p:cBhvr>
                                        <p:cTn id="86" dur="500"/>
                                        <p:tgtEl>
                                          <p:spTgt spid="43"/>
                                        </p:tgtEl>
                                      </p:cBhvr>
                                    </p:animEffect>
                                    <p:set>
                                      <p:cBhvr>
                                        <p:cTn id="87" dur="1" fill="hold">
                                          <p:stCondLst>
                                            <p:cond delay="499"/>
                                          </p:stCondLst>
                                        </p:cTn>
                                        <p:tgtEl>
                                          <p:spTgt spid="43"/>
                                        </p:tgtEl>
                                        <p:attrNameLst>
                                          <p:attrName>style.visibility</p:attrName>
                                        </p:attrNameLst>
                                      </p:cBhvr>
                                      <p:to>
                                        <p:strVal val="hidden"/>
                                      </p:to>
                                    </p:set>
                                  </p:childTnLst>
                                </p:cTn>
                              </p:par>
                            </p:childTnLst>
                          </p:cTn>
                        </p:par>
                        <p:par>
                          <p:cTn id="88" fill="hold">
                            <p:stCondLst>
                              <p:cond delay="19850"/>
                            </p:stCondLst>
                            <p:childTnLst>
                              <p:par>
                                <p:cTn id="89" presetID="10" presetClass="entr" presetSubtype="0" fill="hold" grpId="0" nodeType="afterEffect">
                                  <p:stCondLst>
                                    <p:cond delay="0"/>
                                  </p:stCondLst>
                                  <p:iterate type="lt">
                                    <p:tmPct val="10000"/>
                                  </p:iterate>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par>
                                <p:cTn id="92" presetID="10" presetClass="entr" presetSubtype="0" fill="hold" grpId="0" nodeType="withEffect">
                                  <p:stCondLst>
                                    <p:cond delay="1000"/>
                                  </p:stCondLst>
                                  <p:iterate type="lt">
                                    <p:tmPct val="10000"/>
                                  </p:iterate>
                                  <p:childTnLst>
                                    <p:set>
                                      <p:cBhvr>
                                        <p:cTn id="93" dur="1" fill="hold">
                                          <p:stCondLst>
                                            <p:cond delay="0"/>
                                          </p:stCondLst>
                                        </p:cTn>
                                        <p:tgtEl>
                                          <p:spTgt spid="79"/>
                                        </p:tgtEl>
                                        <p:attrNameLst>
                                          <p:attrName>style.visibility</p:attrName>
                                        </p:attrNameLst>
                                      </p:cBhvr>
                                      <p:to>
                                        <p:strVal val="visible"/>
                                      </p:to>
                                    </p:set>
                                    <p:animEffect transition="in" filter="fade">
                                      <p:cBhvr>
                                        <p:cTn id="94" dur="2000"/>
                                        <p:tgtEl>
                                          <p:spTgt spid="79"/>
                                        </p:tgtEl>
                                      </p:cBhvr>
                                    </p:animEffect>
                                  </p:childTnLst>
                                </p:cTn>
                              </p:par>
                            </p:childTnLst>
                          </p:cTn>
                        </p:par>
                        <p:par>
                          <p:cTn id="95" fill="hold">
                            <p:stCondLst>
                              <p:cond delay="24450"/>
                            </p:stCondLst>
                            <p:childTnLst>
                              <p:par>
                                <p:cTn id="96" presetID="10"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43" grpId="0" animBg="1"/>
      <p:bldP spid="43" grpId="1"/>
      <p:bldP spid="28" grpId="0" animBg="1"/>
      <p:bldP spid="28" grpId="1"/>
      <p:bldP spid="31" grpId="0" animBg="1"/>
      <p:bldP spid="31" grpId="1"/>
      <p:bldP spid="32" grpId="0"/>
      <p:bldP spid="30" grpId="0"/>
      <p:bldP spid="26" grpId="0"/>
      <p:bldP spid="11" grpId="0"/>
      <p:bldP spid="9" grpId="0"/>
      <p:bldP spid="8" grpId="0"/>
      <p:bldP spid="7" grpId="0"/>
      <p:bldP spid="39" grpId="0"/>
      <p:bldP spid="41" grpId="0"/>
      <p:bldP spid="40" grpId="0"/>
      <p:bldP spid="42" grpId="0"/>
      <p:bldP spid="79"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貸付通知書大">
            <a:extLst>
              <a:ext uri="{FF2B5EF4-FFF2-40B4-BE49-F238E27FC236}">
                <a16:creationId xmlns:a16="http://schemas.microsoft.com/office/drawing/2014/main" id="{206A02F5-B089-45A4-A707-5A17682D45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9610" y="1325514"/>
            <a:ext cx="8203383" cy="11587397"/>
          </a:xfrm>
          <a:prstGeom prst="rect">
            <a:avLst/>
          </a:prstGeom>
          <a:ln>
            <a:solidFill>
              <a:schemeClr val="tx1"/>
            </a:solidFill>
          </a:ln>
        </p:spPr>
      </p:pic>
      <p:pic>
        <p:nvPicPr>
          <p:cNvPr id="9" name="封筒2">
            <a:extLst>
              <a:ext uri="{FF2B5EF4-FFF2-40B4-BE49-F238E27FC236}">
                <a16:creationId xmlns:a16="http://schemas.microsoft.com/office/drawing/2014/main" id="{2353C361-6535-4BAF-9957-4BD61B0B47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357" y="1797471"/>
            <a:ext cx="2224398" cy="338185"/>
          </a:xfrm>
          <a:prstGeom prst="rect">
            <a:avLst/>
          </a:prstGeom>
        </p:spPr>
      </p:pic>
      <p:pic>
        <p:nvPicPr>
          <p:cNvPr id="8" name="貸付額通知書小">
            <a:extLst>
              <a:ext uri="{FF2B5EF4-FFF2-40B4-BE49-F238E27FC236}">
                <a16:creationId xmlns:a16="http://schemas.microsoft.com/office/drawing/2014/main" id="{C93CD203-5FDD-4783-9354-48241C2FA8F5}"/>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043608" y="1701381"/>
            <a:ext cx="2050937" cy="2896978"/>
          </a:xfrm>
          <a:prstGeom prst="rect">
            <a:avLst/>
          </a:prstGeom>
          <a:ln>
            <a:solidFill>
              <a:schemeClr val="tx1"/>
            </a:solidFill>
          </a:ln>
        </p:spPr>
      </p:pic>
      <p:pic>
        <p:nvPicPr>
          <p:cNvPr id="6" name="封筒1">
            <a:extLst>
              <a:ext uri="{FF2B5EF4-FFF2-40B4-BE49-F238E27FC236}">
                <a16:creationId xmlns:a16="http://schemas.microsoft.com/office/drawing/2014/main" id="{E79C794E-AB30-4E82-8B22-1087579026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4823" y="2130901"/>
            <a:ext cx="2252977" cy="2810267"/>
          </a:xfrm>
          <a:prstGeom prst="rect">
            <a:avLst/>
          </a:prstGeom>
        </p:spPr>
      </p:pic>
      <p:sp>
        <p:nvSpPr>
          <p:cNvPr id="24" name="奨学金貸付明細">
            <a:extLst>
              <a:ext uri="{FF2B5EF4-FFF2-40B4-BE49-F238E27FC236}">
                <a16:creationId xmlns:a16="http://schemas.microsoft.com/office/drawing/2014/main" id="{508ABB02-1219-4177-995C-1CEB6F339A96}"/>
              </a:ext>
            </a:extLst>
          </p:cNvPr>
          <p:cNvSpPr/>
          <p:nvPr/>
        </p:nvSpPr>
        <p:spPr>
          <a:xfrm>
            <a:off x="1619672" y="2132856"/>
            <a:ext cx="5688632" cy="41764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目隠し上">
            <a:extLst>
              <a:ext uri="{FF2B5EF4-FFF2-40B4-BE49-F238E27FC236}">
                <a16:creationId xmlns:a16="http://schemas.microsoft.com/office/drawing/2014/main" id="{4EFFEB98-E6C2-49AE-905E-5724E7EE7DBC}"/>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611560" y="303213"/>
            <a:ext cx="4104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貸付額通知書</a:t>
            </a:r>
          </a:p>
        </p:txBody>
      </p:sp>
      <p:sp>
        <p:nvSpPr>
          <p:cNvPr id="11" name="目隠し下">
            <a:extLst>
              <a:ext uri="{FF2B5EF4-FFF2-40B4-BE49-F238E27FC236}">
                <a16:creationId xmlns:a16="http://schemas.microsoft.com/office/drawing/2014/main" id="{8DB50642-B91A-4508-9F1E-E264F9D75156}"/>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角丸四角形 0">
            <a:extLst>
              <a:ext uri="{FF2B5EF4-FFF2-40B4-BE49-F238E27FC236}">
                <a16:creationId xmlns:a16="http://schemas.microsoft.com/office/drawing/2014/main" id="{FD95138F-278E-402D-8E53-2215790CA5FF}"/>
              </a:ext>
            </a:extLst>
          </p:cNvPr>
          <p:cNvSpPr/>
          <p:nvPr/>
        </p:nvSpPr>
        <p:spPr>
          <a:xfrm>
            <a:off x="219075" y="5513388"/>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23" name="角丸四角形 5">
            <a:extLst>
              <a:ext uri="{FF2B5EF4-FFF2-40B4-BE49-F238E27FC236}">
                <a16:creationId xmlns:a16="http://schemas.microsoft.com/office/drawing/2014/main" id="{99309D8C-3E5E-44A8-A313-BFCF8CF2F3F3}"/>
              </a:ext>
            </a:extLst>
          </p:cNvPr>
          <p:cNvSpPr/>
          <p:nvPr/>
        </p:nvSpPr>
        <p:spPr>
          <a:xfrm>
            <a:off x="211596" y="5628767"/>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さらにその下には、「毎月の返済額」が載っています。</a:t>
            </a:r>
          </a:p>
        </p:txBody>
      </p:sp>
      <p:sp>
        <p:nvSpPr>
          <p:cNvPr id="22" name="角丸四角形 4">
            <a:extLst>
              <a:ext uri="{FF2B5EF4-FFF2-40B4-BE49-F238E27FC236}">
                <a16:creationId xmlns:a16="http://schemas.microsoft.com/office/drawing/2014/main" id="{626997A0-DAF9-465A-AE43-78C3BBFDFD92}"/>
              </a:ext>
            </a:extLst>
          </p:cNvPr>
          <p:cNvSpPr/>
          <p:nvPr/>
        </p:nvSpPr>
        <p:spPr>
          <a:xfrm>
            <a:off x="207461" y="5628767"/>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その下の「奨学金貸付明細」には、借りた金額の明細が載っています。</a:t>
            </a:r>
          </a:p>
        </p:txBody>
      </p:sp>
      <p:sp>
        <p:nvSpPr>
          <p:cNvPr id="15" name="角丸四角形 3">
            <a:extLst>
              <a:ext uri="{FF2B5EF4-FFF2-40B4-BE49-F238E27FC236}">
                <a16:creationId xmlns:a16="http://schemas.microsoft.com/office/drawing/2014/main" id="{0B11805F-64ED-436D-9468-7A134C5E2D9E}"/>
              </a:ext>
            </a:extLst>
          </p:cNvPr>
          <p:cNvSpPr/>
          <p:nvPr/>
        </p:nvSpPr>
        <p:spPr>
          <a:xfrm>
            <a:off x="219436" y="562132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その下に、「確定した貸付額」として、みなさんが育英会から借りた金額が載っています。</a:t>
            </a:r>
          </a:p>
        </p:txBody>
      </p:sp>
      <p:sp>
        <p:nvSpPr>
          <p:cNvPr id="31" name="角丸四角形 2">
            <a:extLst>
              <a:ext uri="{FF2B5EF4-FFF2-40B4-BE49-F238E27FC236}">
                <a16:creationId xmlns:a16="http://schemas.microsoft.com/office/drawing/2014/main" id="{C980C179-843E-4127-BE2F-2B701A48915F}"/>
              </a:ext>
            </a:extLst>
          </p:cNvPr>
          <p:cNvSpPr/>
          <p:nvPr/>
        </p:nvSpPr>
        <p:spPr>
          <a:xfrm>
            <a:off x="208840" y="561498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真ん中より上に、借用人と連帯保証人の名前、決定番号などが載っています。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角丸四角形 1">
            <a:extLst>
              <a:ext uri="{FF2B5EF4-FFF2-40B4-BE49-F238E27FC236}">
                <a16:creationId xmlns:a16="http://schemas.microsoft.com/office/drawing/2014/main" id="{F147FBFE-7A4B-4CAC-86AB-B22BEA7BDF94}"/>
              </a:ext>
            </a:extLst>
          </p:cNvPr>
          <p:cNvSpPr/>
          <p:nvPr/>
        </p:nvSpPr>
        <p:spPr>
          <a:xfrm>
            <a:off x="207461" y="562132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「貸付額通知書」をご覧ください。</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7" name="毎月の返還額">
            <a:extLst>
              <a:ext uri="{FF2B5EF4-FFF2-40B4-BE49-F238E27FC236}">
                <a16:creationId xmlns:a16="http://schemas.microsoft.com/office/drawing/2014/main" id="{A856BDB9-5695-4C78-A34D-FB4C6FD37CC8}"/>
              </a:ext>
            </a:extLst>
          </p:cNvPr>
          <p:cNvSpPr/>
          <p:nvPr/>
        </p:nvSpPr>
        <p:spPr>
          <a:xfrm>
            <a:off x="4716016" y="2276872"/>
            <a:ext cx="2232248" cy="62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貸付総額">
            <a:extLst>
              <a:ext uri="{FF2B5EF4-FFF2-40B4-BE49-F238E27FC236}">
                <a16:creationId xmlns:a16="http://schemas.microsoft.com/office/drawing/2014/main" id="{88225398-213B-4EEF-9A79-326F74563C8D}"/>
              </a:ext>
            </a:extLst>
          </p:cNvPr>
          <p:cNvSpPr/>
          <p:nvPr/>
        </p:nvSpPr>
        <p:spPr>
          <a:xfrm>
            <a:off x="4860032" y="2924944"/>
            <a:ext cx="2232248" cy="62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名前確認">
            <a:extLst>
              <a:ext uri="{FF2B5EF4-FFF2-40B4-BE49-F238E27FC236}">
                <a16:creationId xmlns:a16="http://schemas.microsoft.com/office/drawing/2014/main" id="{000E4F93-CAAE-40E9-90D2-F306264CD190}"/>
              </a:ext>
            </a:extLst>
          </p:cNvPr>
          <p:cNvSpPr/>
          <p:nvPr/>
        </p:nvSpPr>
        <p:spPr>
          <a:xfrm>
            <a:off x="1547664" y="3212976"/>
            <a:ext cx="5112568" cy="1224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067682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25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250"/>
                            </p:stCondLst>
                            <p:childTnLst>
                              <p:par>
                                <p:cTn id="16" presetID="54" presetClass="path" presetSubtype="0" accel="50000" decel="50000" fill="hold" nodeType="afterEffect">
                                  <p:stCondLst>
                                    <p:cond delay="0"/>
                                  </p:stCondLst>
                                  <p:childTnLst>
                                    <p:animMotion origin="layout" path="M -0.00087 -0.00093 C 0.00312 -0.0125 -0.01198 -0.38125 0.0118 -0.41574 C 0.03524 -0.45023 0.19583 -0.41945 0.2835 -0.39352 C 0.37118 -0.36759 0.46371 -0.33449 0.53784 -0.25995 C 0.61336 -0.19792 0.6625 -0.12176 0.66458 -0.06574 C 0.66857 -0.01945 0.53697 0.16319 0.54375 0.18079 C 0.5559 0.19329 0.27378 0.3037 0.2809 0.34606 C 0.28211 0.34606 0.28211 0.57755 0.28211 0.57986 " pathEditMode="relative" rAng="0" ptsTypes="AAAAAAAA">
                                      <p:cBhvr>
                                        <p:cTn id="17" dur="5000" fill="hold"/>
                                        <p:tgtEl>
                                          <p:spTgt spid="8"/>
                                        </p:tgtEl>
                                        <p:attrNameLst>
                                          <p:attrName>ppt_x</p:attrName>
                                          <p:attrName>ppt_y</p:attrName>
                                        </p:attrNameLst>
                                      </p:cBhvr>
                                      <p:rCtr x="33229" y="7546"/>
                                    </p:animMotion>
                                  </p:childTnLst>
                                </p:cTn>
                              </p:par>
                              <p:par>
                                <p:cTn id="18" presetID="6" presetClass="emph" presetSubtype="0" fill="hold" nodeType="withEffect">
                                  <p:stCondLst>
                                    <p:cond delay="2000"/>
                                  </p:stCondLst>
                                  <p:childTnLst>
                                    <p:animScale>
                                      <p:cBhvr>
                                        <p:cTn id="19" dur="3000" fill="hold"/>
                                        <p:tgtEl>
                                          <p:spTgt spid="8"/>
                                        </p:tgtEl>
                                      </p:cBhvr>
                                      <p:by x="400000" y="400000"/>
                                    </p:animScale>
                                  </p:childTnLst>
                                </p:cTn>
                              </p:par>
                              <p:par>
                                <p:cTn id="20" presetID="10" presetClass="exit" presetSubtype="0" fill="hold" nodeType="withEffect">
                                  <p:stCondLst>
                                    <p:cond delay="200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200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6250"/>
                            </p:stCondLst>
                            <p:childTnLst>
                              <p:par>
                                <p:cTn id="27" presetID="10" presetClass="exit" presetSubtype="0" fill="hold" nodeType="after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6750"/>
                            </p:stCondLst>
                            <p:childTnLst>
                              <p:par>
                                <p:cTn id="34" presetID="10" presetClass="exit" presetSubtype="0" fill="hold" grpId="1" nodeType="afterEffect">
                                  <p:stCondLst>
                                    <p:cond delay="0"/>
                                  </p:stCondLst>
                                  <p:iterate type="lt">
                                    <p:tmPct val="0"/>
                                  </p:iterate>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725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64" presetClass="path" presetSubtype="0" accel="50000" decel="50000" fill="hold" nodeType="withEffect">
                                  <p:stCondLst>
                                    <p:cond delay="0"/>
                                  </p:stCondLst>
                                  <p:childTnLst>
                                    <p:animMotion origin="layout" path="M -3.88889E-6 -4.44444E-6 L -3.88889E-6 -0.25 " pathEditMode="relative" rAng="0" ptsTypes="AA">
                                      <p:cBhvr>
                                        <p:cTn id="42" dur="2000" fill="hold"/>
                                        <p:tgtEl>
                                          <p:spTgt spid="4"/>
                                        </p:tgtEl>
                                        <p:attrNameLst>
                                          <p:attrName>ppt_x</p:attrName>
                                          <p:attrName>ppt_y</p:attrName>
                                        </p:attrNameLst>
                                      </p:cBhvr>
                                      <p:rCtr x="0" y="-12500"/>
                                    </p:animMotion>
                                  </p:childTnLst>
                                </p:cTn>
                              </p:par>
                            </p:childTnLst>
                          </p:cTn>
                        </p:par>
                        <p:par>
                          <p:cTn id="43" fill="hold">
                            <p:stCondLst>
                              <p:cond delay="9450"/>
                            </p:stCondLst>
                            <p:childTnLst>
                              <p:par>
                                <p:cTn id="44" presetID="21" presetClass="entr" presetSubtype="1"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2000"/>
                                        <p:tgtEl>
                                          <p:spTgt spid="20"/>
                                        </p:tgtEl>
                                      </p:cBhvr>
                                    </p:animEffect>
                                  </p:childTnLst>
                                </p:cTn>
                              </p:par>
                            </p:childTnLst>
                          </p:cTn>
                        </p:par>
                        <p:par>
                          <p:cTn id="47" fill="hold">
                            <p:stCondLst>
                              <p:cond delay="11450"/>
                            </p:stCondLst>
                            <p:childTnLst>
                              <p:par>
                                <p:cTn id="48" presetID="10" presetClass="exit" presetSubtype="0" fill="hold" grpId="1" nodeType="afterEffect">
                                  <p:stCondLst>
                                    <p:cond delay="2000"/>
                                  </p:stCondLst>
                                  <p:iterate type="lt">
                                    <p:tmPct val="0"/>
                                  </p:iterate>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par>
                                <p:cTn id="51" presetID="10" presetClass="exit" presetSubtype="0" fill="hold" grpId="1" nodeType="withEffect">
                                  <p:stCondLst>
                                    <p:cond delay="200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par>
                          <p:cTn id="54" fill="hold">
                            <p:stCondLst>
                              <p:cond delay="1395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64" presetClass="path" presetSubtype="0" accel="50000" decel="50000" fill="hold" nodeType="withEffect">
                                  <p:stCondLst>
                                    <p:cond delay="1000"/>
                                  </p:stCondLst>
                                  <p:childTnLst>
                                    <p:animMotion origin="layout" path="M -3.88889E-6 -0.25 L 0.00504 -0.48564 " pathEditMode="relative" rAng="0" ptsTypes="AA">
                                      <p:cBhvr>
                                        <p:cTn id="59" dur="2000" fill="hold"/>
                                        <p:tgtEl>
                                          <p:spTgt spid="4"/>
                                        </p:tgtEl>
                                        <p:attrNameLst>
                                          <p:attrName>ppt_x</p:attrName>
                                          <p:attrName>ppt_y</p:attrName>
                                        </p:attrNameLst>
                                      </p:cBhvr>
                                      <p:rCtr x="243" y="-11782"/>
                                    </p:animMotion>
                                  </p:childTnLst>
                                </p:cTn>
                              </p:par>
                            </p:childTnLst>
                          </p:cTn>
                        </p:par>
                        <p:par>
                          <p:cTn id="60" fill="hold">
                            <p:stCondLst>
                              <p:cond delay="16950"/>
                            </p:stCondLst>
                            <p:childTnLst>
                              <p:par>
                                <p:cTn id="61" presetID="21" presetClass="entr" presetSubtype="1"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heel(1)">
                                      <p:cBhvr>
                                        <p:cTn id="63" dur="2000"/>
                                        <p:tgtEl>
                                          <p:spTgt spid="13"/>
                                        </p:tgtEl>
                                      </p:cBhvr>
                                    </p:animEffect>
                                  </p:childTnLst>
                                </p:cTn>
                              </p:par>
                            </p:childTnLst>
                          </p:cTn>
                        </p:par>
                        <p:par>
                          <p:cTn id="64" fill="hold">
                            <p:stCondLst>
                              <p:cond delay="18950"/>
                            </p:stCondLst>
                            <p:childTnLst>
                              <p:par>
                                <p:cTn id="65" presetID="10" presetClass="exit" presetSubtype="0" fill="hold" grpId="1" nodeType="afterEffect">
                                  <p:stCondLst>
                                    <p:cond delay="1000"/>
                                  </p:stCondLst>
                                  <p:iterate type="lt">
                                    <p:tmPct val="0"/>
                                  </p:iterate>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grpId="1" nodeType="withEffect">
                                  <p:stCondLst>
                                    <p:cond delay="100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par>
                          <p:cTn id="71" fill="hold">
                            <p:stCondLst>
                              <p:cond delay="20450"/>
                            </p:stCondLst>
                            <p:childTnLst>
                              <p:par>
                                <p:cTn id="72" presetID="10" presetClass="entr" presetSubtype="0"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64" presetClass="path" presetSubtype="0" accel="50000" decel="50000" fill="hold" nodeType="withEffect">
                                  <p:stCondLst>
                                    <p:cond delay="0"/>
                                  </p:stCondLst>
                                  <p:childTnLst>
                                    <p:animMotion origin="layout" path="M 0.00504 -0.48564 L 0.00504 -0.71666 " pathEditMode="relative" rAng="0" ptsTypes="AA">
                                      <p:cBhvr>
                                        <p:cTn id="76" dur="2000" fill="hold"/>
                                        <p:tgtEl>
                                          <p:spTgt spid="4"/>
                                        </p:tgtEl>
                                        <p:attrNameLst>
                                          <p:attrName>ppt_x</p:attrName>
                                          <p:attrName>ppt_y</p:attrName>
                                        </p:attrNameLst>
                                      </p:cBhvr>
                                      <p:rCtr x="0" y="-11551"/>
                                    </p:animMotion>
                                  </p:childTnLst>
                                </p:cTn>
                              </p:par>
                            </p:childTnLst>
                          </p:cTn>
                        </p:par>
                        <p:par>
                          <p:cTn id="77" fill="hold">
                            <p:stCondLst>
                              <p:cond delay="22500"/>
                            </p:stCondLst>
                            <p:childTnLst>
                              <p:par>
                                <p:cTn id="78" presetID="21" presetClass="entr" presetSubtype="1"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heel(1)">
                                      <p:cBhvr>
                                        <p:cTn id="80" dur="2000"/>
                                        <p:tgtEl>
                                          <p:spTgt spid="24"/>
                                        </p:tgtEl>
                                      </p:cBhvr>
                                    </p:animEffect>
                                  </p:childTnLst>
                                </p:cTn>
                              </p:par>
                            </p:childTnLst>
                          </p:cTn>
                        </p:par>
                        <p:par>
                          <p:cTn id="81" fill="hold">
                            <p:stCondLst>
                              <p:cond delay="24500"/>
                            </p:stCondLst>
                            <p:childTnLst>
                              <p:par>
                                <p:cTn id="82" presetID="10" presetClass="exit" presetSubtype="0" fill="hold" grpId="1" nodeType="afterEffect">
                                  <p:stCondLst>
                                    <p:cond delay="1000"/>
                                  </p:stCondLst>
                                  <p:iterate type="lt">
                                    <p:tmPct val="0"/>
                                  </p:iterate>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par>
                          <p:cTn id="85" fill="hold">
                            <p:stCondLst>
                              <p:cond delay="26000"/>
                            </p:stCondLst>
                            <p:childTnLst>
                              <p:par>
                                <p:cTn id="86" presetID="10" presetClass="entr" presetSubtype="0" fill="hold" grpId="0" nodeType="afterEffect">
                                  <p:stCondLst>
                                    <p:cond delay="0"/>
                                  </p:stCondLst>
                                  <p:iterate type="lt">
                                    <p:tmPct val="10000"/>
                                  </p:iterate>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64" presetClass="path" presetSubtype="0" accel="50000" decel="50000" fill="hold" nodeType="withEffect">
                                  <p:stCondLst>
                                    <p:cond delay="0"/>
                                  </p:stCondLst>
                                  <p:childTnLst>
                                    <p:animMotion origin="layout" path="M 0.00504 -0.71666 L 0.00504 -1.32569 " pathEditMode="relative" rAng="0" ptsTypes="AA">
                                      <p:cBhvr>
                                        <p:cTn id="90" dur="2000" fill="hold"/>
                                        <p:tgtEl>
                                          <p:spTgt spid="4"/>
                                        </p:tgtEl>
                                        <p:attrNameLst>
                                          <p:attrName>ppt_x</p:attrName>
                                          <p:attrName>ppt_y</p:attrName>
                                        </p:attrNameLst>
                                      </p:cBhvr>
                                      <p:rCtr x="0" y="-30463"/>
                                    </p:animMotion>
                                  </p:childTnLst>
                                </p:cTn>
                              </p:par>
                              <p:par>
                                <p:cTn id="91" presetID="64" presetClass="path" presetSubtype="0" accel="50000" decel="50000" fill="hold" grpId="2" nodeType="withEffect">
                                  <p:stCondLst>
                                    <p:cond delay="0"/>
                                  </p:stCondLst>
                                  <p:childTnLst>
                                    <p:animMotion origin="layout" path="M -4.44444E-6 7.40741E-7 L -0.00399 -0.60903 " pathEditMode="relative" rAng="0" ptsTypes="AA">
                                      <p:cBhvr>
                                        <p:cTn id="92" dur="2000" fill="hold"/>
                                        <p:tgtEl>
                                          <p:spTgt spid="24"/>
                                        </p:tgtEl>
                                        <p:attrNameLst>
                                          <p:attrName>ppt_x</p:attrName>
                                          <p:attrName>ppt_y</p:attrName>
                                        </p:attrNameLst>
                                      </p:cBhvr>
                                      <p:rCtr x="-208" y="-30463"/>
                                    </p:animMotion>
                                  </p:childTnLst>
                                </p:cTn>
                              </p:par>
                              <p:par>
                                <p:cTn id="93" presetID="10" presetClass="exit" presetSubtype="0" fill="hold" grpId="1" nodeType="withEffect">
                                  <p:stCondLst>
                                    <p:cond delay="100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childTnLst>
                          </p:cTn>
                        </p:par>
                        <p:par>
                          <p:cTn id="96" fill="hold">
                            <p:stCondLst>
                              <p:cond delay="28000"/>
                            </p:stCondLst>
                            <p:childTnLst>
                              <p:par>
                                <p:cTn id="97" presetID="21" presetClass="entr" presetSubtype="1"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heel(1)">
                                      <p:cBhvr>
                                        <p:cTn id="99" dur="2000"/>
                                        <p:tgtEl>
                                          <p:spTgt spid="17"/>
                                        </p:tgtEl>
                                      </p:cBhvr>
                                    </p:animEffect>
                                  </p:childTnLst>
                                </p:cTn>
                              </p:par>
                            </p:childTnLst>
                          </p:cTn>
                        </p:par>
                        <p:par>
                          <p:cTn id="100" fill="hold">
                            <p:stCondLst>
                              <p:cond delay="30000"/>
                            </p:stCondLst>
                            <p:childTnLst>
                              <p:par>
                                <p:cTn id="101" presetID="10" presetClass="exit" presetSubtype="0" fill="hold" grpId="1" nodeType="afterEffect">
                                  <p:stCondLst>
                                    <p:cond delay="1000"/>
                                  </p:stCondLst>
                                  <p:iterate type="lt">
                                    <p:tmPct val="0"/>
                                  </p:iterate>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par>
                          <p:cTn id="104" fill="hold">
                            <p:stCondLst>
                              <p:cond delay="31500"/>
                            </p:stCondLst>
                            <p:childTnLst>
                              <p:par>
                                <p:cTn id="105" presetID="10" presetClass="exit" presetSubtype="0" fill="hold" grpId="1" nodeType="afterEffect">
                                  <p:stCondLst>
                                    <p:cond delay="0"/>
                                  </p:stCondLst>
                                  <p:childTnLst>
                                    <p:animEffect transition="out" filter="fade">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16"/>
                                        </p:tgtEl>
                                      </p:cBhvr>
                                    </p:animEffect>
                                    <p:set>
                                      <p:cBhvr>
                                        <p:cTn id="110" dur="1" fill="hold">
                                          <p:stCondLst>
                                            <p:cond delay="499"/>
                                          </p:stCondLst>
                                        </p:cTn>
                                        <p:tgtEl>
                                          <p:spTgt spid="16"/>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2"/>
                                        </p:tgtEl>
                                      </p:cBhvr>
                                    </p:animEffect>
                                    <p:set>
                                      <p:cBhvr>
                                        <p:cTn id="113" dur="1" fill="hold">
                                          <p:stCondLst>
                                            <p:cond delay="499"/>
                                          </p:stCondLst>
                                        </p:cTn>
                                        <p:tgtEl>
                                          <p:spTgt spid="12"/>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500"/>
                                        <p:tgtEl>
                                          <p:spTgt spid="6156"/>
                                        </p:tgtEl>
                                      </p:cBhvr>
                                    </p:animEffect>
                                    <p:set>
                                      <p:cBhvr>
                                        <p:cTn id="116" dur="1" fill="hold">
                                          <p:stCondLst>
                                            <p:cond delay="499"/>
                                          </p:stCondLst>
                                        </p:cTn>
                                        <p:tgtEl>
                                          <p:spTgt spid="6156"/>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1"/>
                                        </p:tgtEl>
                                      </p:cBhvr>
                                    </p:animEffect>
                                    <p:set>
                                      <p:cBhvr>
                                        <p:cTn id="119" dur="1" fill="hold">
                                          <p:stCondLst>
                                            <p:cond delay="499"/>
                                          </p:stCondLst>
                                        </p:cTn>
                                        <p:tgtEl>
                                          <p:spTgt spid="11"/>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500"/>
                                        <p:tgtEl>
                                          <p:spTgt spid="10"/>
                                        </p:tgtEl>
                                      </p:cBhvr>
                                    </p:animEffect>
                                    <p:set>
                                      <p:cBhvr>
                                        <p:cTn id="122" dur="1" fill="hold">
                                          <p:stCondLst>
                                            <p:cond delay="499"/>
                                          </p:stCondLst>
                                        </p:cTn>
                                        <p:tgtEl>
                                          <p:spTgt spid="10"/>
                                        </p:tgtEl>
                                        <p:attrNameLst>
                                          <p:attrName>style.visibility</p:attrName>
                                        </p:attrNameLst>
                                      </p:cBhvr>
                                      <p:to>
                                        <p:strVal val="hidden"/>
                                      </p:to>
                                    </p:set>
                                  </p:childTnLst>
                                </p:cTn>
                              </p:par>
                            </p:childTnLst>
                          </p:cTn>
                        </p:par>
                        <p:par>
                          <p:cTn id="123" fill="hold">
                            <p:stCondLst>
                              <p:cond delay="32000"/>
                            </p:stCondLst>
                            <p:childTnLst>
                              <p:par>
                                <p:cTn id="124" presetID="49" presetClass="path" presetSubtype="0" accel="50000" decel="50000" fill="hold" nodeType="afterEffect">
                                  <p:stCondLst>
                                    <p:cond delay="0"/>
                                  </p:stCondLst>
                                  <p:childTnLst>
                                    <p:animMotion origin="layout" path="M 0.00504 -1.32569 L -0.19982 -0.53819 " pathEditMode="relative" rAng="0" ptsTypes="AA">
                                      <p:cBhvr>
                                        <p:cTn id="125" dur="2000" fill="hold"/>
                                        <p:tgtEl>
                                          <p:spTgt spid="4"/>
                                        </p:tgtEl>
                                        <p:attrNameLst>
                                          <p:attrName>ppt_x</p:attrName>
                                          <p:attrName>ppt_y</p:attrName>
                                        </p:attrNameLst>
                                      </p:cBhvr>
                                      <p:rCtr x="-10243" y="39375"/>
                                    </p:animMotion>
                                  </p:childTnLst>
                                </p:cTn>
                              </p:par>
                              <p:par>
                                <p:cTn id="126" presetID="6" presetClass="emph" presetSubtype="0" fill="hold" nodeType="withEffect">
                                  <p:stCondLst>
                                    <p:cond delay="0"/>
                                  </p:stCondLst>
                                  <p:childTnLst>
                                    <p:animScale>
                                      <p:cBhvr>
                                        <p:cTn id="127" dur="2000" fill="hold"/>
                                        <p:tgtEl>
                                          <p:spTgt spid="4"/>
                                        </p:tgtEl>
                                      </p:cBhvr>
                                      <p:by x="55000" y="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10" grpId="0" animBg="1"/>
      <p:bldP spid="6156" grpId="0"/>
      <p:bldP spid="11" grpId="0" animBg="1"/>
      <p:bldP spid="12" grpId="0" animBg="1"/>
      <p:bldP spid="16" grpId="0" animBg="1"/>
      <p:bldP spid="23" grpId="0" animBg="1"/>
      <p:bldP spid="23" grpId="1"/>
      <p:bldP spid="22" grpId="0" animBg="1"/>
      <p:bldP spid="22" grpId="1"/>
      <p:bldP spid="15" grpId="0" animBg="1"/>
      <p:bldP spid="15" grpId="1"/>
      <p:bldP spid="31" grpId="0" animBg="1"/>
      <p:bldP spid="31" grpId="1"/>
      <p:bldP spid="18" grpId="0" animBg="1"/>
      <p:bldP spid="18" grpId="1"/>
      <p:bldP spid="17" grpId="0" animBg="1"/>
      <p:bldP spid="17" grpId="1" animBg="1"/>
      <p:bldP spid="13" grpId="0" animBg="1"/>
      <p:bldP spid="13" grpId="1" animBg="1"/>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貸付通知書大">
            <a:extLst>
              <a:ext uri="{FF2B5EF4-FFF2-40B4-BE49-F238E27FC236}">
                <a16:creationId xmlns:a16="http://schemas.microsoft.com/office/drawing/2014/main" id="{5B1A3AA9-FCE5-45F1-B50B-915D0E0D47A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51520" y="72492"/>
            <a:ext cx="4752528" cy="6713014"/>
          </a:xfrm>
          <a:prstGeom prst="rect">
            <a:avLst/>
          </a:prstGeom>
          <a:ln>
            <a:solidFill>
              <a:schemeClr val="tx1"/>
            </a:solidFill>
          </a:ln>
        </p:spPr>
      </p:pic>
      <p:pic>
        <p:nvPicPr>
          <p:cNvPr id="13" name="次のページ">
            <a:extLst>
              <a:ext uri="{FF2B5EF4-FFF2-40B4-BE49-F238E27FC236}">
                <a16:creationId xmlns:a16="http://schemas.microsoft.com/office/drawing/2014/main" id="{C0FC1DD4-A469-45B7-ACAE-44E71DA1A7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1464" y="6376389"/>
            <a:ext cx="887040" cy="436987"/>
          </a:xfrm>
          <a:prstGeom prst="rect">
            <a:avLst/>
          </a:prstGeom>
        </p:spPr>
      </p:pic>
      <p:sp>
        <p:nvSpPr>
          <p:cNvPr id="8" name="毎月の返済額">
            <a:extLst>
              <a:ext uri="{FF2B5EF4-FFF2-40B4-BE49-F238E27FC236}">
                <a16:creationId xmlns:a16="http://schemas.microsoft.com/office/drawing/2014/main" id="{83399998-D4C5-40FA-9AB3-F40DB848F3DB}"/>
              </a:ext>
            </a:extLst>
          </p:cNvPr>
          <p:cNvSpPr/>
          <p:nvPr/>
        </p:nvSpPr>
        <p:spPr>
          <a:xfrm>
            <a:off x="2519772" y="5909355"/>
            <a:ext cx="15481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返済額吹き出し">
            <a:extLst>
              <a:ext uri="{FF2B5EF4-FFF2-40B4-BE49-F238E27FC236}">
                <a16:creationId xmlns:a16="http://schemas.microsoft.com/office/drawing/2014/main" id="{38B70A0A-F936-4561-BFF9-F3363CB64096}"/>
              </a:ext>
            </a:extLst>
          </p:cNvPr>
          <p:cNvSpPr/>
          <p:nvPr/>
        </p:nvSpPr>
        <p:spPr bwMode="auto">
          <a:xfrm>
            <a:off x="5329681" y="5549316"/>
            <a:ext cx="3384376" cy="720079"/>
          </a:xfrm>
          <a:prstGeom prst="wedgeRoundRectCallout">
            <a:avLst>
              <a:gd name="adj1" fmla="val -84402"/>
              <a:gd name="adj2" fmla="val 24022"/>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毎月の返済額</a:t>
            </a:r>
          </a:p>
        </p:txBody>
      </p:sp>
      <p:sp>
        <p:nvSpPr>
          <p:cNvPr id="6" name="貸付額明細">
            <a:extLst>
              <a:ext uri="{FF2B5EF4-FFF2-40B4-BE49-F238E27FC236}">
                <a16:creationId xmlns:a16="http://schemas.microsoft.com/office/drawing/2014/main" id="{B57D74FF-9AE6-423C-A290-D342418C64C1}"/>
              </a:ext>
            </a:extLst>
          </p:cNvPr>
          <p:cNvSpPr/>
          <p:nvPr/>
        </p:nvSpPr>
        <p:spPr>
          <a:xfrm>
            <a:off x="827584" y="3389076"/>
            <a:ext cx="3384376" cy="24161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明細吹き出し">
            <a:extLst>
              <a:ext uri="{FF2B5EF4-FFF2-40B4-BE49-F238E27FC236}">
                <a16:creationId xmlns:a16="http://schemas.microsoft.com/office/drawing/2014/main" id="{66432F54-87FD-419A-B1C3-8848592A1C26}"/>
              </a:ext>
            </a:extLst>
          </p:cNvPr>
          <p:cNvSpPr/>
          <p:nvPr/>
        </p:nvSpPr>
        <p:spPr bwMode="auto">
          <a:xfrm>
            <a:off x="5329681" y="4237129"/>
            <a:ext cx="3384376" cy="720079"/>
          </a:xfrm>
          <a:prstGeom prst="wedgeRoundRectCallout">
            <a:avLst>
              <a:gd name="adj1" fmla="val -81558"/>
              <a:gd name="adj2" fmla="val 1744"/>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奨学金貸付明細</a:t>
            </a:r>
          </a:p>
        </p:txBody>
      </p:sp>
      <p:sp>
        <p:nvSpPr>
          <p:cNvPr id="4" name="貸付総額">
            <a:extLst>
              <a:ext uri="{FF2B5EF4-FFF2-40B4-BE49-F238E27FC236}">
                <a16:creationId xmlns:a16="http://schemas.microsoft.com/office/drawing/2014/main" id="{38536048-818E-4E26-80A5-861FC09C7E24}"/>
              </a:ext>
            </a:extLst>
          </p:cNvPr>
          <p:cNvSpPr/>
          <p:nvPr/>
        </p:nvSpPr>
        <p:spPr>
          <a:xfrm>
            <a:off x="2663788" y="2924944"/>
            <a:ext cx="15481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貸与額吹き出し">
            <a:extLst>
              <a:ext uri="{FF2B5EF4-FFF2-40B4-BE49-F238E27FC236}">
                <a16:creationId xmlns:a16="http://schemas.microsoft.com/office/drawing/2014/main" id="{E6C8D1D9-476E-4E47-B035-141A6CB96823}"/>
              </a:ext>
            </a:extLst>
          </p:cNvPr>
          <p:cNvSpPr/>
          <p:nvPr/>
        </p:nvSpPr>
        <p:spPr bwMode="auto">
          <a:xfrm>
            <a:off x="5356321" y="2957119"/>
            <a:ext cx="3384376" cy="720079"/>
          </a:xfrm>
          <a:prstGeom prst="wedgeRoundRectCallout">
            <a:avLst>
              <a:gd name="adj1" fmla="val -81084"/>
              <a:gd name="adj2" fmla="val -27218"/>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確定した貸付額</a:t>
            </a:r>
          </a:p>
        </p:txBody>
      </p:sp>
      <p:sp>
        <p:nvSpPr>
          <p:cNvPr id="3" name="名前">
            <a:extLst>
              <a:ext uri="{FF2B5EF4-FFF2-40B4-BE49-F238E27FC236}">
                <a16:creationId xmlns:a16="http://schemas.microsoft.com/office/drawing/2014/main" id="{00FB75D7-EEA0-4A2C-9D96-9C0EF70EB117}"/>
              </a:ext>
            </a:extLst>
          </p:cNvPr>
          <p:cNvSpPr/>
          <p:nvPr/>
        </p:nvSpPr>
        <p:spPr>
          <a:xfrm>
            <a:off x="827584" y="2172780"/>
            <a:ext cx="2880320" cy="6480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名前吹き出し">
            <a:extLst>
              <a:ext uri="{FF2B5EF4-FFF2-40B4-BE49-F238E27FC236}">
                <a16:creationId xmlns:a16="http://schemas.microsoft.com/office/drawing/2014/main" id="{00879275-40E9-4311-9C35-E4DE0DA45293}"/>
              </a:ext>
            </a:extLst>
          </p:cNvPr>
          <p:cNvSpPr/>
          <p:nvPr/>
        </p:nvSpPr>
        <p:spPr bwMode="auto">
          <a:xfrm>
            <a:off x="5364088" y="692696"/>
            <a:ext cx="3384376" cy="1728192"/>
          </a:xfrm>
          <a:prstGeom prst="wedgeRoundRectCallout">
            <a:avLst>
              <a:gd name="adj1" fmla="val -96568"/>
              <a:gd name="adj2" fmla="val 37389"/>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借用人名</a:t>
            </a:r>
            <a:endParaRPr lang="en-US" altLang="ja-JP" sz="3200" dirty="0">
              <a:solidFill>
                <a:schemeClr val="bg1"/>
              </a:solidFill>
              <a:latin typeface="HGPｺﾞｼｯｸE" panose="020B0900000000000000" pitchFamily="50" charset="-128"/>
              <a:ea typeface="HGPｺﾞｼｯｸE" panose="020B0900000000000000" pitchFamily="50" charset="-128"/>
            </a:endParaRPr>
          </a:p>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連帯保証人名</a:t>
            </a:r>
            <a:endParaRPr lang="en-US" altLang="ja-JP" sz="3200" dirty="0">
              <a:solidFill>
                <a:schemeClr val="bg1"/>
              </a:solidFill>
              <a:latin typeface="HGPｺﾞｼｯｸE" panose="020B0900000000000000" pitchFamily="50" charset="-128"/>
              <a:ea typeface="HGPｺﾞｼｯｸE" panose="020B0900000000000000" pitchFamily="50" charset="-128"/>
            </a:endParaRPr>
          </a:p>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決定番号等</a:t>
            </a:r>
          </a:p>
        </p:txBody>
      </p:sp>
    </p:spTree>
    <p:extLst>
      <p:ext uri="{BB962C8B-B14F-4D97-AF65-F5344CB8AC3E}">
        <p14:creationId xmlns:p14="http://schemas.microsoft.com/office/powerpoint/2010/main" val="3636304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500"/>
                                        <p:tgtEl>
                                          <p:spTgt spid="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6" grpId="0" animBg="1"/>
      <p:bldP spid="11" grpId="0" animBg="1"/>
      <p:bldP spid="4" grpId="0" animBg="1"/>
      <p:bldP spid="10" grpId="0" animBg="1"/>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0" name="角丸四角形 3">
            <a:extLst>
              <a:ext uri="{FF2B5EF4-FFF2-40B4-BE49-F238E27FC236}">
                <a16:creationId xmlns:a16="http://schemas.microsoft.com/office/drawing/2014/main" id="{2DFC0A95-5A3D-4CCC-BAA9-0CEF594BCBFA}"/>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月から、毎月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千円ずつ返還すると令和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7</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月に返還終了となります。</a:t>
            </a:r>
          </a:p>
        </p:txBody>
      </p:sp>
      <p:sp>
        <p:nvSpPr>
          <p:cNvPr id="28" name="角丸四角形 2">
            <a:extLst>
              <a:ext uri="{FF2B5EF4-FFF2-40B4-BE49-F238E27FC236}">
                <a16:creationId xmlns:a16="http://schemas.microsoft.com/office/drawing/2014/main"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例えば、借りた金額が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万円で、毎月の返済額が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千円だとします。</a:t>
            </a:r>
          </a:p>
        </p:txBody>
      </p:sp>
      <p:sp>
        <p:nvSpPr>
          <p:cNvPr id="31" name="角丸四角形 1">
            <a:extLst>
              <a:ext uri="{FF2B5EF4-FFF2-40B4-BE49-F238E27FC236}">
                <a16:creationId xmlns:a16="http://schemas.microsoft.com/office/drawing/2014/main" id="{EE25D16A-7BEF-4EF4-A365-ADBE9DF280F8}"/>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どれくらいの期間で奨学金を返還していくのか具体例で確認していきます。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57233" y="303213"/>
            <a:ext cx="4474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奨学金の返還期間</a:t>
            </a:r>
          </a:p>
        </p:txBody>
      </p:sp>
      <p:sp>
        <p:nvSpPr>
          <p:cNvPr id="11" name="令和6年">
            <a:extLst>
              <a:ext uri="{FF2B5EF4-FFF2-40B4-BE49-F238E27FC236}">
                <a16:creationId xmlns:a16="http://schemas.microsoft.com/office/drawing/2014/main" id="{E49AFE0A-C61D-4991-9711-CBFF3746740C}"/>
              </a:ext>
            </a:extLst>
          </p:cNvPr>
          <p:cNvSpPr>
            <a:spLocks noChangeArrowheads="1"/>
          </p:cNvSpPr>
          <p:nvPr/>
        </p:nvSpPr>
        <p:spPr bwMode="auto">
          <a:xfrm>
            <a:off x="6127278" y="4551511"/>
            <a:ext cx="175709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7</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9" name="令和5年">
            <a:extLst>
              <a:ext uri="{FF2B5EF4-FFF2-40B4-BE49-F238E27FC236}">
                <a16:creationId xmlns:a16="http://schemas.microsoft.com/office/drawing/2014/main" id="{69C300B3-36B6-451D-9C4B-725EFEEBF581}"/>
              </a:ext>
            </a:extLst>
          </p:cNvPr>
          <p:cNvSpPr>
            <a:spLocks noChangeArrowheads="1"/>
          </p:cNvSpPr>
          <p:nvPr/>
        </p:nvSpPr>
        <p:spPr bwMode="auto">
          <a:xfrm>
            <a:off x="4621184" y="4551511"/>
            <a:ext cx="16070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6</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8" name="令和4年">
            <a:extLst>
              <a:ext uri="{FF2B5EF4-FFF2-40B4-BE49-F238E27FC236}">
                <a16:creationId xmlns:a16="http://schemas.microsoft.com/office/drawing/2014/main" id="{376831F1-861D-4C00-94AA-0CA426B19D13}"/>
              </a:ext>
            </a:extLst>
          </p:cNvPr>
          <p:cNvSpPr>
            <a:spLocks noChangeArrowheads="1"/>
          </p:cNvSpPr>
          <p:nvPr/>
        </p:nvSpPr>
        <p:spPr bwMode="auto">
          <a:xfrm>
            <a:off x="2888064" y="4581128"/>
            <a:ext cx="160700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令和3年">
            <a:extLst>
              <a:ext uri="{FF2B5EF4-FFF2-40B4-BE49-F238E27FC236}">
                <a16:creationId xmlns:a16="http://schemas.microsoft.com/office/drawing/2014/main" id="{01CC2E94-80C3-4549-8829-935F97ED0F7A}"/>
              </a:ext>
            </a:extLst>
          </p:cNvPr>
          <p:cNvSpPr>
            <a:spLocks noChangeArrowheads="1"/>
          </p:cNvSpPr>
          <p:nvPr/>
        </p:nvSpPr>
        <p:spPr bwMode="auto">
          <a:xfrm>
            <a:off x="1190913" y="4551511"/>
            <a:ext cx="150887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4</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2" name="卒業">
            <a:extLst>
              <a:ext uri="{FF2B5EF4-FFF2-40B4-BE49-F238E27FC236}">
                <a16:creationId xmlns:a16="http://schemas.microsoft.com/office/drawing/2014/main" id="{1AD58AA0-CAE2-4ABF-AB02-4C1E24ECB43B}"/>
              </a:ext>
            </a:extLst>
          </p:cNvPr>
          <p:cNvSpPr>
            <a:spLocks noChangeArrowheads="1"/>
          </p:cNvSpPr>
          <p:nvPr/>
        </p:nvSpPr>
        <p:spPr bwMode="auto">
          <a:xfrm>
            <a:off x="971600" y="3429000"/>
            <a:ext cx="794296" cy="46196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卒業</a:t>
            </a:r>
            <a:endParaRPr lang="ja-JP" altLang="en-US" sz="2000" dirty="0">
              <a:ln w="0"/>
              <a:latin typeface="メイリオ" panose="020B0604030504040204" pitchFamily="50" charset="-128"/>
              <a:ea typeface="メイリオ" panose="020B0604030504040204" pitchFamily="50" charset="-128"/>
            </a:endParaRPr>
          </a:p>
        </p:txBody>
      </p:sp>
      <p:sp>
        <p:nvSpPr>
          <p:cNvPr id="38" name="卒業矢印">
            <a:extLst>
              <a:ext uri="{FF2B5EF4-FFF2-40B4-BE49-F238E27FC236}">
                <a16:creationId xmlns:a16="http://schemas.microsoft.com/office/drawing/2014/main" id="{C5225371-FE37-4314-A4FB-1DBE8E6B387A}"/>
              </a:ext>
            </a:extLst>
          </p:cNvPr>
          <p:cNvSpPr>
            <a:spLocks noChangeArrowheads="1"/>
          </p:cNvSpPr>
          <p:nvPr/>
        </p:nvSpPr>
        <p:spPr bwMode="auto">
          <a:xfrm>
            <a:off x="971600" y="3861048"/>
            <a:ext cx="794296"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200" dirty="0">
                <a:ln w="0"/>
                <a:latin typeface="メイリオ" panose="020B0604030504040204" pitchFamily="50" charset="-128"/>
                <a:ea typeface="メイリオ" panose="020B0604030504040204" pitchFamily="50" charset="-128"/>
              </a:rPr>
              <a:t>▼</a:t>
            </a:r>
          </a:p>
        </p:txBody>
      </p:sp>
      <p:pic>
        <p:nvPicPr>
          <p:cNvPr id="47" name="社会人">
            <a:extLst>
              <a:ext uri="{FF2B5EF4-FFF2-40B4-BE49-F238E27FC236}">
                <a16:creationId xmlns:a16="http://schemas.microsoft.com/office/drawing/2014/main" id="{FAE677AF-D694-44AC-AB0D-649811A117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2266777"/>
            <a:ext cx="1559936" cy="12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口座振替テキスト">
            <a:extLst>
              <a:ext uri="{FF2B5EF4-FFF2-40B4-BE49-F238E27FC236}">
                <a16:creationId xmlns:a16="http://schemas.microsoft.com/office/drawing/2014/main" id="{10664733-8B39-4680-8A6A-78E493DB4942}"/>
              </a:ext>
            </a:extLst>
          </p:cNvPr>
          <p:cNvSpPr>
            <a:spLocks noChangeArrowheads="1"/>
          </p:cNvSpPr>
          <p:nvPr/>
        </p:nvSpPr>
        <p:spPr bwMode="auto">
          <a:xfrm>
            <a:off x="3293455" y="3429000"/>
            <a:ext cx="3565227"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口座振替（毎月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27</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日）</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cxnSp>
        <p:nvCxnSpPr>
          <p:cNvPr id="15" name="直線コネクタ 6">
            <a:extLst>
              <a:ext uri="{FF2B5EF4-FFF2-40B4-BE49-F238E27FC236}">
                <a16:creationId xmlns:a16="http://schemas.microsoft.com/office/drawing/2014/main" id="{5098D117-B10D-4CB0-B978-29355A8B1336}"/>
              </a:ext>
            </a:extLst>
          </p:cNvPr>
          <p:cNvCxnSpPr>
            <a:cxnSpLocks/>
          </p:cNvCxnSpPr>
          <p:nvPr/>
        </p:nvCxnSpPr>
        <p:spPr>
          <a:xfrm flipV="1">
            <a:off x="783805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線コネクタ 5">
            <a:extLst>
              <a:ext uri="{FF2B5EF4-FFF2-40B4-BE49-F238E27FC236}">
                <a16:creationId xmlns:a16="http://schemas.microsoft.com/office/drawing/2014/main" id="{3971D22F-BDC8-409E-9406-3714DA117692}"/>
              </a:ext>
            </a:extLst>
          </p:cNvPr>
          <p:cNvCxnSpPr>
            <a:cxnSpLocks/>
          </p:cNvCxnSpPr>
          <p:nvPr/>
        </p:nvCxnSpPr>
        <p:spPr>
          <a:xfrm flipV="1">
            <a:off x="6228184"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線コネクタ 4">
            <a:extLst>
              <a:ext uri="{FF2B5EF4-FFF2-40B4-BE49-F238E27FC236}">
                <a16:creationId xmlns:a16="http://schemas.microsoft.com/office/drawing/2014/main" id="{334A6C5C-76DC-480D-B874-298FBB5894CE}"/>
              </a:ext>
            </a:extLst>
          </p:cNvPr>
          <p:cNvCxnSpPr>
            <a:cxnSpLocks/>
          </p:cNvCxnSpPr>
          <p:nvPr/>
        </p:nvCxnSpPr>
        <p:spPr>
          <a:xfrm flipV="1">
            <a:off x="4572000" y="4149080"/>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3">
            <a:extLst>
              <a:ext uri="{FF2B5EF4-FFF2-40B4-BE49-F238E27FC236}">
                <a16:creationId xmlns:a16="http://schemas.microsoft.com/office/drawing/2014/main" id="{6DC79B7C-0B79-45A6-BA5C-5B5A5A836116}"/>
              </a:ext>
            </a:extLst>
          </p:cNvPr>
          <p:cNvCxnSpPr>
            <a:cxnSpLocks/>
          </p:cNvCxnSpPr>
          <p:nvPr/>
        </p:nvCxnSpPr>
        <p:spPr>
          <a:xfrm flipV="1">
            <a:off x="282556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2">
            <a:extLst>
              <a:ext uri="{FF2B5EF4-FFF2-40B4-BE49-F238E27FC236}">
                <a16:creationId xmlns:a16="http://schemas.microsoft.com/office/drawing/2014/main" id="{69C657E4-6CB8-41D6-BD2F-E19C1464F0E4}"/>
              </a:ext>
            </a:extLst>
          </p:cNvPr>
          <p:cNvCxnSpPr>
            <a:cxnSpLocks/>
          </p:cNvCxnSpPr>
          <p:nvPr/>
        </p:nvCxnSpPr>
        <p:spPr>
          <a:xfrm flipV="1">
            <a:off x="1043608"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 name="直線コネクタ 1">
            <a:extLst>
              <a:ext uri="{FF2B5EF4-FFF2-40B4-BE49-F238E27FC236}">
                <a16:creationId xmlns:a16="http://schemas.microsoft.com/office/drawing/2014/main" id="{FBEAB622-F366-48CF-8203-E7ADB9E6F125}"/>
              </a:ext>
            </a:extLst>
          </p:cNvPr>
          <p:cNvCxnSpPr>
            <a:cxnSpLocks/>
          </p:cNvCxnSpPr>
          <p:nvPr/>
        </p:nvCxnSpPr>
        <p:spPr>
          <a:xfrm>
            <a:off x="715652" y="4149080"/>
            <a:ext cx="7960804" cy="0"/>
          </a:xfrm>
          <a:prstGeom prst="line">
            <a:avLst/>
          </a:prstGeom>
          <a:ln w="57150"/>
        </p:spPr>
        <p:style>
          <a:lnRef idx="1">
            <a:schemeClr val="dk1"/>
          </a:lnRef>
          <a:fillRef idx="0">
            <a:schemeClr val="dk1"/>
          </a:fillRef>
          <a:effectRef idx="0">
            <a:schemeClr val="dk1"/>
          </a:effectRef>
          <a:fontRef idx="minor">
            <a:schemeClr val="tx1"/>
          </a:fontRef>
        </p:style>
      </p:cxnSp>
      <p:sp>
        <p:nvSpPr>
          <p:cNvPr id="48" name="例">
            <a:extLst>
              <a:ext uri="{FF2B5EF4-FFF2-40B4-BE49-F238E27FC236}">
                <a16:creationId xmlns:a16="http://schemas.microsoft.com/office/drawing/2014/main" id="{57C2224A-3E0E-47B4-8A8A-C168E72075AE}"/>
              </a:ext>
            </a:extLst>
          </p:cNvPr>
          <p:cNvSpPr/>
          <p:nvPr/>
        </p:nvSpPr>
        <p:spPr>
          <a:xfrm>
            <a:off x="755576" y="1125399"/>
            <a:ext cx="6660000" cy="1167822"/>
          </a:xfrm>
          <a:prstGeom prst="flowChartAlternateProcess">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返還総額</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300,000</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毎月返済額：　 </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8,000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返還開始テキスト">
            <a:extLst>
              <a:ext uri="{FF2B5EF4-FFF2-40B4-BE49-F238E27FC236}">
                <a16:creationId xmlns:a16="http://schemas.microsoft.com/office/drawing/2014/main" id="{DECC4EEE-13F7-4E11-9192-7333597A4A03}"/>
              </a:ext>
            </a:extLst>
          </p:cNvPr>
          <p:cNvSpPr>
            <a:spLocks noChangeArrowheads="1"/>
          </p:cNvSpPr>
          <p:nvPr/>
        </p:nvSpPr>
        <p:spPr bwMode="auto">
          <a:xfrm>
            <a:off x="1691680" y="3429000"/>
            <a:ext cx="15166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返還開始</a:t>
            </a:r>
            <a:endParaRPr lang="ja-JP" altLang="en-US" sz="2000" dirty="0">
              <a:ln w="0"/>
              <a:latin typeface="メイリオ" panose="020B0604030504040204" pitchFamily="50" charset="-128"/>
              <a:ea typeface="メイリオ" panose="020B0604030504040204" pitchFamily="50" charset="-128"/>
            </a:endParaRPr>
          </a:p>
        </p:txBody>
      </p:sp>
      <p:sp>
        <p:nvSpPr>
          <p:cNvPr id="6153" name="卒業月">
            <a:extLst>
              <a:ext uri="{FF2B5EF4-FFF2-40B4-BE49-F238E27FC236}">
                <a16:creationId xmlns:a16="http://schemas.microsoft.com/office/drawing/2014/main" id="{28CBB58D-AC59-4B4C-8B2C-F4CB8D08107F}"/>
              </a:ext>
            </a:extLst>
          </p:cNvPr>
          <p:cNvSpPr>
            <a:spLocks noChangeArrowheads="1"/>
          </p:cNvSpPr>
          <p:nvPr/>
        </p:nvSpPr>
        <p:spPr bwMode="auto">
          <a:xfrm>
            <a:off x="1043608" y="4189654"/>
            <a:ext cx="606066"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4" name="返還開始月">
            <a:extLst>
              <a:ext uri="{FF2B5EF4-FFF2-40B4-BE49-F238E27FC236}">
                <a16:creationId xmlns:a16="http://schemas.microsoft.com/office/drawing/2014/main" id="{EBF50235-E0B2-4591-90E2-FC917D4A6FA4}"/>
              </a:ext>
            </a:extLst>
          </p:cNvPr>
          <p:cNvSpPr>
            <a:spLocks noChangeArrowheads="1"/>
          </p:cNvSpPr>
          <p:nvPr/>
        </p:nvSpPr>
        <p:spPr bwMode="auto">
          <a:xfrm>
            <a:off x="2029587" y="4195171"/>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10</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5" name="返還終了月">
            <a:extLst>
              <a:ext uri="{FF2B5EF4-FFF2-40B4-BE49-F238E27FC236}">
                <a16:creationId xmlns:a16="http://schemas.microsoft.com/office/drawing/2014/main" id="{00DE37BF-6B36-4E9C-B0EE-263B523D30EA}"/>
              </a:ext>
            </a:extLst>
          </p:cNvPr>
          <p:cNvSpPr>
            <a:spLocks noChangeArrowheads="1"/>
          </p:cNvSpPr>
          <p:nvPr/>
        </p:nvSpPr>
        <p:spPr bwMode="auto">
          <a:xfrm>
            <a:off x="7103246" y="4230943"/>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11</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7" name="右中かっこ">
            <a:extLst>
              <a:ext uri="{FF2B5EF4-FFF2-40B4-BE49-F238E27FC236}">
                <a16:creationId xmlns:a16="http://schemas.microsoft.com/office/drawing/2014/main" id="{13816435-D534-4D73-A289-6AA635D18487}"/>
              </a:ext>
            </a:extLst>
          </p:cNvPr>
          <p:cNvSpPr/>
          <p:nvPr/>
        </p:nvSpPr>
        <p:spPr>
          <a:xfrm rot="16200000">
            <a:off x="4925928" y="1073266"/>
            <a:ext cx="340369" cy="5483886"/>
          </a:xfrm>
          <a:prstGeom prst="rightBrace">
            <a:avLst>
              <a:gd name="adj1" fmla="val 8333"/>
              <a:gd name="adj2" fmla="val 49391"/>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58" name="38月">
            <a:extLst>
              <a:ext uri="{FF2B5EF4-FFF2-40B4-BE49-F238E27FC236}">
                <a16:creationId xmlns:a16="http://schemas.microsoft.com/office/drawing/2014/main" id="{4E3BB12D-EA28-4268-A768-51626ADE1986}"/>
              </a:ext>
            </a:extLst>
          </p:cNvPr>
          <p:cNvSpPr>
            <a:spLocks noChangeArrowheads="1"/>
          </p:cNvSpPr>
          <p:nvPr/>
        </p:nvSpPr>
        <p:spPr bwMode="auto">
          <a:xfrm>
            <a:off x="3851920" y="3183359"/>
            <a:ext cx="308697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38</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3</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年</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6159" name="最終月">
            <a:extLst>
              <a:ext uri="{FF2B5EF4-FFF2-40B4-BE49-F238E27FC236}">
                <a16:creationId xmlns:a16="http://schemas.microsoft.com/office/drawing/2014/main" id="{4BDE1210-F536-4C94-A101-FD2EEB68E18A}"/>
              </a:ext>
            </a:extLst>
          </p:cNvPr>
          <p:cNvSpPr>
            <a:spLocks noChangeArrowheads="1"/>
          </p:cNvSpPr>
          <p:nvPr/>
        </p:nvSpPr>
        <p:spPr bwMode="auto">
          <a:xfrm>
            <a:off x="7856446" y="3556974"/>
            <a:ext cx="1164008" cy="646331"/>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最終月</a:t>
            </a:r>
            <a:endParaRPr lang="en-US" altLang="ja-JP"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a:p>
            <a:pPr eaLnBrk="1" hangingPunct="1">
              <a:spcBef>
                <a:spcPct val="0"/>
              </a:spcBef>
              <a:buFontTx/>
              <a:buNone/>
              <a:defRPr/>
            </a:pPr>
            <a:r>
              <a:rPr lang="en-US" altLang="ja-JP"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4,000</a:t>
            </a:r>
            <a:r>
              <a:rPr lang="ja-JP" altLang="en-US"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円</a:t>
            </a:r>
          </a:p>
        </p:txBody>
      </p:sp>
      <p:sp>
        <p:nvSpPr>
          <p:cNvPr id="130" name="▼">
            <a:extLst>
              <a:ext uri="{FF2B5EF4-FFF2-40B4-BE49-F238E27FC236}">
                <a16:creationId xmlns:a16="http://schemas.microsoft.com/office/drawing/2014/main" id="{814DCDA9-C6D8-4394-A122-406D1F12D61A}"/>
              </a:ext>
            </a:extLst>
          </p:cNvPr>
          <p:cNvSpPr txBox="1"/>
          <p:nvPr/>
        </p:nvSpPr>
        <p:spPr>
          <a:xfrm>
            <a:off x="1843898" y="3873822"/>
            <a:ext cx="6449641" cy="461665"/>
          </a:xfrm>
          <a:prstGeom prst="rect">
            <a:avLst/>
          </a:prstGeom>
          <a:noFill/>
        </p:spPr>
        <p:txBody>
          <a:bodyPr wrap="square">
            <a:spAutoFit/>
          </a:bodyPr>
          <a:lstStyle/>
          <a:p>
            <a:pPr algn="ctr" eaLnBrk="1" hangingPunct="1">
              <a:defRPr/>
            </a:pPr>
            <a:r>
              <a:rPr lang="ja-JP" altLang="en-US" sz="1200" spc="-100" dirty="0">
                <a:ln w="0"/>
                <a:solidFill>
                  <a:srgbClr val="FF0000"/>
                </a:solidFill>
                <a:latin typeface="メイリオ" panose="020B0604030504040204" pitchFamily="50" charset="-128"/>
                <a:ea typeface="メイリオ" panose="020B0604030504040204" pitchFamily="50" charset="-128"/>
              </a:rPr>
              <a:t>▼▼▼▼▼▼▼▼▼▼▼▼▼▼▼▼▼▼▼▼▼▼▼▼▼▼▼▼▼▼▼▼▼▼▼▼▼▼</a:t>
            </a:r>
          </a:p>
          <a:p>
            <a:pPr algn="ctr" eaLnBrk="1" hangingPunct="1">
              <a:defRPr/>
            </a:pPr>
            <a:endParaRPr lang="ja-JP" altLang="en-US" sz="1200" spc="-100" dirty="0">
              <a:ln w="0"/>
              <a:solidFill>
                <a:srgbClr val="FF0000"/>
              </a:solidFill>
              <a:latin typeface="メイリオ" panose="020B0604030504040204" pitchFamily="50" charset="-128"/>
              <a:ea typeface="メイリオ" panose="020B0604030504040204" pitchFamily="50" charset="-128"/>
            </a:endParaRPr>
          </a:p>
        </p:txBody>
      </p:sp>
      <p:pic>
        <p:nvPicPr>
          <p:cNvPr id="34" name="次のページ">
            <a:extLst>
              <a:ext uri="{FF2B5EF4-FFF2-40B4-BE49-F238E27FC236}">
                <a16:creationId xmlns:a16="http://schemas.microsoft.com/office/drawing/2014/main" id="{9A68501B-A3B5-4413-AEF2-10880E1436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8A769335-64DD-4F42-805C-5FD63FFB3C65}"/>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Ｐ６</a:t>
            </a:r>
          </a:p>
        </p:txBody>
      </p:sp>
    </p:spTree>
    <p:extLst>
      <p:ext uri="{BB962C8B-B14F-4D97-AF65-F5344CB8AC3E}">
        <p14:creationId xmlns:p14="http://schemas.microsoft.com/office/powerpoint/2010/main" val="1644976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215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childTnLst>
                          </p:cTn>
                        </p:par>
                        <p:par>
                          <p:cTn id="12" fill="hold">
                            <p:stCondLst>
                              <p:cond delay="36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000"/>
                                        <p:tgtEl>
                                          <p:spTgt spid="48"/>
                                        </p:tgtEl>
                                      </p:cBhvr>
                                    </p:animEffect>
                                  </p:childTnLst>
                                </p:cTn>
                              </p:par>
                            </p:childTnLst>
                          </p:cTn>
                        </p:par>
                        <p:par>
                          <p:cTn id="19" fill="hold">
                            <p:stCondLst>
                              <p:cond delay="5700"/>
                            </p:stCondLst>
                            <p:childTnLst>
                              <p:par>
                                <p:cTn id="20" presetID="10" presetClass="exit" presetSubtype="0" fill="hold" grpId="1" nodeType="afterEffect">
                                  <p:stCondLst>
                                    <p:cond delay="1000"/>
                                  </p:stCondLst>
                                  <p:iterate type="lt">
                                    <p:tmPct val="0"/>
                                  </p:iterate>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par>
                          <p:cTn id="23" fill="hold">
                            <p:stCondLst>
                              <p:cond delay="7200"/>
                            </p:stCondLst>
                            <p:childTnLst>
                              <p:par>
                                <p:cTn id="24" presetID="10" presetClass="entr" presetSubtype="0" fill="hold" grpId="1" nodeType="afterEffect">
                                  <p:stCondLst>
                                    <p:cond delay="0"/>
                                  </p:stCondLst>
                                  <p:iterate type="lt">
                                    <p:tmPct val="10000"/>
                                  </p:iterate>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96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53"/>
                                        </p:tgtEl>
                                        <p:attrNameLst>
                                          <p:attrName>style.visibility</p:attrName>
                                        </p:attrNameLst>
                                      </p:cBhvr>
                                      <p:to>
                                        <p:strVal val="visible"/>
                                      </p:to>
                                    </p:set>
                                    <p:animEffect transition="in" filter="fade">
                                      <p:cBhvr>
                                        <p:cTn id="54" dur="500"/>
                                        <p:tgtEl>
                                          <p:spTgt spid="615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10150"/>
                            </p:stCondLst>
                            <p:childTnLst>
                              <p:par>
                                <p:cTn id="59" presetID="10"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54"/>
                                        </p:tgtEl>
                                        <p:attrNameLst>
                                          <p:attrName>style.visibility</p:attrName>
                                        </p:attrNameLst>
                                      </p:cBhvr>
                                      <p:to>
                                        <p:strVal val="visible"/>
                                      </p:to>
                                    </p:set>
                                    <p:animEffect transition="in" filter="fade">
                                      <p:cBhvr>
                                        <p:cTn id="64" dur="500"/>
                                        <p:tgtEl>
                                          <p:spTgt spid="6154"/>
                                        </p:tgtEl>
                                      </p:cBhvr>
                                    </p:animEffect>
                                  </p:childTnLst>
                                </p:cTn>
                              </p:par>
                              <p:par>
                                <p:cTn id="65" presetID="10"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par>
                          <p:cTn id="68" fill="hold">
                            <p:stCondLst>
                              <p:cond delay="10650"/>
                            </p:stCondLst>
                            <p:childTnLst>
                              <p:par>
                                <p:cTn id="69" presetID="1" presetClass="entr" presetSubtype="0" fill="hold" grpId="0" nodeType="afterEffect">
                                  <p:stCondLst>
                                    <p:cond delay="0"/>
                                  </p:stCondLst>
                                  <p:iterate type="lt">
                                    <p:tmAbs val="100"/>
                                  </p:iterate>
                                  <p:childTnLst>
                                    <p:set>
                                      <p:cBhvr>
                                        <p:cTn id="70" dur="1" fill="hold">
                                          <p:stCondLst>
                                            <p:cond delay="0"/>
                                          </p:stCondLst>
                                        </p:cTn>
                                        <p:tgtEl>
                                          <p:spTgt spid="130"/>
                                        </p:tgtEl>
                                        <p:attrNameLst>
                                          <p:attrName>style.visibility</p:attrName>
                                        </p:attrNameLst>
                                      </p:cBhvr>
                                      <p:to>
                                        <p:strVal val="visible"/>
                                      </p:to>
                                    </p:set>
                                  </p:childTnLst>
                                </p:cTn>
                              </p:par>
                              <p:par>
                                <p:cTn id="71" presetID="38" presetClass="path" presetSubtype="0" decel="50000" fill="hold" nodeType="withEffect">
                                  <p:stCondLst>
                                    <p:cond delay="0"/>
                                  </p:stCondLst>
                                  <p:childTnLst>
                                    <p:animMotion origin="layout" path="M -2.5E-6 -0.00092 C 0.01181 0.02847 0.04601 -0.00671 0.05851 0.02454 C 0.07622 0.04005 0.0974 0.03218 0.11511 0.0169 C 0.12379 0.01065 0.14341 0.01204 0.15209 0.00602 C 0.17518 0.00602 0.18004 0.02107 0.20313 0.02107 C 0.21424 0.05116 0.25886 -0.00579 0.27118 0.025 C 0.28907 0.04005 0.31389 0.02083 0.3316 0.00556 C 0.34219 -0.02477 0.36511 0.02616 0.37952 0.00903 C 0.40955 0.01806 0.41302 -0.00903 0.43091 0.00602 C 0.44323 0.03588 0.46459 -0.01759 0.47518 0.01366 C 0.49827 0.01366 0.50174 0.02176 0.52622 0.02176 C 0.53716 -0.01042 0.54792 0.02847 0.56042 -0.00092 " pathEditMode="relative" rAng="0" ptsTypes="AAAAAAAAAAAA">
                                      <p:cBhvr>
                                        <p:cTn id="72" dur="5000" fill="hold"/>
                                        <p:tgtEl>
                                          <p:spTgt spid="47"/>
                                        </p:tgtEl>
                                        <p:attrNameLst>
                                          <p:attrName>ppt_x</p:attrName>
                                          <p:attrName>ppt_y</p:attrName>
                                        </p:attrNameLst>
                                      </p:cBhvr>
                                      <p:rCtr x="28021" y="1528"/>
                                    </p:animMotion>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par>
                                <p:cTn id="79" presetID="10" presetClass="entr" presetSubtype="0" fill="hold" grpId="0" nodeType="withEffect">
                                  <p:stCondLst>
                                    <p:cond delay="200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10" presetClass="entr" presetSubtype="0" fill="hold" grpId="0" nodeType="withEffect">
                                  <p:stCondLst>
                                    <p:cond delay="200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par>
                                <p:cTn id="85" presetID="10" presetClass="entr" presetSubtype="0" fill="hold" grpId="0" nodeType="withEffect">
                                  <p:stCondLst>
                                    <p:cond delay="3500"/>
                                  </p:stCondLst>
                                  <p:childTnLst>
                                    <p:set>
                                      <p:cBhvr>
                                        <p:cTn id="86" dur="1" fill="hold">
                                          <p:stCondLst>
                                            <p:cond delay="0"/>
                                          </p:stCondLst>
                                        </p:cTn>
                                        <p:tgtEl>
                                          <p:spTgt spid="6155"/>
                                        </p:tgtEl>
                                        <p:attrNameLst>
                                          <p:attrName>style.visibility</p:attrName>
                                        </p:attrNameLst>
                                      </p:cBhvr>
                                      <p:to>
                                        <p:strVal val="visible"/>
                                      </p:to>
                                    </p:set>
                                    <p:animEffect transition="in" filter="fade">
                                      <p:cBhvr>
                                        <p:cTn id="87" dur="500"/>
                                        <p:tgtEl>
                                          <p:spTgt spid="6155"/>
                                        </p:tgtEl>
                                      </p:cBhvr>
                                    </p:animEffect>
                                  </p:childTnLst>
                                </p:cTn>
                              </p:par>
                            </p:childTnLst>
                          </p:cTn>
                        </p:par>
                        <p:par>
                          <p:cTn id="88" fill="hold">
                            <p:stCondLst>
                              <p:cond delay="15650"/>
                            </p:stCondLst>
                            <p:childTnLst>
                              <p:par>
                                <p:cTn id="89" presetID="10" presetClass="exit" presetSubtype="0" fill="hold" grpId="1" nodeType="afterEffect">
                                  <p:stCondLst>
                                    <p:cond delay="0"/>
                                  </p:stCondLst>
                                  <p:childTnLst>
                                    <p:animEffect transition="out" filter="fade">
                                      <p:cBhvr>
                                        <p:cTn id="90" dur="500"/>
                                        <p:tgtEl>
                                          <p:spTgt spid="77"/>
                                        </p:tgtEl>
                                      </p:cBhvr>
                                    </p:animEffect>
                                    <p:set>
                                      <p:cBhvr>
                                        <p:cTn id="91" dur="1" fill="hold">
                                          <p:stCondLst>
                                            <p:cond delay="499"/>
                                          </p:stCondLst>
                                        </p:cTn>
                                        <p:tgtEl>
                                          <p:spTgt spid="77"/>
                                        </p:tgtEl>
                                        <p:attrNameLst>
                                          <p:attrName>style.visibility</p:attrName>
                                        </p:attrNameLst>
                                      </p:cBhvr>
                                      <p:to>
                                        <p:strVal val="hidden"/>
                                      </p:to>
                                    </p:set>
                                  </p:childTnLst>
                                </p:cTn>
                              </p:par>
                            </p:childTnLst>
                          </p:cTn>
                        </p:par>
                        <p:par>
                          <p:cTn id="92" fill="hold">
                            <p:stCondLst>
                              <p:cond delay="16150"/>
                            </p:stCondLst>
                            <p:childTnLst>
                              <p:par>
                                <p:cTn id="93" presetID="10" presetClass="entr" presetSubtype="0" fill="hold" grpId="0" nodeType="afterEffect">
                                  <p:stCondLst>
                                    <p:cond delay="0"/>
                                  </p:stCondLst>
                                  <p:childTnLst>
                                    <p:set>
                                      <p:cBhvr>
                                        <p:cTn id="94" dur="1" fill="hold">
                                          <p:stCondLst>
                                            <p:cond delay="0"/>
                                          </p:stCondLst>
                                        </p:cTn>
                                        <p:tgtEl>
                                          <p:spTgt spid="6157"/>
                                        </p:tgtEl>
                                        <p:attrNameLst>
                                          <p:attrName>style.visibility</p:attrName>
                                        </p:attrNameLst>
                                      </p:cBhvr>
                                      <p:to>
                                        <p:strVal val="visible"/>
                                      </p:to>
                                    </p:set>
                                    <p:animEffect transition="in" filter="fade">
                                      <p:cBhvr>
                                        <p:cTn id="95" dur="500"/>
                                        <p:tgtEl>
                                          <p:spTgt spid="6157"/>
                                        </p:tgtEl>
                                      </p:cBhvr>
                                    </p:animEffect>
                                  </p:childTnLst>
                                </p:cTn>
                              </p:par>
                            </p:childTnLst>
                          </p:cTn>
                        </p:par>
                        <p:par>
                          <p:cTn id="96" fill="hold">
                            <p:stCondLst>
                              <p:cond delay="16650"/>
                            </p:stCondLst>
                            <p:childTnLst>
                              <p:par>
                                <p:cTn id="97" presetID="10" presetClass="entr" presetSubtype="0" fill="hold" grpId="0" nodeType="afterEffect">
                                  <p:stCondLst>
                                    <p:cond delay="0"/>
                                  </p:stCondLst>
                                  <p:childTnLst>
                                    <p:set>
                                      <p:cBhvr>
                                        <p:cTn id="98" dur="1" fill="hold">
                                          <p:stCondLst>
                                            <p:cond delay="0"/>
                                          </p:stCondLst>
                                        </p:cTn>
                                        <p:tgtEl>
                                          <p:spTgt spid="6158"/>
                                        </p:tgtEl>
                                        <p:attrNameLst>
                                          <p:attrName>style.visibility</p:attrName>
                                        </p:attrNameLst>
                                      </p:cBhvr>
                                      <p:to>
                                        <p:strVal val="visible"/>
                                      </p:to>
                                    </p:set>
                                    <p:animEffect transition="in" filter="fade">
                                      <p:cBhvr>
                                        <p:cTn id="99" dur="500"/>
                                        <p:tgtEl>
                                          <p:spTgt spid="6158"/>
                                        </p:tgtEl>
                                      </p:cBhvr>
                                    </p:animEffect>
                                  </p:childTnLst>
                                </p:cTn>
                              </p:par>
                            </p:childTnLst>
                          </p:cTn>
                        </p:par>
                        <p:par>
                          <p:cTn id="100" fill="hold">
                            <p:stCondLst>
                              <p:cond delay="17150"/>
                            </p:stCondLst>
                            <p:childTnLst>
                              <p:par>
                                <p:cTn id="101" presetID="10" presetClass="entr" presetSubtype="0" fill="hold" grpId="0" nodeType="afterEffect">
                                  <p:stCondLst>
                                    <p:cond delay="0"/>
                                  </p:stCondLst>
                                  <p:childTnLst>
                                    <p:set>
                                      <p:cBhvr>
                                        <p:cTn id="102" dur="1" fill="hold">
                                          <p:stCondLst>
                                            <p:cond delay="0"/>
                                          </p:stCondLst>
                                        </p:cTn>
                                        <p:tgtEl>
                                          <p:spTgt spid="6159"/>
                                        </p:tgtEl>
                                        <p:attrNameLst>
                                          <p:attrName>style.visibility</p:attrName>
                                        </p:attrNameLst>
                                      </p:cBhvr>
                                      <p:to>
                                        <p:strVal val="visible"/>
                                      </p:to>
                                    </p:set>
                                    <p:animEffect transition="in" filter="fade">
                                      <p:cBhvr>
                                        <p:cTn id="103" dur="500"/>
                                        <p:tgtEl>
                                          <p:spTgt spid="6159"/>
                                        </p:tgtEl>
                                      </p:cBhvr>
                                    </p:animEffect>
                                  </p:childTnLst>
                                </p:cTn>
                              </p:par>
                            </p:childTnLst>
                          </p:cTn>
                        </p:par>
                        <p:par>
                          <p:cTn id="104" fill="hold">
                            <p:stCondLst>
                              <p:cond delay="17650"/>
                            </p:stCondLst>
                            <p:childTnLst>
                              <p:par>
                                <p:cTn id="105" presetID="10" presetClass="entr" presetSubtype="0" fill="hold"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p:bldP spid="28" grpId="0" animBg="1"/>
      <p:bldP spid="28" grpId="1"/>
      <p:bldP spid="31" grpId="0" animBg="1"/>
      <p:bldP spid="31" grpId="1"/>
      <p:bldP spid="11" grpId="0"/>
      <p:bldP spid="9" grpId="0"/>
      <p:bldP spid="8" grpId="0"/>
      <p:bldP spid="7" grpId="0"/>
      <p:bldP spid="22" grpId="0"/>
      <p:bldP spid="38" grpId="0"/>
      <p:bldP spid="77" grpId="0"/>
      <p:bldP spid="77" grpId="1"/>
      <p:bldP spid="48" grpId="0" animBg="1"/>
      <p:bldP spid="40" grpId="0"/>
      <p:bldP spid="6153" grpId="0"/>
      <p:bldP spid="6154" grpId="0"/>
      <p:bldP spid="6155" grpId="0"/>
      <p:bldP spid="6157" grpId="0" animBg="1"/>
      <p:bldP spid="6158" grpId="0"/>
      <p:bldP spid="6159"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28" name="角丸四角形 2">
            <a:extLst>
              <a:ext uri="{FF2B5EF4-FFF2-40B4-BE49-F238E27FC236}">
                <a16:creationId xmlns:a16="http://schemas.microsoft.com/office/drawing/2014/main"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月から、毎月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万円ずつ返還すると令和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7</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月に返還終了となります。</a:t>
            </a:r>
          </a:p>
        </p:txBody>
      </p:sp>
      <p:sp>
        <p:nvSpPr>
          <p:cNvPr id="31" name="角丸四角形 1">
            <a:extLst>
              <a:ext uri="{FF2B5EF4-FFF2-40B4-BE49-F238E27FC236}">
                <a16:creationId xmlns:a16="http://schemas.microsoft.com/office/drawing/2014/main" id="{EE25D16A-7BEF-4EF4-A365-ADBE9DF280F8}"/>
              </a:ext>
            </a:extLst>
          </p:cNvPr>
          <p:cNvSpPr/>
          <p:nvPr/>
        </p:nvSpPr>
        <p:spPr>
          <a:xfrm>
            <a:off x="233591" y="55029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例えば、借りた金額が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35</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万円で、毎月の返済額が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万円だとします。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57233" y="303213"/>
            <a:ext cx="4474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奨学金の返還期間</a:t>
            </a:r>
          </a:p>
        </p:txBody>
      </p:sp>
      <p:sp>
        <p:nvSpPr>
          <p:cNvPr id="11" name="令和6年">
            <a:extLst>
              <a:ext uri="{FF2B5EF4-FFF2-40B4-BE49-F238E27FC236}">
                <a16:creationId xmlns:a16="http://schemas.microsoft.com/office/drawing/2014/main" id="{E49AFE0A-C61D-4991-9711-CBFF3746740C}"/>
              </a:ext>
            </a:extLst>
          </p:cNvPr>
          <p:cNvSpPr>
            <a:spLocks noChangeArrowheads="1"/>
          </p:cNvSpPr>
          <p:nvPr/>
        </p:nvSpPr>
        <p:spPr bwMode="auto">
          <a:xfrm>
            <a:off x="6127278" y="4551511"/>
            <a:ext cx="175709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7</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9" name="令和5年">
            <a:extLst>
              <a:ext uri="{FF2B5EF4-FFF2-40B4-BE49-F238E27FC236}">
                <a16:creationId xmlns:a16="http://schemas.microsoft.com/office/drawing/2014/main" id="{69C300B3-36B6-451D-9C4B-725EFEEBF581}"/>
              </a:ext>
            </a:extLst>
          </p:cNvPr>
          <p:cNvSpPr>
            <a:spLocks noChangeArrowheads="1"/>
          </p:cNvSpPr>
          <p:nvPr/>
        </p:nvSpPr>
        <p:spPr bwMode="auto">
          <a:xfrm>
            <a:off x="4621184" y="4551511"/>
            <a:ext cx="16070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6</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8" name="令和4年">
            <a:extLst>
              <a:ext uri="{FF2B5EF4-FFF2-40B4-BE49-F238E27FC236}">
                <a16:creationId xmlns:a16="http://schemas.microsoft.com/office/drawing/2014/main" id="{376831F1-861D-4C00-94AA-0CA426B19D13}"/>
              </a:ext>
            </a:extLst>
          </p:cNvPr>
          <p:cNvSpPr>
            <a:spLocks noChangeArrowheads="1"/>
          </p:cNvSpPr>
          <p:nvPr/>
        </p:nvSpPr>
        <p:spPr bwMode="auto">
          <a:xfrm>
            <a:off x="2888064" y="4581128"/>
            <a:ext cx="160700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令和3年">
            <a:extLst>
              <a:ext uri="{FF2B5EF4-FFF2-40B4-BE49-F238E27FC236}">
                <a16:creationId xmlns:a16="http://schemas.microsoft.com/office/drawing/2014/main" id="{01CC2E94-80C3-4549-8829-935F97ED0F7A}"/>
              </a:ext>
            </a:extLst>
          </p:cNvPr>
          <p:cNvSpPr>
            <a:spLocks noChangeArrowheads="1"/>
          </p:cNvSpPr>
          <p:nvPr/>
        </p:nvSpPr>
        <p:spPr bwMode="auto">
          <a:xfrm>
            <a:off x="1190913" y="4551511"/>
            <a:ext cx="150887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4</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2" name="卒業">
            <a:extLst>
              <a:ext uri="{FF2B5EF4-FFF2-40B4-BE49-F238E27FC236}">
                <a16:creationId xmlns:a16="http://schemas.microsoft.com/office/drawing/2014/main" id="{1AD58AA0-CAE2-4ABF-AB02-4C1E24ECB43B}"/>
              </a:ext>
            </a:extLst>
          </p:cNvPr>
          <p:cNvSpPr>
            <a:spLocks noChangeArrowheads="1"/>
          </p:cNvSpPr>
          <p:nvPr/>
        </p:nvSpPr>
        <p:spPr bwMode="auto">
          <a:xfrm>
            <a:off x="971600" y="3429000"/>
            <a:ext cx="794296" cy="46196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卒業</a:t>
            </a:r>
            <a:endParaRPr lang="ja-JP" altLang="en-US" sz="2000" dirty="0">
              <a:ln w="0"/>
              <a:latin typeface="メイリオ" panose="020B0604030504040204" pitchFamily="50" charset="-128"/>
              <a:ea typeface="メイリオ" panose="020B0604030504040204" pitchFamily="50" charset="-128"/>
            </a:endParaRPr>
          </a:p>
        </p:txBody>
      </p:sp>
      <p:sp>
        <p:nvSpPr>
          <p:cNvPr id="38" name="卒業矢印">
            <a:extLst>
              <a:ext uri="{FF2B5EF4-FFF2-40B4-BE49-F238E27FC236}">
                <a16:creationId xmlns:a16="http://schemas.microsoft.com/office/drawing/2014/main" id="{C5225371-FE37-4314-A4FB-1DBE8E6B387A}"/>
              </a:ext>
            </a:extLst>
          </p:cNvPr>
          <p:cNvSpPr>
            <a:spLocks noChangeArrowheads="1"/>
          </p:cNvSpPr>
          <p:nvPr/>
        </p:nvSpPr>
        <p:spPr bwMode="auto">
          <a:xfrm>
            <a:off x="971600" y="3861048"/>
            <a:ext cx="794296"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200" dirty="0">
                <a:ln w="0"/>
                <a:latin typeface="メイリオ" panose="020B0604030504040204" pitchFamily="50" charset="-128"/>
                <a:ea typeface="メイリオ" panose="020B0604030504040204" pitchFamily="50" charset="-128"/>
              </a:rPr>
              <a:t>▼</a:t>
            </a:r>
          </a:p>
        </p:txBody>
      </p:sp>
      <p:pic>
        <p:nvPicPr>
          <p:cNvPr id="47" name="社会人">
            <a:extLst>
              <a:ext uri="{FF2B5EF4-FFF2-40B4-BE49-F238E27FC236}">
                <a16:creationId xmlns:a16="http://schemas.microsoft.com/office/drawing/2014/main" id="{FAE677AF-D694-44AC-AB0D-649811A117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2266777"/>
            <a:ext cx="1559936" cy="12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口座振替テキスト">
            <a:extLst>
              <a:ext uri="{FF2B5EF4-FFF2-40B4-BE49-F238E27FC236}">
                <a16:creationId xmlns:a16="http://schemas.microsoft.com/office/drawing/2014/main" id="{10664733-8B39-4680-8A6A-78E493DB4942}"/>
              </a:ext>
            </a:extLst>
          </p:cNvPr>
          <p:cNvSpPr>
            <a:spLocks noChangeArrowheads="1"/>
          </p:cNvSpPr>
          <p:nvPr/>
        </p:nvSpPr>
        <p:spPr bwMode="auto">
          <a:xfrm>
            <a:off x="3293455" y="3429000"/>
            <a:ext cx="3565227"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口座振替（毎月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27</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日）</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cxnSp>
        <p:nvCxnSpPr>
          <p:cNvPr id="15" name="直線コネクタ 6">
            <a:extLst>
              <a:ext uri="{FF2B5EF4-FFF2-40B4-BE49-F238E27FC236}">
                <a16:creationId xmlns:a16="http://schemas.microsoft.com/office/drawing/2014/main" id="{5098D117-B10D-4CB0-B978-29355A8B1336}"/>
              </a:ext>
            </a:extLst>
          </p:cNvPr>
          <p:cNvCxnSpPr>
            <a:cxnSpLocks/>
          </p:cNvCxnSpPr>
          <p:nvPr/>
        </p:nvCxnSpPr>
        <p:spPr>
          <a:xfrm flipV="1">
            <a:off x="783805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線コネクタ 5">
            <a:extLst>
              <a:ext uri="{FF2B5EF4-FFF2-40B4-BE49-F238E27FC236}">
                <a16:creationId xmlns:a16="http://schemas.microsoft.com/office/drawing/2014/main" id="{3971D22F-BDC8-409E-9406-3714DA117692}"/>
              </a:ext>
            </a:extLst>
          </p:cNvPr>
          <p:cNvCxnSpPr>
            <a:cxnSpLocks/>
          </p:cNvCxnSpPr>
          <p:nvPr/>
        </p:nvCxnSpPr>
        <p:spPr>
          <a:xfrm flipV="1">
            <a:off x="6228184"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線コネクタ 4">
            <a:extLst>
              <a:ext uri="{FF2B5EF4-FFF2-40B4-BE49-F238E27FC236}">
                <a16:creationId xmlns:a16="http://schemas.microsoft.com/office/drawing/2014/main" id="{334A6C5C-76DC-480D-B874-298FBB5894CE}"/>
              </a:ext>
            </a:extLst>
          </p:cNvPr>
          <p:cNvCxnSpPr>
            <a:cxnSpLocks/>
          </p:cNvCxnSpPr>
          <p:nvPr/>
        </p:nvCxnSpPr>
        <p:spPr>
          <a:xfrm flipV="1">
            <a:off x="4572000" y="4149080"/>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3">
            <a:extLst>
              <a:ext uri="{FF2B5EF4-FFF2-40B4-BE49-F238E27FC236}">
                <a16:creationId xmlns:a16="http://schemas.microsoft.com/office/drawing/2014/main" id="{6DC79B7C-0B79-45A6-BA5C-5B5A5A836116}"/>
              </a:ext>
            </a:extLst>
          </p:cNvPr>
          <p:cNvCxnSpPr>
            <a:cxnSpLocks/>
          </p:cNvCxnSpPr>
          <p:nvPr/>
        </p:nvCxnSpPr>
        <p:spPr>
          <a:xfrm flipV="1">
            <a:off x="282556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2">
            <a:extLst>
              <a:ext uri="{FF2B5EF4-FFF2-40B4-BE49-F238E27FC236}">
                <a16:creationId xmlns:a16="http://schemas.microsoft.com/office/drawing/2014/main" id="{69C657E4-6CB8-41D6-BD2F-E19C1464F0E4}"/>
              </a:ext>
            </a:extLst>
          </p:cNvPr>
          <p:cNvCxnSpPr>
            <a:cxnSpLocks/>
          </p:cNvCxnSpPr>
          <p:nvPr/>
        </p:nvCxnSpPr>
        <p:spPr>
          <a:xfrm flipV="1">
            <a:off x="1043608"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 name="直線コネクタ 1">
            <a:extLst>
              <a:ext uri="{FF2B5EF4-FFF2-40B4-BE49-F238E27FC236}">
                <a16:creationId xmlns:a16="http://schemas.microsoft.com/office/drawing/2014/main" id="{FBEAB622-F366-48CF-8203-E7ADB9E6F125}"/>
              </a:ext>
            </a:extLst>
          </p:cNvPr>
          <p:cNvCxnSpPr>
            <a:cxnSpLocks/>
          </p:cNvCxnSpPr>
          <p:nvPr/>
        </p:nvCxnSpPr>
        <p:spPr>
          <a:xfrm>
            <a:off x="715652" y="4149080"/>
            <a:ext cx="7960804" cy="0"/>
          </a:xfrm>
          <a:prstGeom prst="line">
            <a:avLst/>
          </a:prstGeom>
          <a:ln w="57150"/>
        </p:spPr>
        <p:style>
          <a:lnRef idx="1">
            <a:schemeClr val="dk1"/>
          </a:lnRef>
          <a:fillRef idx="0">
            <a:schemeClr val="dk1"/>
          </a:fillRef>
          <a:effectRef idx="0">
            <a:schemeClr val="dk1"/>
          </a:effectRef>
          <a:fontRef idx="minor">
            <a:schemeClr val="tx1"/>
          </a:fontRef>
        </p:style>
      </p:cxnSp>
      <p:sp>
        <p:nvSpPr>
          <p:cNvPr id="48" name="例">
            <a:extLst>
              <a:ext uri="{FF2B5EF4-FFF2-40B4-BE49-F238E27FC236}">
                <a16:creationId xmlns:a16="http://schemas.microsoft.com/office/drawing/2014/main" id="{57C2224A-3E0E-47B4-8A8A-C168E72075AE}"/>
              </a:ext>
            </a:extLst>
          </p:cNvPr>
          <p:cNvSpPr/>
          <p:nvPr/>
        </p:nvSpPr>
        <p:spPr>
          <a:xfrm>
            <a:off x="755576" y="1125399"/>
            <a:ext cx="6660000" cy="1167822"/>
          </a:xfrm>
          <a:prstGeom prst="flowChartAlternateProcess">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返還総額</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350,000</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毎月返済額：  </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10,000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返還開始テキスト">
            <a:extLst>
              <a:ext uri="{FF2B5EF4-FFF2-40B4-BE49-F238E27FC236}">
                <a16:creationId xmlns:a16="http://schemas.microsoft.com/office/drawing/2014/main" id="{DECC4EEE-13F7-4E11-9192-7333597A4A03}"/>
              </a:ext>
            </a:extLst>
          </p:cNvPr>
          <p:cNvSpPr>
            <a:spLocks noChangeArrowheads="1"/>
          </p:cNvSpPr>
          <p:nvPr/>
        </p:nvSpPr>
        <p:spPr bwMode="auto">
          <a:xfrm>
            <a:off x="1691680" y="3429000"/>
            <a:ext cx="15166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返還開始</a:t>
            </a:r>
            <a:endParaRPr lang="ja-JP" altLang="en-US" sz="2000" dirty="0">
              <a:ln w="0"/>
              <a:latin typeface="メイリオ" panose="020B0604030504040204" pitchFamily="50" charset="-128"/>
              <a:ea typeface="メイリオ" panose="020B0604030504040204" pitchFamily="50" charset="-128"/>
            </a:endParaRPr>
          </a:p>
        </p:txBody>
      </p:sp>
      <p:sp>
        <p:nvSpPr>
          <p:cNvPr id="6153" name="卒業月">
            <a:extLst>
              <a:ext uri="{FF2B5EF4-FFF2-40B4-BE49-F238E27FC236}">
                <a16:creationId xmlns:a16="http://schemas.microsoft.com/office/drawing/2014/main" id="{28CBB58D-AC59-4B4C-8B2C-F4CB8D08107F}"/>
              </a:ext>
            </a:extLst>
          </p:cNvPr>
          <p:cNvSpPr>
            <a:spLocks noChangeArrowheads="1"/>
          </p:cNvSpPr>
          <p:nvPr/>
        </p:nvSpPr>
        <p:spPr bwMode="auto">
          <a:xfrm>
            <a:off x="1043608" y="4189654"/>
            <a:ext cx="606066"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4" name="返還開始月">
            <a:extLst>
              <a:ext uri="{FF2B5EF4-FFF2-40B4-BE49-F238E27FC236}">
                <a16:creationId xmlns:a16="http://schemas.microsoft.com/office/drawing/2014/main" id="{EBF50235-E0B2-4591-90E2-FC917D4A6FA4}"/>
              </a:ext>
            </a:extLst>
          </p:cNvPr>
          <p:cNvSpPr>
            <a:spLocks noChangeArrowheads="1"/>
          </p:cNvSpPr>
          <p:nvPr/>
        </p:nvSpPr>
        <p:spPr bwMode="auto">
          <a:xfrm>
            <a:off x="2029587" y="4195171"/>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10</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5" name="返還終了月">
            <a:extLst>
              <a:ext uri="{FF2B5EF4-FFF2-40B4-BE49-F238E27FC236}">
                <a16:creationId xmlns:a16="http://schemas.microsoft.com/office/drawing/2014/main" id="{00DE37BF-6B36-4E9C-B0EE-263B523D30EA}"/>
              </a:ext>
            </a:extLst>
          </p:cNvPr>
          <p:cNvSpPr>
            <a:spLocks noChangeArrowheads="1"/>
          </p:cNvSpPr>
          <p:nvPr/>
        </p:nvSpPr>
        <p:spPr bwMode="auto">
          <a:xfrm>
            <a:off x="6857480" y="4230943"/>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8</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7" name="右中かっこ">
            <a:extLst>
              <a:ext uri="{FF2B5EF4-FFF2-40B4-BE49-F238E27FC236}">
                <a16:creationId xmlns:a16="http://schemas.microsoft.com/office/drawing/2014/main" id="{13816435-D534-4D73-A289-6AA635D18487}"/>
              </a:ext>
            </a:extLst>
          </p:cNvPr>
          <p:cNvSpPr/>
          <p:nvPr/>
        </p:nvSpPr>
        <p:spPr>
          <a:xfrm rot="16200000">
            <a:off x="4760605" y="1238590"/>
            <a:ext cx="285282" cy="5098152"/>
          </a:xfrm>
          <a:prstGeom prst="rightBrace">
            <a:avLst>
              <a:gd name="adj1" fmla="val 8333"/>
              <a:gd name="adj2" fmla="val 49391"/>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58" name="38月">
            <a:extLst>
              <a:ext uri="{FF2B5EF4-FFF2-40B4-BE49-F238E27FC236}">
                <a16:creationId xmlns:a16="http://schemas.microsoft.com/office/drawing/2014/main" id="{4E3BB12D-EA28-4268-A768-51626ADE1986}"/>
              </a:ext>
            </a:extLst>
          </p:cNvPr>
          <p:cNvSpPr>
            <a:spLocks noChangeArrowheads="1"/>
          </p:cNvSpPr>
          <p:nvPr/>
        </p:nvSpPr>
        <p:spPr bwMode="auto">
          <a:xfrm>
            <a:off x="3563893" y="3140968"/>
            <a:ext cx="3528387"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35</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年</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11</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130" name="▼">
            <a:extLst>
              <a:ext uri="{FF2B5EF4-FFF2-40B4-BE49-F238E27FC236}">
                <a16:creationId xmlns:a16="http://schemas.microsoft.com/office/drawing/2014/main" id="{814DCDA9-C6D8-4394-A122-406D1F12D61A}"/>
              </a:ext>
            </a:extLst>
          </p:cNvPr>
          <p:cNvSpPr txBox="1"/>
          <p:nvPr/>
        </p:nvSpPr>
        <p:spPr>
          <a:xfrm>
            <a:off x="2019722" y="3873822"/>
            <a:ext cx="5688632" cy="461665"/>
          </a:xfrm>
          <a:prstGeom prst="rect">
            <a:avLst/>
          </a:prstGeom>
          <a:noFill/>
        </p:spPr>
        <p:txBody>
          <a:bodyPr wrap="square">
            <a:spAutoFit/>
          </a:bodyPr>
          <a:lstStyle/>
          <a:p>
            <a:pPr algn="ctr" eaLnBrk="1" hangingPunct="1">
              <a:defRPr/>
            </a:pPr>
            <a:r>
              <a:rPr lang="ja-JP" altLang="en-US" sz="1200" spc="-100" dirty="0">
                <a:ln w="0"/>
                <a:solidFill>
                  <a:srgbClr val="FF0000"/>
                </a:solidFill>
                <a:latin typeface="メイリオ" panose="020B0604030504040204" pitchFamily="50" charset="-128"/>
                <a:ea typeface="メイリオ" panose="020B0604030504040204" pitchFamily="50" charset="-128"/>
              </a:rPr>
              <a:t>▼▼▼▼▼▼▼▼▼▼▼▼▼▼▼▼▼▼▼▼▼▼▼▼▼▼▼▼▼▼▼▼▼▼▼</a:t>
            </a:r>
          </a:p>
          <a:p>
            <a:pPr algn="ctr" eaLnBrk="1" hangingPunct="1">
              <a:defRPr/>
            </a:pPr>
            <a:endParaRPr lang="ja-JP" altLang="en-US" sz="1200" spc="-100" dirty="0">
              <a:ln w="0"/>
              <a:solidFill>
                <a:srgbClr val="FF0000"/>
              </a:solidFill>
              <a:latin typeface="メイリオ" panose="020B0604030504040204" pitchFamily="50" charset="-128"/>
              <a:ea typeface="メイリオ" panose="020B0604030504040204" pitchFamily="50" charset="-128"/>
            </a:endParaRPr>
          </a:p>
        </p:txBody>
      </p:sp>
      <p:pic>
        <p:nvPicPr>
          <p:cNvPr id="34" name="次のページ">
            <a:extLst>
              <a:ext uri="{FF2B5EF4-FFF2-40B4-BE49-F238E27FC236}">
                <a16:creationId xmlns:a16="http://schemas.microsoft.com/office/drawing/2014/main" id="{9A68501B-A3B5-4413-AEF2-10880E1436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8A769335-64DD-4F42-805C-5FD63FFB3C65}"/>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Ｐ６</a:t>
            </a:r>
          </a:p>
        </p:txBody>
      </p:sp>
    </p:spTree>
    <p:extLst>
      <p:ext uri="{BB962C8B-B14F-4D97-AF65-F5344CB8AC3E}">
        <p14:creationId xmlns:p14="http://schemas.microsoft.com/office/powerpoint/2010/main" val="2663070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205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childTnLst>
                                </p:cTn>
                              </p:par>
                            </p:childTnLst>
                          </p:cTn>
                        </p:par>
                        <p:par>
                          <p:cTn id="12" fill="hold">
                            <p:stCondLst>
                              <p:cond delay="3050"/>
                            </p:stCondLst>
                            <p:childTnLst>
                              <p:par>
                                <p:cTn id="13" presetID="10" presetClass="exit" presetSubtype="0" fill="hold" grpId="1" nodeType="afterEffect">
                                  <p:stCondLst>
                                    <p:cond delay="0"/>
                                  </p:stCondLst>
                                  <p:iterate type="lt">
                                    <p:tmPct val="0"/>
                                  </p:iterate>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childTnLst>
                          </p:cTn>
                        </p:par>
                        <p:par>
                          <p:cTn id="16" fill="hold">
                            <p:stCondLst>
                              <p:cond delay="35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53"/>
                                        </p:tgtEl>
                                        <p:attrNameLst>
                                          <p:attrName>style.visibility</p:attrName>
                                        </p:attrNameLst>
                                      </p:cBhvr>
                                      <p:to>
                                        <p:strVal val="visible"/>
                                      </p:to>
                                    </p:set>
                                    <p:animEffect transition="in" filter="fade">
                                      <p:cBhvr>
                                        <p:cTn id="46" dur="500"/>
                                        <p:tgtEl>
                                          <p:spTgt spid="61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54"/>
                                        </p:tgtEl>
                                        <p:attrNameLst>
                                          <p:attrName>style.visibility</p:attrName>
                                        </p:attrNameLst>
                                      </p:cBhvr>
                                      <p:to>
                                        <p:strVal val="visible"/>
                                      </p:to>
                                    </p:set>
                                    <p:animEffect transition="in" filter="fade">
                                      <p:cBhvr>
                                        <p:cTn id="55" dur="500"/>
                                        <p:tgtEl>
                                          <p:spTgt spid="6154"/>
                                        </p:tgtEl>
                                      </p:cBhvr>
                                    </p:animEffect>
                                  </p:childTnLst>
                                </p:cTn>
                              </p:par>
                              <p:par>
                                <p:cTn id="56" presetID="1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 presetClass="entr" presetSubtype="0" fill="hold" grpId="0" nodeType="withEffect">
                                  <p:stCondLst>
                                    <p:cond delay="1000"/>
                                  </p:stCondLst>
                                  <p:iterate type="lt">
                                    <p:tmAbs val="100"/>
                                  </p:iterate>
                                  <p:childTnLst>
                                    <p:set>
                                      <p:cBhvr>
                                        <p:cTn id="60" dur="1" fill="hold">
                                          <p:stCondLst>
                                            <p:cond delay="0"/>
                                          </p:stCondLst>
                                        </p:cTn>
                                        <p:tgtEl>
                                          <p:spTgt spid="130"/>
                                        </p:tgtEl>
                                        <p:attrNameLst>
                                          <p:attrName>style.visibility</p:attrName>
                                        </p:attrNameLst>
                                      </p:cBhvr>
                                      <p:to>
                                        <p:strVal val="visible"/>
                                      </p:to>
                                    </p:set>
                                  </p:childTnLst>
                                </p:cTn>
                              </p:par>
                              <p:par>
                                <p:cTn id="61" presetID="38" presetClass="path" presetSubtype="0" decel="50000" fill="hold" nodeType="withEffect">
                                  <p:stCondLst>
                                    <p:cond delay="1000"/>
                                  </p:stCondLst>
                                  <p:childTnLst>
                                    <p:animMotion origin="layout" path="M -2.5E-6 -0.00092 C 0.01181 0.02847 0.04601 -0.00671 0.05851 0.02454 C 0.07622 0.04005 0.0974 0.03218 0.11511 0.0169 C 0.12379 0.01065 0.14341 0.01204 0.15209 0.00602 C 0.17518 0.00602 0.18004 0.02107 0.20313 0.02107 C 0.21424 0.05116 0.25886 -0.00579 0.27118 0.025 C 0.28907 0.04005 0.31389 0.02083 0.3316 0.00556 C 0.34219 -0.02477 0.36511 0.02616 0.37952 0.00903 C 0.40955 0.01806 0.41302 -0.00903 0.43091 0.00602 C 0.44323 0.03588 0.46459 -0.01759 0.47518 0.01366 C 0.49827 0.01366 0.50174 0.02176 0.52622 0.02176 C 0.53716 -0.01042 0.54792 0.02847 0.56042 -0.00092 " pathEditMode="relative" rAng="0" ptsTypes="AAAAAAAAAAAA">
                                      <p:cBhvr>
                                        <p:cTn id="62" dur="5000" fill="hold"/>
                                        <p:tgtEl>
                                          <p:spTgt spid="47"/>
                                        </p:tgtEl>
                                        <p:attrNameLst>
                                          <p:attrName>ppt_x</p:attrName>
                                          <p:attrName>ppt_y</p:attrName>
                                        </p:attrNameLst>
                                      </p:cBhvr>
                                      <p:rCtr x="28021" y="1528"/>
                                    </p:animMotion>
                                  </p:childTnLst>
                                </p:cTn>
                              </p:par>
                              <p:par>
                                <p:cTn id="63" presetID="10" presetClass="entr" presetSubtype="0" fill="hold" grpId="0" nodeType="withEffect">
                                  <p:stCondLst>
                                    <p:cond delay="100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grpId="0" nodeType="withEffect">
                                  <p:stCondLst>
                                    <p:cond delay="200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ntr" presetSubtype="0" fill="hold" grpId="0" nodeType="withEffect">
                                  <p:stCondLst>
                                    <p:cond delay="300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500"/>
                                        <p:tgtEl>
                                          <p:spTgt spid="77"/>
                                        </p:tgtEl>
                                      </p:cBhvr>
                                    </p:animEffect>
                                  </p:childTnLst>
                                </p:cTn>
                              </p:par>
                              <p:par>
                                <p:cTn id="72" presetID="10" presetClass="entr" presetSubtype="0" fill="hold" grpId="0" nodeType="withEffect">
                                  <p:stCondLst>
                                    <p:cond delay="300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4500"/>
                                  </p:stCondLst>
                                  <p:childTnLst>
                                    <p:set>
                                      <p:cBhvr>
                                        <p:cTn id="76" dur="1" fill="hold">
                                          <p:stCondLst>
                                            <p:cond delay="0"/>
                                          </p:stCondLst>
                                        </p:cTn>
                                        <p:tgtEl>
                                          <p:spTgt spid="6155"/>
                                        </p:tgtEl>
                                        <p:attrNameLst>
                                          <p:attrName>style.visibility</p:attrName>
                                        </p:attrNameLst>
                                      </p:cBhvr>
                                      <p:to>
                                        <p:strVal val="visible"/>
                                      </p:to>
                                    </p:set>
                                    <p:animEffect transition="in" filter="fade">
                                      <p:cBhvr>
                                        <p:cTn id="77" dur="500"/>
                                        <p:tgtEl>
                                          <p:spTgt spid="6155"/>
                                        </p:tgtEl>
                                      </p:cBhvr>
                                    </p:animEffect>
                                  </p:childTnLst>
                                </p:cTn>
                              </p:par>
                            </p:childTnLst>
                          </p:cTn>
                        </p:par>
                        <p:par>
                          <p:cTn id="78" fill="hold">
                            <p:stCondLst>
                              <p:cond delay="9550"/>
                            </p:stCondLst>
                            <p:childTnLst>
                              <p:par>
                                <p:cTn id="79" presetID="10" presetClass="exit" presetSubtype="0" fill="hold" grpId="1" nodeType="afterEffect">
                                  <p:stCondLst>
                                    <p:cond delay="0"/>
                                  </p:stCondLst>
                                  <p:childTnLst>
                                    <p:animEffect transition="out" filter="fade">
                                      <p:cBhvr>
                                        <p:cTn id="80" dur="500"/>
                                        <p:tgtEl>
                                          <p:spTgt spid="77"/>
                                        </p:tgtEl>
                                      </p:cBhvr>
                                    </p:animEffect>
                                    <p:set>
                                      <p:cBhvr>
                                        <p:cTn id="81" dur="1" fill="hold">
                                          <p:stCondLst>
                                            <p:cond delay="499"/>
                                          </p:stCondLst>
                                        </p:cTn>
                                        <p:tgtEl>
                                          <p:spTgt spid="77"/>
                                        </p:tgtEl>
                                        <p:attrNameLst>
                                          <p:attrName>style.visibility</p:attrName>
                                        </p:attrNameLst>
                                      </p:cBhvr>
                                      <p:to>
                                        <p:strVal val="hidden"/>
                                      </p:to>
                                    </p:set>
                                  </p:childTnLst>
                                </p:cTn>
                              </p:par>
                            </p:childTnLst>
                          </p:cTn>
                        </p:par>
                        <p:par>
                          <p:cTn id="82" fill="hold">
                            <p:stCondLst>
                              <p:cond delay="10050"/>
                            </p:stCondLst>
                            <p:childTnLst>
                              <p:par>
                                <p:cTn id="83" presetID="10" presetClass="entr" presetSubtype="0" fill="hold" grpId="0" nodeType="afterEffect">
                                  <p:stCondLst>
                                    <p:cond delay="0"/>
                                  </p:stCondLst>
                                  <p:childTnLst>
                                    <p:set>
                                      <p:cBhvr>
                                        <p:cTn id="84" dur="1" fill="hold">
                                          <p:stCondLst>
                                            <p:cond delay="0"/>
                                          </p:stCondLst>
                                        </p:cTn>
                                        <p:tgtEl>
                                          <p:spTgt spid="6157"/>
                                        </p:tgtEl>
                                        <p:attrNameLst>
                                          <p:attrName>style.visibility</p:attrName>
                                        </p:attrNameLst>
                                      </p:cBhvr>
                                      <p:to>
                                        <p:strVal val="visible"/>
                                      </p:to>
                                    </p:set>
                                    <p:animEffect transition="in" filter="fade">
                                      <p:cBhvr>
                                        <p:cTn id="85" dur="500"/>
                                        <p:tgtEl>
                                          <p:spTgt spid="6157"/>
                                        </p:tgtEl>
                                      </p:cBhvr>
                                    </p:animEffect>
                                  </p:childTnLst>
                                </p:cTn>
                              </p:par>
                            </p:childTnLst>
                          </p:cTn>
                        </p:par>
                        <p:par>
                          <p:cTn id="86" fill="hold">
                            <p:stCondLst>
                              <p:cond delay="10550"/>
                            </p:stCondLst>
                            <p:childTnLst>
                              <p:par>
                                <p:cTn id="87" presetID="10" presetClass="entr" presetSubtype="0" fill="hold" grpId="0" nodeType="afterEffect">
                                  <p:stCondLst>
                                    <p:cond delay="0"/>
                                  </p:stCondLst>
                                  <p:childTnLst>
                                    <p:set>
                                      <p:cBhvr>
                                        <p:cTn id="88" dur="1" fill="hold">
                                          <p:stCondLst>
                                            <p:cond delay="0"/>
                                          </p:stCondLst>
                                        </p:cTn>
                                        <p:tgtEl>
                                          <p:spTgt spid="6158"/>
                                        </p:tgtEl>
                                        <p:attrNameLst>
                                          <p:attrName>style.visibility</p:attrName>
                                        </p:attrNameLst>
                                      </p:cBhvr>
                                      <p:to>
                                        <p:strVal val="visible"/>
                                      </p:to>
                                    </p:set>
                                    <p:animEffect transition="in" filter="fade">
                                      <p:cBhvr>
                                        <p:cTn id="89" dur="500"/>
                                        <p:tgtEl>
                                          <p:spTgt spid="6158"/>
                                        </p:tgtEl>
                                      </p:cBhvr>
                                    </p:animEffect>
                                  </p:childTnLst>
                                </p:cTn>
                              </p:par>
                            </p:childTnLst>
                          </p:cTn>
                        </p:par>
                        <p:par>
                          <p:cTn id="90" fill="hold">
                            <p:stCondLst>
                              <p:cond delay="11050"/>
                            </p:stCondLst>
                            <p:childTnLst>
                              <p:par>
                                <p:cTn id="91" presetID="10" presetClass="entr" presetSubtype="0"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1" grpId="1"/>
      <p:bldP spid="11" grpId="0"/>
      <p:bldP spid="9" grpId="0"/>
      <p:bldP spid="8" grpId="0"/>
      <p:bldP spid="7" grpId="0"/>
      <p:bldP spid="22" grpId="0"/>
      <p:bldP spid="38" grpId="0"/>
      <p:bldP spid="77" grpId="0"/>
      <p:bldP spid="77" grpId="1"/>
      <p:bldP spid="48" grpId="0" animBg="1"/>
      <p:bldP spid="40" grpId="0"/>
      <p:bldP spid="6153" grpId="0"/>
      <p:bldP spid="6154" grpId="0"/>
      <p:bldP spid="6155" grpId="0"/>
      <p:bldP spid="6157" grpId="0" animBg="1"/>
      <p:bldP spid="6158" grpId="0"/>
      <p:bldP spid="13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9772</TotalTime>
  <Words>4431</Words>
  <Application>Microsoft Office PowerPoint</Application>
  <PresentationFormat>画面に合わせる (4:3)</PresentationFormat>
  <Paragraphs>321</Paragraphs>
  <Slides>16</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HGPｺﾞｼｯｸE</vt:lpstr>
      <vt:lpstr>HGP創英角ｺﾞｼｯｸUB</vt:lpstr>
      <vt:lpstr>HGS創英角ﾎﾟｯﾌﾟ体</vt:lpstr>
      <vt:lpstr>HGｺﾞｼｯｸE</vt:lpstr>
      <vt:lpstr>HG丸ｺﾞｼｯｸM-PRO</vt:lpstr>
      <vt:lpstr>HG教科書体</vt:lpstr>
      <vt:lpstr>メイリオ</vt:lpstr>
      <vt:lpstr>Arial</vt:lpstr>
      <vt:lpstr>Calibri</vt:lpstr>
      <vt:lpstr>Century</vt:lpstr>
      <vt:lpstr>Office ​​テーマ</vt:lpstr>
      <vt:lpstr>奨学金返還説明会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大阪府育英会 奨学金返還説明会</dc:title>
  <dc:creator>soumu3</dc:creator>
  <cp:lastModifiedBy>soumu4</cp:lastModifiedBy>
  <cp:revision>907</cp:revision>
  <cp:lastPrinted>2018-11-01T05:36:28Z</cp:lastPrinted>
  <dcterms:created xsi:type="dcterms:W3CDTF">2017-03-01T07:54:50Z</dcterms:created>
  <dcterms:modified xsi:type="dcterms:W3CDTF">2021-10-19T03:06:02Z</dcterms:modified>
</cp:coreProperties>
</file>